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8" r:id="rId2"/>
    <p:sldId id="1513" r:id="rId3"/>
    <p:sldId id="1555" r:id="rId4"/>
    <p:sldId id="1539" r:id="rId5"/>
    <p:sldId id="1540" r:id="rId6"/>
    <p:sldId id="1541" r:id="rId7"/>
    <p:sldId id="1542" r:id="rId8"/>
    <p:sldId id="1543" r:id="rId9"/>
    <p:sldId id="1556" r:id="rId10"/>
    <p:sldId id="1557" r:id="rId11"/>
    <p:sldId id="1549" r:id="rId12"/>
    <p:sldId id="1550" r:id="rId13"/>
    <p:sldId id="1546" r:id="rId14"/>
    <p:sldId id="1558" r:id="rId15"/>
    <p:sldId id="1553" r:id="rId16"/>
    <p:sldId id="1518" r:id="rId17"/>
    <p:sldId id="1534" r:id="rId18"/>
    <p:sldId id="1531" r:id="rId19"/>
    <p:sldId id="1535" r:id="rId20"/>
    <p:sldId id="1536" r:id="rId21"/>
    <p:sldId id="1530" r:id="rId22"/>
    <p:sldId id="1515"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953F"/>
    <a:srgbClr val="009545"/>
    <a:srgbClr val="255DD4"/>
    <a:srgbClr val="1A4495"/>
    <a:srgbClr val="1700FF"/>
    <a:srgbClr val="272E3A"/>
    <a:srgbClr val="00E600"/>
    <a:srgbClr val="A2E3D7"/>
    <a:srgbClr val="FFC9C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16"/>
    <p:restoredTop sz="75509"/>
  </p:normalViewPr>
  <p:slideViewPr>
    <p:cSldViewPr snapToGrid="0" snapToObjects="1">
      <p:cViewPr varScale="1">
        <p:scale>
          <a:sx n="97" d="100"/>
          <a:sy n="97" d="100"/>
        </p:scale>
        <p:origin x="528" y="200"/>
      </p:cViewPr>
      <p:guideLst/>
    </p:cSldViewPr>
  </p:slideViewPr>
  <p:outlineViewPr>
    <p:cViewPr>
      <p:scale>
        <a:sx n="45" d="100"/>
        <a:sy n="45"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C4B6E-97D4-384E-8346-04988064FF86}" type="datetimeFigureOut">
              <a:rPr lang="en-US" smtClean="0"/>
              <a:t>6/10/22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EFFCD-2707-464E-8668-7D1BDDA9873E}" type="slidenum">
              <a:rPr lang="en-US" smtClean="0"/>
              <a:t>‹#›</a:t>
            </a:fld>
            <a:endParaRPr lang="en-US"/>
          </a:p>
        </p:txBody>
      </p:sp>
    </p:spTree>
    <p:extLst>
      <p:ext uri="{BB962C8B-B14F-4D97-AF65-F5344CB8AC3E}">
        <p14:creationId xmlns:p14="http://schemas.microsoft.com/office/powerpoint/2010/main" val="194057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Hi, I am Daniel </a:t>
            </a:r>
            <a:r>
              <a:rPr lang="en-US" baseline="0" dirty="0" err="1"/>
              <a:t>Khashabi</a:t>
            </a:r>
            <a:r>
              <a:rPr lang="en-US" baseline="0" dirty="0"/>
              <a:t> and I am going to present our NAACL work on …. </a:t>
            </a:r>
            <a:br>
              <a:rPr lang="en-US" baseline="0" dirty="0"/>
            </a:br>
            <a:r>
              <a:rPr lang="en-US" baseline="0" dirty="0"/>
              <a:t>This is a joint work with my wonderful colleagues at UW, AI2, and UC Irvine.</a:t>
            </a:r>
          </a:p>
          <a:p>
            <a:endParaRPr lang="en-US" baseline="0" dirty="0"/>
          </a:p>
        </p:txBody>
      </p:sp>
      <p:sp>
        <p:nvSpPr>
          <p:cNvPr id="4" name="Slide Number Placeholder 3"/>
          <p:cNvSpPr>
            <a:spLocks noGrp="1"/>
          </p:cNvSpPr>
          <p:nvPr>
            <p:ph type="sldNum" sz="quarter" idx="5"/>
          </p:nvPr>
        </p:nvSpPr>
        <p:spPr/>
        <p:txBody>
          <a:bodyPr/>
          <a:lstStyle/>
          <a:p>
            <a:fld id="{7E3EFFCD-2707-464E-8668-7D1BDDA9873E}" type="slidenum">
              <a:rPr lang="en-US" smtClean="0"/>
              <a:t>1</a:t>
            </a:fld>
            <a:endParaRPr lang="en-US"/>
          </a:p>
        </p:txBody>
      </p:sp>
    </p:spTree>
    <p:extLst>
      <p:ext uri="{BB962C8B-B14F-4D97-AF65-F5344CB8AC3E}">
        <p14:creationId xmlns:p14="http://schemas.microsoft.com/office/powerpoint/2010/main" val="212677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really the key message here, if you wan to remember one thing our work. </a:t>
            </a:r>
          </a:p>
          <a:p>
            <a:pPr rtl="0"/>
            <a:r>
              <a:rPr lang="en-US" sz="1200" b="0" i="0" u="none" strike="noStrike" kern="1200" dirty="0">
                <a:solidFill>
                  <a:schemeClr val="tx1"/>
                </a:solidFill>
                <a:effectLst/>
                <a:latin typeface="+mn-lt"/>
                <a:ea typeface="+mn-ea"/>
                <a:cs typeface="+mn-cs"/>
              </a:rPr>
              <a:t>I am </a:t>
            </a:r>
            <a:r>
              <a:rPr lang="en-US" sz="1200" b="0" i="0" u="none" strike="noStrike" kern="1200" dirty="0" err="1">
                <a:solidFill>
                  <a:schemeClr val="tx1"/>
                </a:solidFill>
                <a:effectLst/>
                <a:latin typeface="+mn-lt"/>
                <a:ea typeface="+mn-ea"/>
                <a:cs typeface="+mn-cs"/>
              </a:rPr>
              <a:t>gonna</a:t>
            </a:r>
            <a:r>
              <a:rPr lang="en-US" sz="1200" b="0" i="0" u="none" strike="noStrike" kern="1200" dirty="0">
                <a:solidFill>
                  <a:schemeClr val="tx1"/>
                </a:solidFill>
                <a:effectLst/>
                <a:latin typeface="+mn-lt"/>
                <a:ea typeface="+mn-ea"/>
                <a:cs typeface="+mn-cs"/>
              </a:rPr>
              <a:t> use the rest of my time summarizing our experiments and findings. </a:t>
            </a:r>
          </a:p>
        </p:txBody>
      </p:sp>
      <p:sp>
        <p:nvSpPr>
          <p:cNvPr id="4" name="Slide Number Placeholder 3"/>
          <p:cNvSpPr>
            <a:spLocks noGrp="1"/>
          </p:cNvSpPr>
          <p:nvPr>
            <p:ph type="sldNum" sz="quarter" idx="5"/>
          </p:nvPr>
        </p:nvSpPr>
        <p:spPr/>
        <p:txBody>
          <a:bodyPr/>
          <a:lstStyle/>
          <a:p>
            <a:fld id="{7E3EFFCD-2707-464E-8668-7D1BDDA9873E}" type="slidenum">
              <a:rPr lang="en-US" smtClean="0"/>
              <a:t>10</a:t>
            </a:fld>
            <a:endParaRPr lang="en-US"/>
          </a:p>
        </p:txBody>
      </p:sp>
    </p:spTree>
    <p:extLst>
      <p:ext uri="{BB962C8B-B14F-4D97-AF65-F5344CB8AC3E}">
        <p14:creationId xmlns:p14="http://schemas.microsoft.com/office/powerpoint/2010/main" val="74783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We do series of experiments where we compare performance of two prompts: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A prompt that are trained to solve a particular task (let's call it </a:t>
            </a:r>
            <a:r>
              <a:rPr lang="en-US" sz="1200" i="0" dirty="0">
                <a:solidFill>
                  <a:srgbClr val="5C953F"/>
                </a:solidFill>
                <a:latin typeface="Cambria Math" panose="02040503050406030204" pitchFamily="18" charset="0"/>
              </a:rPr>
              <a:t>𝑝∗</a:t>
            </a:r>
            <a:r>
              <a:rPr lang="en-US" sz="1200" b="0" i="0" u="none" strike="noStrike" kern="1200" dirty="0">
                <a:solidFill>
                  <a:schemeClr val="tx1"/>
                </a:solidFill>
                <a:effectLst/>
                <a:latin typeface="+mn-lt"/>
                <a:ea typeface="+mn-ea"/>
                <a:cs typeface="+mn-cs"/>
              </a:rPr>
              <a:t>)</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And another prompt (call it </a:t>
            </a:r>
            <a:r>
              <a:rPr lang="en-US" sz="1200" i="0" dirty="0">
                <a:solidFill>
                  <a:srgbClr val="FF0000"/>
                </a:solidFill>
                <a:latin typeface="Cambria Math" panose="02040503050406030204" pitchFamily="18" charset="0"/>
              </a:rPr>
              <a:t>𝑝 ̃</a:t>
            </a:r>
            <a:r>
              <a:rPr lang="en-US" sz="1200" b="0" i="0" u="none" strike="noStrike" kern="1200" dirty="0">
                <a:solidFill>
                  <a:schemeClr val="tx1"/>
                </a:solidFill>
                <a:effectLst/>
                <a:latin typeface="+mn-lt"/>
                <a:ea typeface="+mn-ea"/>
                <a:cs typeface="+mn-cs"/>
              </a:rPr>
              <a:t>) that are not only trained to solve a given task, but also forced to project to a text that we provide. </a:t>
            </a:r>
          </a:p>
          <a:p>
            <a:pPr marL="1085850" lvl="2"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For example, … which is the definition of a different task. We collected about 30 of these. </a:t>
            </a:r>
          </a:p>
        </p:txBody>
      </p:sp>
      <p:sp>
        <p:nvSpPr>
          <p:cNvPr id="4" name="Slide Number Placeholder 3"/>
          <p:cNvSpPr>
            <a:spLocks noGrp="1"/>
          </p:cNvSpPr>
          <p:nvPr>
            <p:ph type="sldNum" sz="quarter" idx="5"/>
          </p:nvPr>
        </p:nvSpPr>
        <p:spPr/>
        <p:txBody>
          <a:bodyPr/>
          <a:lstStyle/>
          <a:p>
            <a:fld id="{7E3EFFCD-2707-464E-8668-7D1BDDA9873E}" type="slidenum">
              <a:rPr lang="en-US" smtClean="0"/>
              <a:t>11</a:t>
            </a:fld>
            <a:endParaRPr lang="en-US"/>
          </a:p>
        </p:txBody>
      </p:sp>
    </p:spTree>
    <p:extLst>
      <p:ext uri="{BB962C8B-B14F-4D97-AF65-F5344CB8AC3E}">
        <p14:creationId xmlns:p14="http://schemas.microsoft.com/office/powerpoint/2010/main" val="37982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a variety of random sentences we sampled from the web. </a:t>
                </a:r>
              </a:p>
              <a:p>
                <a:pPr rtl="0"/>
                <a:r>
                  <a:rPr lang="en-US" sz="1200" b="0" i="0" u="none" strike="noStrike" kern="1200" dirty="0">
                    <a:solidFill>
                      <a:schemeClr val="tx1"/>
                    </a:solidFill>
                    <a:effectLst/>
                    <a:latin typeface="+mn-lt"/>
                    <a:ea typeface="+mn-ea"/>
                    <a:cs typeface="+mn-cs"/>
                  </a:rPr>
                  <a:t> ….</a:t>
                </a:r>
              </a:p>
            </p:txBody>
          </p:sp>
        </mc:Choice>
        <mc:Fallback xmlns="">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a:t>
                </a:r>
              </a:p>
              <a:p>
                <a:pPr rtl="0"/>
                <a:endParaRPr lang="en-US" sz="1200" b="0" i="0" u="none" strike="noStrike" kern="1200" dirty="0">
                  <a:solidFill>
                    <a:schemeClr val="tx1"/>
                  </a:solidFill>
                  <a:effectLst/>
                  <a:latin typeface="+mn-lt"/>
                  <a:ea typeface="+mn-ea"/>
                  <a:cs typeface="+mn-cs"/>
                </a:endParaRPr>
              </a:p>
              <a:p>
                <a:pPr marL="171450" lvl="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Empirically, we will compare the performance of </a:t>
                </a:r>
                <a:r>
                  <a:rPr lang="en-US" sz="1200" i="0">
                    <a:solidFill>
                      <a:srgbClr val="FF0000"/>
                    </a:solidFill>
                    <a:latin typeface="Cambria Math" panose="02040503050406030204" pitchFamily="18" charset="0"/>
                  </a:rPr>
                  <a:t>𝑝 ̃</a:t>
                </a:r>
                <a:r>
                  <a:rPr lang="en-US" sz="1200" b="0" i="0" u="none" strike="noStrike" kern="1200" dirty="0">
                    <a:solidFill>
                      <a:schemeClr val="tx1"/>
                    </a:solidFill>
                    <a:effectLst/>
                    <a:latin typeface="+mn-lt"/>
                    <a:ea typeface="+mn-ea"/>
                    <a:cs typeface="+mn-cs"/>
                  </a:rPr>
                  <a:t> and </a:t>
                </a:r>
                <a:r>
                  <a:rPr lang="en-US" sz="1200" i="0">
                    <a:solidFill>
                      <a:srgbClr val="5C953F"/>
                    </a:solidFill>
                    <a:latin typeface="Cambria Math" panose="02040503050406030204" pitchFamily="18" charset="0"/>
                  </a:rPr>
                  <a:t>𝑝^∗</a:t>
                </a:r>
                <a:r>
                  <a:rPr lang="en-US" sz="1200" b="0" i="0" u="none" strike="noStrike" kern="1200" dirty="0">
                    <a:solidFill>
                      <a:schemeClr val="tx1"/>
                    </a:solidFill>
                    <a:effectLst/>
                    <a:latin typeface="+mn-lt"/>
                    <a:ea typeface="+mn-ea"/>
                    <a:cs typeface="+mn-cs"/>
                  </a:rPr>
                  <a:t> (in terms of their accuracy).</a:t>
                </a:r>
              </a:p>
              <a:p>
                <a:pPr marL="628650" lvl="1"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 intuition here is that, if continuous prompts (the green one) inherently say something about their outcome, by forcing them to project an irrelevant text, they should suffer in terms of their accuracy. </a:t>
                </a:r>
              </a:p>
            </p:txBody>
          </p:sp>
        </mc:Fallback>
      </mc:AlternateContent>
      <p:sp>
        <p:nvSpPr>
          <p:cNvPr id="4" name="Slide Number Placeholder 3"/>
          <p:cNvSpPr>
            <a:spLocks noGrp="1"/>
          </p:cNvSpPr>
          <p:nvPr>
            <p:ph type="sldNum" sz="quarter" idx="5"/>
          </p:nvPr>
        </p:nvSpPr>
        <p:spPr/>
        <p:txBody>
          <a:bodyPr/>
          <a:lstStyle/>
          <a:p>
            <a:fld id="{7E3EFFCD-2707-464E-8668-7D1BDDA9873E}" type="slidenum">
              <a:rPr lang="en-US" smtClean="0"/>
              <a:t>12</a:t>
            </a:fld>
            <a:endParaRPr lang="en-US"/>
          </a:p>
        </p:txBody>
      </p:sp>
    </p:spTree>
    <p:extLst>
      <p:ext uri="{BB962C8B-B14F-4D97-AF65-F5344CB8AC3E}">
        <p14:creationId xmlns:p14="http://schemas.microsoft.com/office/powerpoint/2010/main" val="366117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lvl="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Now,</a:t>
                </a:r>
                <a:r>
                  <a:rPr lang="en-US" sz="1200" b="0" i="0" u="none" strike="noStrike" kern="1200" baseline="0" dirty="0">
                    <a:solidFill>
                      <a:schemeClr val="tx1"/>
                    </a:solidFill>
                    <a:effectLst/>
                    <a:latin typeface="+mn-lt"/>
                    <a:ea typeface="+mn-ea"/>
                    <a:cs typeface="+mn-cs"/>
                  </a:rPr>
                  <a:t> empirically </a:t>
                </a:r>
                <a:r>
                  <a:rPr lang="en-US" sz="1200" b="0" i="0" u="none" strike="noStrike" kern="1200" dirty="0">
                    <a:solidFill>
                      <a:schemeClr val="tx1"/>
                    </a:solidFill>
                    <a:effectLst/>
                    <a:latin typeface="+mn-lt"/>
                    <a:ea typeface="+mn-ea"/>
                    <a:cs typeface="+mn-cs"/>
                  </a:rPr>
                  <a:t>we compare the performance of </a:t>
                </a:r>
                <a14:m>
                  <m:oMath xmlns:m="http://schemas.openxmlformats.org/officeDocument/2006/math">
                    <m:acc>
                      <m:accPr>
                        <m:chr m:val="̃"/>
                        <m:ctrlPr>
                          <a:rPr lang="en-US" sz="1200" i="1" smtClean="0">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a14:m>
                <a:r>
                  <a:rPr lang="en-US" sz="1200" b="0" i="0" u="none" strike="noStrike" kern="1200" dirty="0">
                    <a:solidFill>
                      <a:schemeClr val="tx1"/>
                    </a:solidFill>
                    <a:effectLst/>
                    <a:latin typeface="+mn-lt"/>
                    <a:ea typeface="+mn-ea"/>
                    <a:cs typeface="+mn-cs"/>
                  </a:rPr>
                  <a:t> and </a:t>
                </a:r>
                <a14:m>
                  <m:oMath xmlns:m="http://schemas.openxmlformats.org/officeDocument/2006/math">
                    <m:sSup>
                      <m:sSupPr>
                        <m:ctrlPr>
                          <a:rPr lang="en-US" sz="1200" i="1" smtClean="0">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a:solidFill>
                              <a:srgbClr val="5C953F"/>
                            </a:solidFill>
                            <a:latin typeface="Cambria Math" panose="02040503050406030204" pitchFamily="18" charset="0"/>
                          </a:rPr>
                          <m:t>∗</m:t>
                        </m:r>
                      </m:sup>
                    </m:sSup>
                  </m:oMath>
                </a14:m>
                <a:r>
                  <a:rPr lang="en-US" sz="1200" b="0" i="0" u="none" strike="noStrike" kern="1200" dirty="0">
                    <a:solidFill>
                      <a:schemeClr val="tx1"/>
                    </a:solidFill>
                    <a:effectLst/>
                    <a:latin typeface="+mn-lt"/>
                    <a:ea typeface="+mn-ea"/>
                    <a:cs typeface="+mn-cs"/>
                  </a:rPr>
                  <a:t> on</a:t>
                </a:r>
                <a:r>
                  <a:rPr lang="en-US" sz="1200" b="0" i="0" u="none" strike="noStrike" kern="1200" baseline="0" dirty="0">
                    <a:solidFill>
                      <a:schemeClr val="tx1"/>
                    </a:solidFill>
                    <a:effectLst/>
                    <a:latin typeface="+mn-lt"/>
                    <a:ea typeface="+mn-ea"/>
                    <a:cs typeface="+mn-cs"/>
                  </a:rPr>
                  <a:t> the downstream task</a:t>
                </a:r>
                <a:r>
                  <a:rPr lang="en-US" sz="1200" b="0" i="0" u="none" strike="noStrike" kern="1200" dirty="0">
                    <a:solidFill>
                      <a:schemeClr val="tx1"/>
                    </a:solidFill>
                    <a:effectLst/>
                    <a:latin typeface="+mn-lt"/>
                    <a:ea typeface="+mn-ea"/>
                    <a:cs typeface="+mn-cs"/>
                  </a:rPr>
                  <a:t>.</a:t>
                </a:r>
              </a:p>
              <a:p>
                <a:pPr marL="628650" lvl="1"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 intuition here is that, if continuous prompt  has something inherent in it about the task inherently says something about their outcome, by forcing them to project an irrelevant text, they should suffer in terms of their task accuracy.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practice what  we observe that, it </a:t>
                </a:r>
                <a:r>
                  <a:rPr lang="en-US" b="0" dirty="0"/>
                  <a:t>is possible to find continuous prompts that project to a given text (≥ 94% token overlap with the given text) with tiny drop in task accuracy.</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p:txBody>
          </p:sp>
        </mc:Choice>
        <mc:Fallback>
          <p:sp>
            <p:nvSpPr>
              <p:cNvPr id="3" name="Notes Placeholder 2"/>
              <p:cNvSpPr>
                <a:spLocks noGrp="1"/>
              </p:cNvSpPr>
              <p:nvPr>
                <p:ph type="body" idx="1"/>
              </p:nvPr>
            </p:nvSpPr>
            <p:spPr/>
            <p:txBody>
              <a:bodyPr/>
              <a:lstStyle/>
              <a:p>
                <a:pPr marL="171450" lvl="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Now,</a:t>
                </a:r>
                <a:r>
                  <a:rPr lang="en-US" sz="1200" b="0" i="0" u="none" strike="noStrike" kern="1200" baseline="0" dirty="0">
                    <a:solidFill>
                      <a:schemeClr val="tx1"/>
                    </a:solidFill>
                    <a:effectLst/>
                    <a:latin typeface="+mn-lt"/>
                    <a:ea typeface="+mn-ea"/>
                    <a:cs typeface="+mn-cs"/>
                  </a:rPr>
                  <a:t> empirically </a:t>
                </a:r>
                <a:r>
                  <a:rPr lang="en-US" sz="1200" b="0" i="0" u="none" strike="noStrike" kern="1200" dirty="0">
                    <a:solidFill>
                      <a:schemeClr val="tx1"/>
                    </a:solidFill>
                    <a:effectLst/>
                    <a:latin typeface="+mn-lt"/>
                    <a:ea typeface="+mn-ea"/>
                    <a:cs typeface="+mn-cs"/>
                  </a:rPr>
                  <a:t>we compare the performance of </a:t>
                </a:r>
                <a:r>
                  <a:rPr lang="en-US" sz="1200" i="0">
                    <a:solidFill>
                      <a:srgbClr val="FF0000"/>
                    </a:solidFill>
                    <a:latin typeface="Cambria Math" panose="02040503050406030204" pitchFamily="18" charset="0"/>
                  </a:rPr>
                  <a:t>𝑝 ̃</a:t>
                </a:r>
                <a:r>
                  <a:rPr lang="en-US" sz="1200" b="0" i="0" u="none" strike="noStrike" kern="1200" dirty="0">
                    <a:solidFill>
                      <a:schemeClr val="tx1"/>
                    </a:solidFill>
                    <a:effectLst/>
                    <a:latin typeface="+mn-lt"/>
                    <a:ea typeface="+mn-ea"/>
                    <a:cs typeface="+mn-cs"/>
                  </a:rPr>
                  <a:t> and </a:t>
                </a:r>
                <a:r>
                  <a:rPr lang="en-US" sz="1200" i="0">
                    <a:solidFill>
                      <a:srgbClr val="5C953F"/>
                    </a:solidFill>
                    <a:latin typeface="Cambria Math" panose="02040503050406030204" pitchFamily="18" charset="0"/>
                  </a:rPr>
                  <a:t>𝑝^∗</a:t>
                </a:r>
                <a:r>
                  <a:rPr lang="en-US" sz="1200" b="0" i="0" u="none" strike="noStrike" kern="1200" dirty="0">
                    <a:solidFill>
                      <a:schemeClr val="tx1"/>
                    </a:solidFill>
                    <a:effectLst/>
                    <a:latin typeface="+mn-lt"/>
                    <a:ea typeface="+mn-ea"/>
                    <a:cs typeface="+mn-cs"/>
                  </a:rPr>
                  <a:t> on</a:t>
                </a:r>
                <a:r>
                  <a:rPr lang="en-US" sz="1200" b="0" i="0" u="none" strike="noStrike" kern="1200" baseline="0" dirty="0">
                    <a:solidFill>
                      <a:schemeClr val="tx1"/>
                    </a:solidFill>
                    <a:effectLst/>
                    <a:latin typeface="+mn-lt"/>
                    <a:ea typeface="+mn-ea"/>
                    <a:cs typeface="+mn-cs"/>
                  </a:rPr>
                  <a:t> the downstream task</a:t>
                </a:r>
                <a:r>
                  <a:rPr lang="en-US" sz="1200" b="0" i="0" u="none" strike="noStrike" kern="1200" dirty="0">
                    <a:solidFill>
                      <a:schemeClr val="tx1"/>
                    </a:solidFill>
                    <a:effectLst/>
                    <a:latin typeface="+mn-lt"/>
                    <a:ea typeface="+mn-ea"/>
                    <a:cs typeface="+mn-cs"/>
                  </a:rPr>
                  <a:t>.</a:t>
                </a:r>
              </a:p>
              <a:p>
                <a:pPr marL="628650" lvl="1"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 intuition here is that, if continuous prompt  has something inherent in it about the task inherently says something about their outcome, by forcing them to project an irrelevant text, they should suffer in terms of their task accuracy.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practice what  we observe that, it </a:t>
                </a:r>
                <a:r>
                  <a:rPr lang="en-US" b="0" dirty="0"/>
                  <a:t>is possible to find continuous prompts that project to a given text (≥ 94% token overlap with the given text) with tiny drop in task accuracy.</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7E3EFFCD-2707-464E-8668-7D1BDDA9873E}" type="slidenum">
              <a:rPr lang="en-US" smtClean="0"/>
              <a:t>13</a:t>
            </a:fld>
            <a:endParaRPr lang="en-US"/>
          </a:p>
        </p:txBody>
      </p:sp>
    </p:spTree>
    <p:extLst>
      <p:ext uri="{BB962C8B-B14F-4D97-AF65-F5344CB8AC3E}">
        <p14:creationId xmlns:p14="http://schemas.microsoft.com/office/powerpoint/2010/main" val="107861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not just for sentiment analyses; we repeat this across 5 different benchmarks and observe similar trends, …</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Which is basically an empirical support for waywardness hypothesis.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3EFFCD-2707-464E-8668-7D1BDDA9873E}" type="slidenum">
              <a:rPr lang="en-US" smtClean="0"/>
              <a:t>14</a:t>
            </a:fld>
            <a:endParaRPr lang="en-US"/>
          </a:p>
        </p:txBody>
      </p:sp>
    </p:spTree>
    <p:extLst>
      <p:ext uri="{BB962C8B-B14F-4D97-AF65-F5344CB8AC3E}">
        <p14:creationId xmlns:p14="http://schemas.microsoft.com/office/powerpoint/2010/main" val="42681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Moreover, accuracy gap between these two prompts decreases as models become larger. </a:t>
            </a:r>
          </a:p>
          <a:p>
            <a:pPr marL="628650" lvl="1" indent="-171450">
              <a:buFont typeface="Arial" panose="020B0604020202020204" pitchFamily="34" charset="0"/>
              <a:buChar char="•"/>
            </a:pPr>
            <a:r>
              <a:rPr lang="en-US" dirty="0"/>
              <a:t>In other words, the larger the models get, the less interpretable the continuous prompts become.  </a:t>
            </a:r>
          </a:p>
          <a:p>
            <a:pPr marL="628650" lvl="1" indent="-171450">
              <a:buFont typeface="Arial" panose="020B0604020202020204" pitchFamily="34" charset="0"/>
              <a:buChar char="•"/>
            </a:pPr>
            <a:r>
              <a:rPr lang="en-US" dirty="0"/>
              <a:t>[yet another pragmatic concern in using these large models.] </a:t>
            </a:r>
          </a:p>
          <a:p>
            <a:pPr marL="0" indent="0">
              <a:buNone/>
            </a:pPr>
            <a:endParaRPr lang="en-US" dirty="0"/>
          </a:p>
          <a:p>
            <a:pPr marL="0" indent="0">
              <a:buNone/>
            </a:pPr>
            <a:endParaRPr lang="en-US" dirty="0"/>
          </a:p>
          <a:p>
            <a:r>
              <a:rPr lang="en-US" dirty="0"/>
              <a:t>There are more experiments in the paper that I won’t get into. Instead, I will use the remainder of my time to share intuitions that enable “waywardness” and its implications. </a:t>
            </a:r>
          </a:p>
        </p:txBody>
      </p:sp>
      <p:sp>
        <p:nvSpPr>
          <p:cNvPr id="4" name="Slide Number Placeholder 3"/>
          <p:cNvSpPr>
            <a:spLocks noGrp="1"/>
          </p:cNvSpPr>
          <p:nvPr>
            <p:ph type="sldNum" sz="quarter" idx="5"/>
          </p:nvPr>
        </p:nvSpPr>
        <p:spPr/>
        <p:txBody>
          <a:bodyPr/>
          <a:lstStyle/>
          <a:p>
            <a:fld id="{7E3EFFCD-2707-464E-8668-7D1BDDA9873E}" type="slidenum">
              <a:rPr lang="en-US" smtClean="0"/>
              <a:t>15</a:t>
            </a:fld>
            <a:endParaRPr lang="en-US"/>
          </a:p>
        </p:txBody>
      </p:sp>
    </p:spTree>
    <p:extLst>
      <p:ext uri="{BB962C8B-B14F-4D97-AF65-F5344CB8AC3E}">
        <p14:creationId xmlns:p14="http://schemas.microsoft.com/office/powerpoint/2010/main" val="306220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try to make sense of "waywardness" (why is it happening?) </a:t>
            </a:r>
          </a:p>
          <a:p>
            <a:pPr marL="171450" indent="-171450">
              <a:buFont typeface="Arial" panose="020B0604020202020204" pitchFamily="34" charset="0"/>
              <a:buChar char="•"/>
            </a:pPr>
            <a:r>
              <a:rPr lang="en-US" dirty="0"/>
              <a:t>The first issue is that the mapping between continuous and discrete space is not one-to-one.</a:t>
            </a:r>
          </a:p>
          <a:p>
            <a:pPr marL="628650" lvl="1" indent="-171450">
              <a:buFont typeface="Arial" panose="020B0604020202020204" pitchFamily="34" charset="0"/>
              <a:buChar char="•"/>
            </a:pPr>
            <a:r>
              <a:rPr lang="en-US" dirty="0"/>
              <a:t>While each discrete prompt is mapped to exactly one continuous representation, the reverse is not true: </a:t>
            </a:r>
          </a:p>
          <a:p>
            <a:pPr marL="1085850" lvl="2" indent="-171450">
              <a:buFont typeface="Arial" panose="020B0604020202020204" pitchFamily="34" charset="0"/>
              <a:buChar char="•"/>
            </a:pPr>
            <a:r>
              <a:rPr lang="en-US" dirty="0"/>
              <a:t>There are many continuous prompts that project back to a fixed discrete prompt</a:t>
            </a:r>
          </a:p>
        </p:txBody>
      </p:sp>
      <p:sp>
        <p:nvSpPr>
          <p:cNvPr id="4" name="Slide Number Placeholder 3"/>
          <p:cNvSpPr>
            <a:spLocks noGrp="1"/>
          </p:cNvSpPr>
          <p:nvPr>
            <p:ph type="sldNum" sz="quarter" idx="5"/>
          </p:nvPr>
        </p:nvSpPr>
        <p:spPr/>
        <p:txBody>
          <a:bodyPr/>
          <a:lstStyle/>
          <a:p>
            <a:fld id="{7E3EFFCD-2707-464E-8668-7D1BDDA9873E}" type="slidenum">
              <a:rPr lang="en-US" smtClean="0"/>
              <a:t>16</a:t>
            </a:fld>
            <a:endParaRPr lang="en-US"/>
          </a:p>
        </p:txBody>
      </p:sp>
    </p:spTree>
    <p:extLst>
      <p:ext uri="{BB962C8B-B14F-4D97-AF65-F5344CB8AC3E}">
        <p14:creationId xmlns:p14="http://schemas.microsoft.com/office/powerpoint/2010/main" val="2026214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This indicate that there is a regions in </a:t>
            </a:r>
            <a:r>
              <a:rPr lang="en-US"/>
              <a:t>continuous space </a:t>
            </a:r>
            <a:r>
              <a:rPr lang="en-US" dirty="0"/>
              <a:t>that correspond to a fixed discrete representation.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statement is true for not just our choice of projection, but rather many well-defined projections, well-beyond the nearest neighbor projection that we tried empirically here.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The remaining question is, how is this region be so rich that it can solve a variety of tasks?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The answer to that the expressivity of large models with respect to their inputs which also includes continuous prompts. </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It is the combination of these two intuitions (to our understanding) that give rise to “waywardness”.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sz="1200" dirty="0"/>
              <a:t>Now, before I end,  … </a:t>
            </a: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17</a:t>
            </a:fld>
            <a:endParaRPr lang="en-US"/>
          </a:p>
        </p:txBody>
      </p:sp>
    </p:spTree>
    <p:extLst>
      <p:ext uri="{BB962C8B-B14F-4D97-AF65-F5344CB8AC3E}">
        <p14:creationId xmlns:p14="http://schemas.microsoft.com/office/powerpoint/2010/main" val="389057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dirty="0"/>
              <a:t>Now, before I end, let me briefly enumerate several implications of “waywardness” hypothesis. </a:t>
            </a:r>
          </a:p>
          <a:p>
            <a:pPr marL="342900" indent="-342900">
              <a:buFont typeface="Arial" panose="020B0604020202020204" pitchFamily="34" charset="0"/>
              <a:buChar char="•"/>
            </a:pPr>
            <a:r>
              <a:rPr lang="en-US" sz="2000" dirty="0"/>
              <a:t>The immediate issue is concerning “</a:t>
            </a:r>
            <a:r>
              <a:rPr lang="en-US" sz="2000" b="1" dirty="0"/>
              <a:t>continuous</a:t>
            </a:r>
            <a:r>
              <a:rPr lang="en-US" sz="2000" dirty="0"/>
              <a:t>” prompts. </a:t>
            </a:r>
          </a:p>
          <a:p>
            <a:pPr marL="800100" lvl="1" indent="-342900">
              <a:buFont typeface="Arial" panose="020B0604020202020204" pitchFamily="34" charset="0"/>
              <a:buChar char="•"/>
            </a:pPr>
            <a:r>
              <a:rPr lang="en-US" sz="2000" dirty="0"/>
              <a:t>As I argued, faithful discrete interpretations of continuous prompts via common discrete projections are unlikely to be robust, based on current modeling paradigms. </a:t>
            </a:r>
          </a:p>
          <a:p>
            <a:pPr marL="342900" indent="-342900">
              <a:buFont typeface="Arial" panose="020B0604020202020204" pitchFamily="34" charset="0"/>
              <a:buChar char="•"/>
            </a:pPr>
            <a:r>
              <a:rPr lang="en-US" sz="2000" dirty="0"/>
              <a:t>Whether there is a better constructions of continuous prompts is an open question that the future work should address. </a:t>
            </a:r>
          </a:p>
        </p:txBody>
      </p:sp>
      <p:sp>
        <p:nvSpPr>
          <p:cNvPr id="4" name="Slide Number Placeholder 3"/>
          <p:cNvSpPr>
            <a:spLocks noGrp="1"/>
          </p:cNvSpPr>
          <p:nvPr>
            <p:ph type="sldNum" sz="quarter" idx="5"/>
          </p:nvPr>
        </p:nvSpPr>
        <p:spPr/>
        <p:txBody>
          <a:bodyPr/>
          <a:lstStyle/>
          <a:p>
            <a:fld id="{7E3EFFCD-2707-464E-8668-7D1BDDA9873E}" type="slidenum">
              <a:rPr lang="en-US" smtClean="0"/>
              <a:t>18</a:t>
            </a:fld>
            <a:endParaRPr lang="en-US"/>
          </a:p>
        </p:txBody>
      </p:sp>
    </p:spTree>
    <p:extLst>
      <p:ext uri="{BB962C8B-B14F-4D97-AF65-F5344CB8AC3E}">
        <p14:creationId xmlns:p14="http://schemas.microsoft.com/office/powerpoint/2010/main" val="2203969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don’t have effective interpretations for prompts, there can be social risks, in a future where model development is driven by fine-tuned prompts,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Consider the following scenario: a model designer comes up with a continuous prompt that solve an important target task (say, ranking resumes according to each applicant’s merits). </a:t>
            </a:r>
          </a:p>
          <a:p>
            <a:pPr marL="628650" lvl="1" indent="-171450">
              <a:buFont typeface="Arial" panose="020B0604020202020204" pitchFamily="34" charset="0"/>
              <a:buChar char="•"/>
            </a:pPr>
            <a:r>
              <a:rPr lang="en-US" dirty="0"/>
              <a:t>Such prompts may contain biases targeting minority groups (intentionally or otherwise)</a:t>
            </a:r>
          </a:p>
          <a:p>
            <a:pPr marL="628650" lvl="1" indent="-171450">
              <a:buFont typeface="Arial" panose="020B0604020202020204" pitchFamily="34" charset="0"/>
              <a:buChar char="•"/>
            </a:pPr>
            <a:r>
              <a:rPr lang="en-US" dirty="0"/>
              <a:t>Naïve efforts to interpret these may indicate benign statements, which do not reveal the true malicious nature of their behavior. </a:t>
            </a:r>
          </a:p>
          <a:p>
            <a:pPr marL="1085850" lvl="2" indent="-171450">
              <a:buFont typeface="Arial" panose="020B0604020202020204" pitchFamily="34" charset="0"/>
              <a:buChar char="•"/>
            </a:pPr>
            <a:r>
              <a:rPr lang="en-US" dirty="0"/>
              <a:t>and be exploited to create a false sense of security and fairness.</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The customers might even evaluate the prompt on a few instances but not notice this harmful behavior, e.g., when it effects a minority group not in the evaluation set. </a:t>
            </a:r>
          </a:p>
        </p:txBody>
      </p:sp>
      <p:sp>
        <p:nvSpPr>
          <p:cNvPr id="4" name="Slide Number Placeholder 3"/>
          <p:cNvSpPr>
            <a:spLocks noGrp="1"/>
          </p:cNvSpPr>
          <p:nvPr>
            <p:ph type="sldNum" sz="quarter" idx="5"/>
          </p:nvPr>
        </p:nvSpPr>
        <p:spPr/>
        <p:txBody>
          <a:bodyPr/>
          <a:lstStyle/>
          <a:p>
            <a:fld id="{7E3EFFCD-2707-464E-8668-7D1BDDA9873E}" type="slidenum">
              <a:rPr lang="en-US" smtClean="0"/>
              <a:t>19</a:t>
            </a:fld>
            <a:endParaRPr lang="en-US"/>
          </a:p>
        </p:txBody>
      </p:sp>
    </p:spTree>
    <p:extLst>
      <p:ext uri="{BB962C8B-B14F-4D97-AF65-F5344CB8AC3E}">
        <p14:creationId xmlns:p14="http://schemas.microsoft.com/office/powerpoint/2010/main" val="64078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dirty="0"/>
              <a:t>Unless you were disconnected from the internet in the past few years, you know about all the excitement around large pre-trained language models.  </a:t>
            </a:r>
          </a:p>
          <a:p>
            <a:pPr marL="171450" indent="-171450" rtl="0">
              <a:buFont typeface="Arial" panose="020B0604020202020204" pitchFamily="34" charset="0"/>
              <a:buChar char="•"/>
            </a:pPr>
            <a:r>
              <a:rPr lang="en-US" dirty="0"/>
              <a:t>There are many interesting things about these models that are well-beyond the scope of this work. </a:t>
            </a:r>
          </a:p>
          <a:p>
            <a:pPr marL="171450" indent="-171450" rtl="0">
              <a:buFont typeface="Arial" panose="020B0604020202020204" pitchFamily="34" charset="0"/>
              <a:buChar char="•"/>
            </a:pPr>
            <a:r>
              <a:rPr lang="en-US" dirty="0"/>
              <a:t>One thing that is quite exciting about these models (in the context of natural language) is their </a:t>
            </a:r>
            <a:r>
              <a:rPr lang="en-US" sz="1200" b="0" i="0" u="none" strike="noStrike" kern="1200" dirty="0">
                <a:solidFill>
                  <a:schemeClr val="tx1"/>
                </a:solidFill>
                <a:effectLst/>
                <a:latin typeface="+mn-lt"/>
                <a:ea typeface="+mn-ea"/>
                <a:cs typeface="+mn-cs"/>
              </a:rPr>
              <a:t>emergent ability in response to language commands. </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endParaRPr lang="en-US" dirty="0"/>
          </a:p>
          <a:p>
            <a:pPr marL="171450" indent="-171450" rtl="0">
              <a:buFont typeface="Arial" panose="020B0604020202020204" pitchFamily="34" charset="0"/>
              <a:buChar char="•"/>
            </a:pPr>
            <a:endParaRPr lang="en-US" dirty="0"/>
          </a:p>
          <a:p>
            <a:pPr marL="171450" indent="-171450" rtl="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2</a:t>
            </a:fld>
            <a:endParaRPr lang="en-US"/>
          </a:p>
        </p:txBody>
      </p:sp>
    </p:spTree>
    <p:extLst>
      <p:ext uri="{BB962C8B-B14F-4D97-AF65-F5344CB8AC3E}">
        <p14:creationId xmlns:p14="http://schemas.microsoft.com/office/powerpoint/2010/main" val="3720972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the last point I would like to highlight is regarding “discrete prompts” .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 I mentioned in in the beginning, optimizing over discrete prompts is an open question.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 may wonder why that is the case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Turns out that our finding on continuous prompts can help us understand this difficulty.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Think of your favorite continuous optimization formulation in search of discrete prompts; it would look something like this: </a:t>
            </a:r>
          </a:p>
          <a:p>
            <a:pPr marL="628650" lvl="1" indent="-171450">
              <a:buFont typeface="Arial" panose="020B0604020202020204" pitchFamily="34" charset="0"/>
              <a:buChar char="•"/>
            </a:pPr>
            <a:r>
              <a:rPr lang="en-US" dirty="0"/>
              <a:t>An optimization over word distributions with two objectives: </a:t>
            </a:r>
          </a:p>
          <a:p>
            <a:pPr marL="1085850" lvl="2" indent="-171450">
              <a:buFont typeface="Arial" panose="020B0604020202020204" pitchFamily="34" charset="0"/>
              <a:buChar char="•"/>
            </a:pPr>
            <a:r>
              <a:rPr lang="en-US" dirty="0"/>
              <a:t>A utility term to maximize the downstream task objective</a:t>
            </a:r>
          </a:p>
          <a:p>
            <a:pPr marL="1085850" lvl="2" indent="-171450">
              <a:buFont typeface="Arial" panose="020B0604020202020204" pitchFamily="34" charset="0"/>
              <a:buChar char="•"/>
            </a:pPr>
            <a:r>
              <a:rPr lang="en-US" dirty="0"/>
              <a:t>And another objective for maximizing fluency of the resulting text</a:t>
            </a:r>
          </a:p>
          <a:p>
            <a:pPr marL="628650" lvl="1" indent="-171450">
              <a:buFont typeface="Arial" panose="020B0604020202020204" pitchFamily="34" charset="0"/>
              <a:buChar char="•"/>
            </a:pPr>
            <a:r>
              <a:rPr lang="en-US" dirty="0"/>
              <a:t>You might look at it and say, hey! Looks like we have the optimization problem. Why don’t we just run it with an optimization </a:t>
            </a:r>
            <a:r>
              <a:rPr lang="en-US" dirty="0" err="1"/>
              <a:t>alg</a:t>
            </a:r>
            <a:r>
              <a:rPr lang="en-US" dirty="0"/>
              <a:t> and call it a day. </a:t>
            </a:r>
          </a:p>
          <a:p>
            <a:pPr marL="628650" lvl="1" indent="-171450">
              <a:buFont typeface="Arial" panose="020B0604020202020204" pitchFamily="34" charset="0"/>
              <a:buChar char="•"/>
            </a:pPr>
            <a:r>
              <a:rPr lang="en-US" dirty="0"/>
              <a:t>The issue is that, (and I am </a:t>
            </a:r>
            <a:r>
              <a:rPr lang="en-US" dirty="0" err="1"/>
              <a:t>gonna</a:t>
            </a:r>
            <a:r>
              <a:rPr lang="en-US" dirty="0"/>
              <a:t> be a bit hand-wavy here), this is a degenerate formulation.  </a:t>
            </a:r>
          </a:p>
          <a:p>
            <a:pPr marL="1085850" lvl="2" indent="-171450">
              <a:buFont typeface="Arial" panose="020B0604020202020204" pitchFamily="34" charset="0"/>
              <a:buChar char="•"/>
            </a:pPr>
            <a:r>
              <a:rPr lang="en-US" dirty="0"/>
              <a:t>Meaning that … </a:t>
            </a:r>
          </a:p>
          <a:p>
            <a:pPr marL="1085850" lvl="2" indent="-171450">
              <a:buFont typeface="Arial" panose="020B0604020202020204" pitchFamily="34" charset="0"/>
              <a:buChar char="•"/>
            </a:pPr>
            <a:r>
              <a:rPr lang="en-US" dirty="0"/>
              <a:t>And this is yet another technical implication of the “waywardness” phenomenon.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20</a:t>
            </a:fld>
            <a:endParaRPr lang="en-US"/>
          </a:p>
        </p:txBody>
      </p:sp>
    </p:spTree>
    <p:extLst>
      <p:ext uri="{BB962C8B-B14F-4D97-AF65-F5344CB8AC3E}">
        <p14:creationId xmlns:p14="http://schemas.microsoft.com/office/powerpoint/2010/main" val="3821323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with … </a:t>
            </a:r>
          </a:p>
          <a:p>
            <a:pPr marL="171450" indent="-171450">
              <a:buFont typeface="Arial" panose="020B0604020202020204" pitchFamily="34" charset="0"/>
              <a:buChar char="•"/>
            </a:pPr>
            <a:r>
              <a:rPr lang="en-US" dirty="0"/>
              <a:t>We provided </a:t>
            </a:r>
          </a:p>
          <a:p>
            <a:pPr marL="171450" indent="-171450">
              <a:buFont typeface="Arial" panose="020B0604020202020204" pitchFamily="34" charset="0"/>
              <a:buChar char="•"/>
            </a:pPr>
            <a:r>
              <a:rPr lang="en-US" dirty="0"/>
              <a:t>And concluded </a:t>
            </a:r>
          </a:p>
          <a:p>
            <a:pPr marL="171450" indent="-171450">
              <a:buFont typeface="Arial" panose="020B0604020202020204" pitchFamily="34" charset="0"/>
              <a:buChar char="•"/>
            </a:pPr>
            <a:r>
              <a:rPr lang="en-US" dirty="0"/>
              <a:t>My hope is that, these observations motivate future algorithmic or architectural innovations toward effective prompts that are faithful to the task they solve</a:t>
            </a:r>
          </a:p>
          <a:p>
            <a:endParaRPr lang="en-US" dirty="0"/>
          </a:p>
          <a:p>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21</a:t>
            </a:fld>
            <a:endParaRPr lang="en-US"/>
          </a:p>
        </p:txBody>
      </p:sp>
    </p:spTree>
    <p:extLst>
      <p:ext uri="{BB962C8B-B14F-4D97-AF65-F5344CB8AC3E}">
        <p14:creationId xmlns:p14="http://schemas.microsoft.com/office/powerpoint/2010/main" val="315316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can apply language prompts on these models to solve well-defined tasks that we care about. </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 For example, we can pose language prompt to these model, to which they can respond in language...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3</a:t>
            </a:fld>
            <a:endParaRPr lang="en-US"/>
          </a:p>
        </p:txBody>
      </p:sp>
    </p:spTree>
    <p:extLst>
      <p:ext uri="{BB962C8B-B14F-4D97-AF65-F5344CB8AC3E}">
        <p14:creationId xmlns:p14="http://schemas.microsoft.com/office/powerpoint/2010/main" val="4171372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Just as a toy example, suppose I want to classify sentiment of a bunch of movie reviews. ...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We know we can pre-pended a language prompt (that defines our task) to an input (in this case, a movie review), to which the model may answer with "positive" or "negative". </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A key nice attribute of discrete prompts is their ”interpretability”: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Since language is a convenient medium of communication, they enable average humans to interact with models and form expectations their internal behavior– which is nice! </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The challenge here though is that, we don't have efficient algorithms for finding most effective discrete prompts.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And this is a key bottleneck, if you want to build tools that maximize your desired metric for whatever application you want to build. </a:t>
            </a: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4</a:t>
            </a:fld>
            <a:endParaRPr lang="en-US"/>
          </a:p>
        </p:txBody>
      </p:sp>
    </p:spTree>
    <p:extLst>
      <p:ext uri="{BB962C8B-B14F-4D97-AF65-F5344CB8AC3E}">
        <p14:creationId xmlns:p14="http://schemas.microsoft.com/office/powerpoint/2010/main" val="276190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parallel, there is a line of work on … </a:t>
            </a: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5</a:t>
            </a:fld>
            <a:endParaRPr lang="en-US"/>
          </a:p>
        </p:txBody>
      </p:sp>
    </p:spTree>
    <p:extLst>
      <p:ext uri="{BB962C8B-B14F-4D97-AF65-F5344CB8AC3E}">
        <p14:creationId xmlns:p14="http://schemas.microsoft.com/office/powerpoint/2010/main" val="142446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 continuous prompts</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Typically defined as a vector of real numbers prepended to the embedding of an input text to make the model generate a desired outcome.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For example, a continuous prompts that effectively solves the sentiment classification task. </a:t>
            </a:r>
          </a:p>
          <a:p>
            <a:pPr marL="628650" lvl="1" indent="-171450" rtl="0">
              <a:buFont typeface="Arial" panose="020B0604020202020204" pitchFamily="34" charset="0"/>
              <a:buChar char="•"/>
            </a:pP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Turns out that continuous prompts are complementary to their discrete counterparts:</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We have algorithms for effectively optimizing them.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However, </a:t>
            </a:r>
            <a:r>
              <a:rPr lang="en-US" sz="1200" b="0" i="0" u="none" strike="noStrike" kern="1200" dirty="0">
                <a:solidFill>
                  <a:schemeClr val="tx1"/>
                </a:solidFill>
                <a:effectLst/>
                <a:latin typeface="+mn-lt"/>
                <a:ea typeface="+mn-ea"/>
                <a:cs typeface="+mn-cs"/>
                <a:sym typeface="Wingdings" pitchFamily="2" charset="2"/>
              </a:rPr>
              <a:t>meaningful interpretation of continuous prompts </a:t>
            </a:r>
            <a:r>
              <a:rPr lang="en-US" sz="1200" b="0" i="0" u="none" strike="noStrike" kern="1200" dirty="0">
                <a:solidFill>
                  <a:schemeClr val="tx1"/>
                </a:solidFill>
                <a:effectLst/>
                <a:latin typeface="+mn-lt"/>
                <a:ea typeface="+mn-ea"/>
                <a:cs typeface="+mn-cs"/>
              </a:rPr>
              <a:t>as natural language is an </a:t>
            </a:r>
            <a:r>
              <a:rPr lang="en-US" sz="1200" b="0" i="0" u="none" strike="noStrike" kern="1200" dirty="0">
                <a:solidFill>
                  <a:schemeClr val="tx1"/>
                </a:solidFill>
                <a:effectLst/>
                <a:latin typeface="+mn-lt"/>
                <a:ea typeface="+mn-ea"/>
                <a:cs typeface="+mn-cs"/>
                <a:sym typeface="Wingdings" pitchFamily="2" charset="2"/>
              </a:rPr>
              <a:t>open question problem.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(click) --- maybe this particular continuous prompt has something to do with sentiment analysis?? Unclear. </a:t>
            </a:r>
            <a:endParaRPr lang="en-US" sz="1200" b="0" i="0" u="none" strike="noStrike" kern="1200" dirty="0">
              <a:solidFill>
                <a:schemeClr val="tx1"/>
              </a:solidFill>
              <a:effectLst/>
              <a:latin typeface="+mn-lt"/>
              <a:ea typeface="+mn-ea"/>
              <a:cs typeface="+mn-cs"/>
              <a:sym typeface="Wingdings" pitchFamily="2" charset="2"/>
            </a:endParaRP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sym typeface="Wingdings" pitchFamily="2" charset="2"/>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sym typeface="Wingdings" pitchFamily="2" charset="2"/>
              </a:rPr>
              <a:t>Motivated by this, we are interested in the research question of … </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sym typeface="Wingdings" pitchFamily="2" charset="2"/>
            </a:endParaRPr>
          </a:p>
          <a:p>
            <a:pPr marL="171450" indent="-171450" rtl="0">
              <a:buFont typeface="Arial" panose="020B0604020202020204" pitchFamily="34" charset="0"/>
              <a:buChar char="•"/>
            </a:pPr>
            <a:r>
              <a:rPr lang="en-US" b="0" strike="sngStrike" dirty="0">
                <a:effectLst/>
              </a:rPr>
              <a:t>Motivated by the discrepancies between discrete and continuous prompts, we study focus continuous prompts and their interpretability. </a:t>
            </a:r>
          </a:p>
        </p:txBody>
      </p:sp>
      <p:sp>
        <p:nvSpPr>
          <p:cNvPr id="4" name="Slide Number Placeholder 3"/>
          <p:cNvSpPr>
            <a:spLocks noGrp="1"/>
          </p:cNvSpPr>
          <p:nvPr>
            <p:ph type="sldNum" sz="quarter" idx="5"/>
          </p:nvPr>
        </p:nvSpPr>
        <p:spPr/>
        <p:txBody>
          <a:bodyPr/>
          <a:lstStyle/>
          <a:p>
            <a:fld id="{7E3EFFCD-2707-464E-8668-7D1BDDA9873E}" type="slidenum">
              <a:rPr lang="en-US" smtClean="0"/>
              <a:t>6</a:t>
            </a:fld>
            <a:endParaRPr lang="en-US"/>
          </a:p>
        </p:txBody>
      </p:sp>
    </p:spTree>
    <p:extLst>
      <p:ext uri="{BB962C8B-B14F-4D97-AF65-F5344CB8AC3E}">
        <p14:creationId xmlns:p14="http://schemas.microsoft.com/office/powerpoint/2010/main" val="21476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 the research question of: …  that provide a faithful explanation of their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Since we don’t know how to address this question directly, we actually study its opposite: …  </a:t>
            </a:r>
            <a:endParaRPr lang="en-US" dirty="0"/>
          </a:p>
          <a:p>
            <a:pPr rtl="0"/>
            <a:endParaRPr lang="en-US" b="0" dirty="0">
              <a:effectLst/>
            </a:endParaRPr>
          </a:p>
        </p:txBody>
      </p:sp>
      <p:sp>
        <p:nvSpPr>
          <p:cNvPr id="4" name="Slide Number Placeholder 3"/>
          <p:cNvSpPr>
            <a:spLocks noGrp="1"/>
          </p:cNvSpPr>
          <p:nvPr>
            <p:ph type="sldNum" sz="quarter" idx="5"/>
          </p:nvPr>
        </p:nvSpPr>
        <p:spPr/>
        <p:txBody>
          <a:bodyPr/>
          <a:lstStyle/>
          <a:p>
            <a:fld id="{7E3EFFCD-2707-464E-8668-7D1BDDA9873E}" type="slidenum">
              <a:rPr lang="en-US" smtClean="0"/>
              <a:t>7</a:t>
            </a:fld>
            <a:endParaRPr lang="en-US"/>
          </a:p>
        </p:txBody>
      </p:sp>
    </p:spTree>
    <p:extLst>
      <p:ext uri="{BB962C8B-B14F-4D97-AF65-F5344CB8AC3E}">
        <p14:creationId xmlns:p14="http://schemas.microsoft.com/office/powerpoint/2010/main" val="67655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What I mean by that is, we investigate whether there are any continuous prompts that perform a desired task while, at the same time, project to </a:t>
            </a:r>
            <a:r>
              <a:rPr lang="en-US" sz="1200" b="1" i="0" u="none" strike="noStrike" kern="1200" dirty="0">
                <a:solidFill>
                  <a:schemeClr val="tx1"/>
                </a:solidFill>
                <a:effectLst/>
                <a:latin typeface="+mn-lt"/>
                <a:ea typeface="+mn-ea"/>
                <a:cs typeface="+mn-cs"/>
              </a:rPr>
              <a:t>any </a:t>
            </a:r>
            <a:r>
              <a:rPr lang="en-US" sz="1200" b="0" i="0" u="none" strike="noStrike" kern="1200" dirty="0">
                <a:solidFill>
                  <a:schemeClr val="tx1"/>
                </a:solidFill>
                <a:effectLst/>
                <a:latin typeface="+mn-lt"/>
                <a:ea typeface="+mn-ea"/>
                <a:cs typeface="+mn-cs"/>
              </a:rPr>
              <a:t>given target text, </a:t>
            </a:r>
          </a:p>
          <a:p>
            <a:pPr marL="628650" lvl="1" indent="-171450" rtl="0">
              <a:buFont typeface="Arial" panose="020B0604020202020204" pitchFamily="34" charset="0"/>
              <a:buChar char="•"/>
            </a:pPr>
            <a:r>
              <a:rPr lang="en-US" b="0" i="0" u="none" strike="noStrike" kern="1200" dirty="0">
                <a:solidFill>
                  <a:schemeClr val="tx1"/>
                </a:solidFill>
                <a:effectLst/>
                <a:latin typeface="+mn-lt"/>
                <a:ea typeface="+mn-ea"/>
                <a:cs typeface="+mn-cs"/>
              </a:rPr>
              <a:t>Such as </a:t>
            </a:r>
            <a:r>
              <a:rPr lang="en-US" sz="1200" b="0" i="0" u="none" strike="noStrike" kern="1200" dirty="0">
                <a:solidFill>
                  <a:schemeClr val="tx1"/>
                </a:solidFill>
                <a:effectLst/>
                <a:latin typeface="+mn-lt"/>
                <a:ea typeface="+mn-ea"/>
                <a:cs typeface="+mn-cs"/>
              </a:rPr>
              <a:t>the definition of a different task (“negating the sentiment of a given sentence.”).</a:t>
            </a:r>
          </a:p>
          <a:p>
            <a:pPr marL="628650" lvl="1" indent="-171450" rtl="0">
              <a:buFont typeface="Arial" panose="020B0604020202020204" pitchFamily="34" charset="0"/>
              <a:buChar char="•"/>
            </a:pP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What do I mean by “projection”?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In our experiments we use nearest-neighbor projection of continuous prompt onto the word embeddings via dot product.</a:t>
            </a:r>
          </a:p>
          <a:p>
            <a:pPr marL="1085850" lvl="2"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which is a common choice in the field, for example, it is used when </a:t>
            </a:r>
            <a:r>
              <a:rPr lang="en-US" sz="1200" b="0" i="0" kern="1200" dirty="0">
                <a:solidFill>
                  <a:schemeClr val="tx1"/>
                </a:solidFill>
                <a:effectLst/>
                <a:latin typeface="+mn-lt"/>
                <a:ea typeface="+mn-ea"/>
                <a:cs typeface="+mn-cs"/>
              </a:rPr>
              <a:t>decoding text from a language models. </a:t>
            </a:r>
          </a:p>
          <a:p>
            <a:pPr marL="628650" lvl="1" indent="-171450" rtl="0">
              <a:buFont typeface="Arial" panose="020B0604020202020204" pitchFamily="34" charset="0"/>
              <a:buChar char="•"/>
            </a:pPr>
            <a:r>
              <a:rPr lang="en-US" b="0" dirty="0">
                <a:effectLst/>
              </a:rPr>
              <a:t>Though, as I argue later, the results probably hold for a wide class of well-defined projection functions.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I am jump ahead of myself and tell you that: </a:t>
            </a:r>
          </a:p>
          <a:p>
            <a:pPr marL="628650" lvl="1" indent="-171450">
              <a:buFont typeface="Arial" panose="020B0604020202020204" pitchFamily="34" charset="0"/>
              <a:buChar char="•"/>
            </a:pPr>
            <a:r>
              <a:rPr lang="en-US" dirty="0"/>
              <a:t>our findings show that indeed the opposite question is correct. </a:t>
            </a:r>
          </a:p>
          <a:p>
            <a:pPr marL="628650" lvl="1" indent="-171450">
              <a:buFont typeface="Arial" panose="020B0604020202020204" pitchFamily="34" charset="0"/>
              <a:buChar char="•"/>
            </a:pPr>
            <a:r>
              <a:rPr lang="en-US" dirty="0"/>
              <a:t>Which is what call … </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8</a:t>
            </a:fld>
            <a:endParaRPr lang="en-US"/>
          </a:p>
        </p:txBody>
      </p:sp>
    </p:spTree>
    <p:extLst>
      <p:ext uri="{BB962C8B-B14F-4D97-AF65-F5344CB8AC3E}">
        <p14:creationId xmlns:p14="http://schemas.microsoft.com/office/powerpoint/2010/main" val="59547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the "waywardness" hypothesis: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which states that  ….. (such as the definition of a different task or even an irrelevant statement.</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This essentially suggests a disconnect between the outcome of continuous prompts and their discrete interpretations. </a:t>
            </a:r>
          </a:p>
        </p:txBody>
      </p:sp>
      <p:sp>
        <p:nvSpPr>
          <p:cNvPr id="4" name="Slide Number Placeholder 3"/>
          <p:cNvSpPr>
            <a:spLocks noGrp="1"/>
          </p:cNvSpPr>
          <p:nvPr>
            <p:ph type="sldNum" sz="quarter" idx="5"/>
          </p:nvPr>
        </p:nvSpPr>
        <p:spPr/>
        <p:txBody>
          <a:bodyPr/>
          <a:lstStyle/>
          <a:p>
            <a:fld id="{7E3EFFCD-2707-464E-8668-7D1BDDA9873E}" type="slidenum">
              <a:rPr lang="en-US" smtClean="0"/>
              <a:t>9</a:t>
            </a:fld>
            <a:endParaRPr lang="en-US"/>
          </a:p>
        </p:txBody>
      </p:sp>
    </p:spTree>
    <p:extLst>
      <p:ext uri="{BB962C8B-B14F-4D97-AF65-F5344CB8AC3E}">
        <p14:creationId xmlns:p14="http://schemas.microsoft.com/office/powerpoint/2010/main" val="2583696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4" descr="A picture containing drawing&#10;&#10;Description automatically generated">
            <a:extLst>
              <a:ext uri="{FF2B5EF4-FFF2-40B4-BE49-F238E27FC236}">
                <a16:creationId xmlns:a16="http://schemas.microsoft.com/office/drawing/2014/main" id="{952A4547-9516-B840-B0FA-017A16448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8" y="2032000"/>
            <a:ext cx="401002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hasCustomPrompt="1"/>
          </p:nvPr>
        </p:nvSpPr>
        <p:spPr>
          <a:xfrm>
            <a:off x="1524000" y="4389120"/>
            <a:ext cx="9144000" cy="1517904"/>
          </a:xfrm>
          <a:prstGeom prst="rect">
            <a:avLst/>
          </a:prstGeom>
        </p:spPr>
        <p:txBody>
          <a:bodyPr anchor="t">
            <a:normAutofit/>
          </a:bodyPr>
          <a:lstStyle>
            <a:lvl1pPr algn="ctr">
              <a:defRPr sz="5400">
                <a:solidFill>
                  <a:schemeClr val="bg1"/>
                </a:solidFill>
              </a:defRPr>
            </a:lvl1pPr>
          </a:lstStyle>
          <a:p>
            <a:r>
              <a:rPr lang="en-US" dirty="0"/>
              <a:t>Slide Master Title Here</a:t>
            </a:r>
          </a:p>
        </p:txBody>
      </p:sp>
      <p:pic>
        <p:nvPicPr>
          <p:cNvPr id="4" name="Picture 7">
            <a:extLst>
              <a:ext uri="{FF2B5EF4-FFF2-40B4-BE49-F238E27FC236}">
                <a16:creationId xmlns:a16="http://schemas.microsoft.com/office/drawing/2014/main" id="{84AEFA95-B778-5C49-A6CC-3F75A488B0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42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5B874F-B7D2-B047-8177-49C1A9D4C66D}"/>
              </a:ext>
            </a:extLst>
          </p:cNvPr>
          <p:cNvSpPr/>
          <p:nvPr/>
        </p:nvSpPr>
        <p:spPr>
          <a:xfrm>
            <a:off x="6096000" y="0"/>
            <a:ext cx="6096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pic>
        <p:nvPicPr>
          <p:cNvPr id="6" name="Picture 7" descr="A picture containing drawing&#10;&#10;Description automatically generated">
            <a:extLst>
              <a:ext uri="{FF2B5EF4-FFF2-40B4-BE49-F238E27FC236}">
                <a16:creationId xmlns:a16="http://schemas.microsoft.com/office/drawing/2014/main" id="{734A7957-AF96-5247-A6A8-A19D59CF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a:extLst>
              <a:ext uri="{FF2B5EF4-FFF2-40B4-BE49-F238E27FC236}">
                <a16:creationId xmlns:a16="http://schemas.microsoft.com/office/drawing/2014/main" id="{5F090DB0-7C99-D94C-984C-284A77EA5853}"/>
              </a:ext>
            </a:extLst>
          </p:cNvPr>
          <p:cNvSpPr txBox="1">
            <a:spLocks noChangeArrowheads="1"/>
          </p:cNvSpPr>
          <p:nvPr/>
        </p:nvSpPr>
        <p:spPr bwMode="auto">
          <a:xfrm>
            <a:off x="6648450" y="358775"/>
            <a:ext cx="5065713"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28600" indent="-2286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spcBef>
                <a:spcPts val="1000"/>
              </a:spcBef>
              <a:buFont typeface="Arial" panose="020B0604020202020204" pitchFamily="34" charset="0"/>
              <a:buChar char="•"/>
            </a:pPr>
            <a:r>
              <a:rPr lang="en-US" altLang="en-US" sz="2800">
                <a:solidFill>
                  <a:schemeClr val="bg1"/>
                </a:solidFill>
              </a:rPr>
              <a:t>Click to edit Master text styles</a:t>
            </a:r>
          </a:p>
          <a:p>
            <a:pPr eaLnBrk="1" hangingPunct="1">
              <a:lnSpc>
                <a:spcPct val="90000"/>
              </a:lnSpc>
              <a:spcBef>
                <a:spcPts val="1000"/>
              </a:spcBef>
              <a:buFont typeface="Arial" panose="020B0604020202020204" pitchFamily="34" charset="0"/>
              <a:buChar char="•"/>
            </a:pPr>
            <a:r>
              <a:rPr lang="en-US" altLang="en-US" sz="2800">
                <a:solidFill>
                  <a:schemeClr val="bg1"/>
                </a:solidFill>
              </a:rPr>
              <a:t>Click to edit Master text styles</a:t>
            </a:r>
          </a:p>
          <a:p>
            <a:pPr eaLnBrk="1" hangingPunct="1">
              <a:lnSpc>
                <a:spcPct val="90000"/>
              </a:lnSpc>
              <a:spcBef>
                <a:spcPts val="1000"/>
              </a:spcBef>
              <a:buFont typeface="Arial" panose="020B0604020202020204" pitchFamily="34" charset="0"/>
              <a:buChar char="•"/>
            </a:pPr>
            <a:r>
              <a:rPr lang="en-US" altLang="en-US" sz="2800">
                <a:solidFill>
                  <a:schemeClr val="bg1"/>
                </a:solidFill>
              </a:rPr>
              <a:t>Click to edit Master text styles</a:t>
            </a:r>
          </a:p>
        </p:txBody>
      </p:sp>
      <p:sp>
        <p:nvSpPr>
          <p:cNvPr id="12" name="Title 1"/>
          <p:cNvSpPr>
            <a:spLocks noGrp="1"/>
          </p:cNvSpPr>
          <p:nvPr>
            <p:ph type="title"/>
          </p:nvPr>
        </p:nvSpPr>
        <p:spPr>
          <a:xfrm>
            <a:off x="838200" y="1297813"/>
            <a:ext cx="4392168" cy="2396363"/>
          </a:xfrm>
          <a:prstGeom prst="rect">
            <a:avLst/>
          </a:prstGeom>
        </p:spPr>
        <p:txBody>
          <a:bodyPr anchor="b"/>
          <a:lstStyle>
            <a:lvl1pPr>
              <a:defRPr b="1">
                <a:solidFill>
                  <a:schemeClr val="accent1"/>
                </a:solidFill>
                <a:latin typeface="+mj-lt"/>
              </a:defRPr>
            </a:lvl1pPr>
          </a:lstStyle>
          <a:p>
            <a:r>
              <a:rPr lang="en-US"/>
              <a:t>Click to edit Master title style</a:t>
            </a:r>
            <a:endParaRPr lang="en-US" dirty="0"/>
          </a:p>
        </p:txBody>
      </p:sp>
      <p:sp>
        <p:nvSpPr>
          <p:cNvPr id="13" name="Text Placeholder 2"/>
          <p:cNvSpPr>
            <a:spLocks noGrp="1"/>
          </p:cNvSpPr>
          <p:nvPr>
            <p:ph type="body" idx="13"/>
          </p:nvPr>
        </p:nvSpPr>
        <p:spPr>
          <a:xfrm>
            <a:off x="838200" y="3757359"/>
            <a:ext cx="4392168"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AC222359-E0EE-A949-B052-632455D7C92E}"/>
              </a:ext>
            </a:extLst>
          </p:cNvPr>
          <p:cNvSpPr>
            <a:spLocks noGrp="1"/>
          </p:cNvSpPr>
          <p:nvPr>
            <p:ph type="sldNum" sz="quarter" idx="14"/>
          </p:nvPr>
        </p:nvSpPr>
        <p:spPr>
          <a:xfrm>
            <a:off x="10466388" y="6296025"/>
            <a:ext cx="530225" cy="365125"/>
          </a:xfrm>
        </p:spPr>
        <p:txBody>
          <a:bodyPr/>
          <a:lstStyle>
            <a:lvl1pPr>
              <a:defRPr smtClean="0">
                <a:solidFill>
                  <a:schemeClr val="bg1"/>
                </a:solidFill>
              </a:defRPr>
            </a:lvl1pPr>
          </a:lstStyle>
          <a:p>
            <a:pPr>
              <a:defRPr/>
            </a:pPr>
            <a:fld id="{14BB7950-5AED-6946-A62A-FD8855BD583B}" type="slidenum">
              <a:rPr lang="en-US"/>
              <a:pPr>
                <a:defRPr/>
              </a:pPr>
              <a:t>‹#›</a:t>
            </a:fld>
            <a:endParaRPr lang="en-US" dirty="0"/>
          </a:p>
        </p:txBody>
      </p:sp>
    </p:spTree>
    <p:extLst>
      <p:ext uri="{BB962C8B-B14F-4D97-AF65-F5344CB8AC3E}">
        <p14:creationId xmlns:p14="http://schemas.microsoft.com/office/powerpoint/2010/main" val="11869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Text">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FFABB9E-35A8-E64A-8574-61210ACE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353AB23-1E2B-1144-9E8E-3F976E750297}"/>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B3B075CB-1BFE-3F44-BFAD-0F90D2C8F8AC}" type="slidenum">
              <a:rPr lang="en-US"/>
              <a:pPr>
                <a:defRPr/>
              </a:pPr>
              <a:t>‹#›</a:t>
            </a:fld>
            <a:endParaRPr lang="en-US" dirty="0"/>
          </a:p>
        </p:txBody>
      </p:sp>
      <p:sp>
        <p:nvSpPr>
          <p:cNvPr id="7" name="Title 1">
            <a:extLst>
              <a:ext uri="{FF2B5EF4-FFF2-40B4-BE49-F238E27FC236}">
                <a16:creationId xmlns:a16="http://schemas.microsoft.com/office/drawing/2014/main" id="{76F0FBE7-864E-BD4F-A721-BCBC29C58CCE}"/>
              </a:ext>
            </a:extLst>
          </p:cNvPr>
          <p:cNvSpPr>
            <a:spLocks noGrp="1"/>
          </p:cNvSpPr>
          <p:nvPr>
            <p:ph type="title"/>
          </p:nvPr>
        </p:nvSpPr>
        <p:spPr>
          <a:xfrm>
            <a:off x="371436" y="457200"/>
            <a:ext cx="3364223" cy="1600200"/>
          </a:xfrm>
          <a:prstGeom prst="rect">
            <a:avLst/>
          </a:prstGeom>
        </p:spPr>
        <p:txBody>
          <a:bodyPr anchor="b"/>
          <a:lstStyle>
            <a:lvl1pPr>
              <a:defRPr sz="3200" b="1">
                <a:solidFill>
                  <a:schemeClr val="bg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094E2E14-31DD-D14C-BC0D-24DDBD120D97}"/>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E9A56C16-D42F-FF48-BF85-3FAA3F7310A7}"/>
              </a:ext>
            </a:extLst>
          </p:cNvPr>
          <p:cNvSpPr>
            <a:spLocks noGrp="1"/>
          </p:cNvSpPr>
          <p:nvPr>
            <p:ph type="body" sz="half" idx="2"/>
          </p:nvPr>
        </p:nvSpPr>
        <p:spPr>
          <a:xfrm>
            <a:off x="371436" y="2167128"/>
            <a:ext cx="3364223" cy="3811588"/>
          </a:xfrm>
          <a:prstGeom prst="rect">
            <a:avLst/>
          </a:prstGeo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806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Text - Alternate">
    <p:bg>
      <p:bgPr>
        <a:solidFill>
          <a:srgbClr val="99EEFF"/>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8F01C69-3B81-C448-A576-B360FB4D2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E2FDDDB1-8CD0-3E48-B0E1-96D6E3B6239A}"/>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1370535F-97B6-9A41-ABF5-4F1CB4079FA7}" type="slidenum">
              <a:rPr lang="en-US"/>
              <a:pPr>
                <a:defRPr/>
              </a:pPr>
              <a:t>‹#›</a:t>
            </a:fld>
            <a:endParaRPr lang="en-US" dirty="0"/>
          </a:p>
        </p:txBody>
      </p:sp>
      <p:sp>
        <p:nvSpPr>
          <p:cNvPr id="7" name="Title 1">
            <a:extLst>
              <a:ext uri="{FF2B5EF4-FFF2-40B4-BE49-F238E27FC236}">
                <a16:creationId xmlns:a16="http://schemas.microsoft.com/office/drawing/2014/main" id="{7CB5DFDE-CE60-5540-9DA7-8E1F14A3861F}"/>
              </a:ext>
            </a:extLst>
          </p:cNvPr>
          <p:cNvSpPr>
            <a:spLocks noGrp="1"/>
          </p:cNvSpPr>
          <p:nvPr>
            <p:ph type="title"/>
          </p:nvPr>
        </p:nvSpPr>
        <p:spPr>
          <a:xfrm>
            <a:off x="371438" y="468352"/>
            <a:ext cx="3364222" cy="1600200"/>
          </a:xfrm>
          <a:prstGeom prst="rect">
            <a:avLst/>
          </a:prstGeom>
        </p:spPr>
        <p:txBody>
          <a:bodyPr anchor="b"/>
          <a:lstStyle>
            <a:lvl1pPr>
              <a:defRPr sz="3200" b="1">
                <a:solidFill>
                  <a:schemeClr val="accent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7EA61211-D1FC-2A44-BDF8-3687E7CD04A1}"/>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0A4B03B8-2568-E845-A8E4-9E0223191967}"/>
              </a:ext>
            </a:extLst>
          </p:cNvPr>
          <p:cNvSpPr>
            <a:spLocks noGrp="1"/>
          </p:cNvSpPr>
          <p:nvPr>
            <p:ph type="body" sz="half" idx="2"/>
          </p:nvPr>
        </p:nvSpPr>
        <p:spPr>
          <a:xfrm>
            <a:off x="371438" y="2178280"/>
            <a:ext cx="3364222" cy="3811588"/>
          </a:xfrm>
          <a:prstGeom prst="rect">
            <a:avLst/>
          </a:prstGeom>
        </p:spPr>
        <p:txBody>
          <a:bodyPr>
            <a:normAutofit/>
          </a:bodyPr>
          <a:lstStyle>
            <a:lvl1pPr marL="0" indent="0">
              <a:buNone/>
              <a:defRPr sz="20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0793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nd Text - Ligh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A7AE52-2AD5-C54D-B47F-043A9B4C64D7}"/>
              </a:ext>
            </a:extLst>
          </p:cNvPr>
          <p:cNvSpPr>
            <a:spLocks noGrp="1"/>
          </p:cNvSpPr>
          <p:nvPr>
            <p:ph type="title"/>
          </p:nvPr>
        </p:nvSpPr>
        <p:spPr>
          <a:xfrm>
            <a:off x="371439" y="457200"/>
            <a:ext cx="3364220" cy="1600200"/>
          </a:xfrm>
          <a:prstGeom prst="rect">
            <a:avLst/>
          </a:prstGeom>
        </p:spPr>
        <p:txBody>
          <a:bodyPr anchor="b"/>
          <a:lstStyle>
            <a:lvl1pPr>
              <a:defRPr sz="3200" b="1">
                <a:solidFill>
                  <a:schemeClr val="accent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D4BC29FD-3082-DE48-8F00-DD387F6A0E95}"/>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a:extLst>
              <a:ext uri="{FF2B5EF4-FFF2-40B4-BE49-F238E27FC236}">
                <a16:creationId xmlns:a16="http://schemas.microsoft.com/office/drawing/2014/main" id="{1579FEC1-E602-7C44-9981-34B032301DC5}"/>
              </a:ext>
            </a:extLst>
          </p:cNvPr>
          <p:cNvSpPr>
            <a:spLocks noGrp="1"/>
          </p:cNvSpPr>
          <p:nvPr>
            <p:ph type="body" sz="half" idx="2"/>
          </p:nvPr>
        </p:nvSpPr>
        <p:spPr>
          <a:xfrm>
            <a:off x="371439" y="2137410"/>
            <a:ext cx="3364220"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D64CA0DA-0BA1-9442-9EF8-23DF5F7CA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D376EDBC-7C1C-0545-AC24-35CA91AF8941}"/>
              </a:ext>
            </a:extLst>
          </p:cNvPr>
          <p:cNvSpPr>
            <a:spLocks noGrp="1"/>
          </p:cNvSpPr>
          <p:nvPr>
            <p:ph type="sldNum" sz="quarter" idx="10"/>
          </p:nvPr>
        </p:nvSpPr>
        <p:spPr>
          <a:xfrm>
            <a:off x="10466388" y="6296025"/>
            <a:ext cx="530225" cy="365125"/>
          </a:xfrm>
          <a:effectLst>
            <a:outerShdw blurRad="50800" dist="12700" dir="2700000" algn="tl" rotWithShape="0">
              <a:prstClr val="black">
                <a:alpha val="77000"/>
              </a:prstClr>
            </a:outerShdw>
          </a:effectLst>
        </p:spPr>
        <p:txBody>
          <a:bodyPr/>
          <a:lstStyle>
            <a:lvl1pPr>
              <a:defRPr smtClean="0">
                <a:solidFill>
                  <a:schemeClr val="bg1"/>
                </a:solidFill>
              </a:defRPr>
            </a:lvl1pPr>
          </a:lstStyle>
          <a:p>
            <a:pPr>
              <a:defRPr/>
            </a:pPr>
            <a:fld id="{29E005EF-8BE2-7C48-BB7A-8310637E7F81}" type="slidenum">
              <a:rPr lang="en-US"/>
              <a:pPr>
                <a:defRPr/>
              </a:pPr>
              <a:t>‹#›</a:t>
            </a:fld>
            <a:endParaRPr lang="en-US" dirty="0"/>
          </a:p>
        </p:txBody>
      </p:sp>
    </p:spTree>
    <p:extLst>
      <p:ext uri="{BB962C8B-B14F-4D97-AF65-F5344CB8AC3E}">
        <p14:creationId xmlns:p14="http://schemas.microsoft.com/office/powerpoint/2010/main" val="226144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1C46F604-7E05-0844-B0D1-E8380BBC9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0" y="0"/>
            <a:ext cx="12192000" cy="68580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5" name="Slide Number Placeholder 5">
            <a:extLst>
              <a:ext uri="{FF2B5EF4-FFF2-40B4-BE49-F238E27FC236}">
                <a16:creationId xmlns:a16="http://schemas.microsoft.com/office/drawing/2014/main" id="{F23275ED-299F-E647-976F-327AEAC4B9F0}"/>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9BCA354B-78B0-2B40-B18D-76FF0D29A3DF}" type="slidenum">
              <a:rPr lang="en-US"/>
              <a:pPr>
                <a:defRPr/>
              </a:pPr>
              <a:t>‹#›</a:t>
            </a:fld>
            <a:endParaRPr lang="en-US" dirty="0"/>
          </a:p>
        </p:txBody>
      </p:sp>
    </p:spTree>
    <p:extLst>
      <p:ext uri="{BB962C8B-B14F-4D97-AF65-F5344CB8AC3E}">
        <p14:creationId xmlns:p14="http://schemas.microsoft.com/office/powerpoint/2010/main" val="70537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FFABB9E-35A8-E64A-8574-61210ACE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353AB23-1E2B-1144-9E8E-3F976E750297}"/>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B3B075CB-1BFE-3F44-BFAD-0F90D2C8F8AC}" type="slidenum">
              <a:rPr lang="en-US"/>
              <a:pPr>
                <a:defRPr/>
              </a:pPr>
              <a:t>‹#›</a:t>
            </a:fld>
            <a:endParaRPr lang="en-US" dirty="0"/>
          </a:p>
        </p:txBody>
      </p:sp>
      <p:sp>
        <p:nvSpPr>
          <p:cNvPr id="10" name="Title 1">
            <a:extLst>
              <a:ext uri="{FF2B5EF4-FFF2-40B4-BE49-F238E27FC236}">
                <a16:creationId xmlns:a16="http://schemas.microsoft.com/office/drawing/2014/main" id="{56E48334-0727-5645-9F0E-315BB10E1AC0}"/>
              </a:ext>
            </a:extLst>
          </p:cNvPr>
          <p:cNvSpPr>
            <a:spLocks noGrp="1"/>
          </p:cNvSpPr>
          <p:nvPr>
            <p:ph type="title"/>
          </p:nvPr>
        </p:nvSpPr>
        <p:spPr>
          <a:xfrm>
            <a:off x="838200" y="2288865"/>
            <a:ext cx="10515600" cy="2288865"/>
          </a:xfrm>
          <a:prstGeom prst="rect">
            <a:avLst/>
          </a:prstGeom>
        </p:spPr>
        <p:txBody>
          <a:bodyPr anchor="ctr"/>
          <a:lstStyle>
            <a:lvl1pPr algn="ctr">
              <a:defRPr b="1">
                <a:solidFill>
                  <a:schemeClr val="bg1"/>
                </a:solidFill>
                <a:latin typeface="+mj-lt"/>
              </a:defRPr>
            </a:lvl1pPr>
          </a:lstStyle>
          <a:p>
            <a:r>
              <a:rPr lang="en-US" dirty="0"/>
              <a:t>Click to edit Master title style</a:t>
            </a:r>
          </a:p>
        </p:txBody>
      </p:sp>
      <p:sp>
        <p:nvSpPr>
          <p:cNvPr id="7" name="Text Placeholder 2">
            <a:extLst>
              <a:ext uri="{FF2B5EF4-FFF2-40B4-BE49-F238E27FC236}">
                <a16:creationId xmlns:a16="http://schemas.microsoft.com/office/drawing/2014/main" id="{36E83646-BAE3-884A-B6B1-C14C300AE591}"/>
              </a:ext>
            </a:extLst>
          </p:cNvPr>
          <p:cNvSpPr>
            <a:spLocks noGrp="1"/>
          </p:cNvSpPr>
          <p:nvPr>
            <p:ph type="body" idx="1"/>
          </p:nvPr>
        </p:nvSpPr>
        <p:spPr>
          <a:xfrm>
            <a:off x="631115" y="4813775"/>
            <a:ext cx="10929769" cy="1482250"/>
          </a:xfrm>
        </p:spPr>
        <p:txBody>
          <a:bodyPr>
            <a:normAutofit/>
          </a:bodyPr>
          <a:lstStyle>
            <a:lvl1pPr marL="0" indent="0" algn="ctr">
              <a:buNone/>
              <a:defRPr sz="2200" b="0">
                <a:solidFill>
                  <a:schemeClr val="bg1"/>
                </a:solidFill>
                <a:latin typeface="Corbel" panose="020B0503020204020204" pitchFamily="34" charset="0"/>
                <a:ea typeface="Corbel" panose="020B0503020204020204" pitchFamily="34" charset="0"/>
                <a:cs typeface="Corbel"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7066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
        <p:nvSpPr>
          <p:cNvPr id="5" name="Rectangle 4">
            <a:extLst>
              <a:ext uri="{FF2B5EF4-FFF2-40B4-BE49-F238E27FC236}">
                <a16:creationId xmlns:a16="http://schemas.microsoft.com/office/drawing/2014/main" id="{2B4B19BE-D489-B545-8B09-E36213AE6617}"/>
              </a:ext>
            </a:extLst>
          </p:cNvPr>
          <p:cNvSpPr/>
          <p:nvPr userDrawn="1"/>
        </p:nvSpPr>
        <p:spPr>
          <a:xfrm>
            <a:off x="0" y="735980"/>
            <a:ext cx="12192000" cy="26930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EA8ACAB-4798-2148-B6FB-DF61A8471A79}"/>
              </a:ext>
            </a:extLst>
          </p:cNvPr>
          <p:cNvSpPr>
            <a:spLocks noGrp="1"/>
          </p:cNvSpPr>
          <p:nvPr>
            <p:ph type="title"/>
          </p:nvPr>
        </p:nvSpPr>
        <p:spPr>
          <a:xfrm>
            <a:off x="838200" y="969110"/>
            <a:ext cx="10515600" cy="2288865"/>
          </a:xfrm>
          <a:prstGeom prst="rect">
            <a:avLst/>
          </a:prstGeom>
        </p:spPr>
        <p:txBody>
          <a:bodyPr anchor="ctr"/>
          <a:lstStyle>
            <a:lvl1pPr algn="ctr">
              <a:defRPr b="1">
                <a:solidFill>
                  <a:schemeClr val="bg1">
                    <a:lumMod val="95000"/>
                  </a:schemeClr>
                </a:solidFill>
                <a:latin typeface="+mj-lt"/>
              </a:defRPr>
            </a:lvl1pPr>
          </a:lstStyle>
          <a:p>
            <a:r>
              <a:rPr lang="en-US" dirty="0"/>
              <a:t>Click to edit Master title style</a:t>
            </a:r>
          </a:p>
        </p:txBody>
      </p:sp>
      <p:sp>
        <p:nvSpPr>
          <p:cNvPr id="7" name="Text Placeholder 2">
            <a:extLst>
              <a:ext uri="{FF2B5EF4-FFF2-40B4-BE49-F238E27FC236}">
                <a16:creationId xmlns:a16="http://schemas.microsoft.com/office/drawing/2014/main" id="{57D1FE82-8E3B-0A46-AD93-005C43A0989D}"/>
              </a:ext>
            </a:extLst>
          </p:cNvPr>
          <p:cNvSpPr>
            <a:spLocks noGrp="1"/>
          </p:cNvSpPr>
          <p:nvPr>
            <p:ph type="body" idx="1"/>
          </p:nvPr>
        </p:nvSpPr>
        <p:spPr>
          <a:xfrm>
            <a:off x="631115" y="4248165"/>
            <a:ext cx="10929769" cy="1482250"/>
          </a:xfrm>
        </p:spPr>
        <p:txBody>
          <a:bodyPr>
            <a:normAutofit/>
          </a:bodyPr>
          <a:lstStyle>
            <a:lvl1pPr marL="0" indent="0" algn="ctr">
              <a:buNone/>
              <a:defRPr sz="2100" b="0">
                <a:solidFill>
                  <a:srgbClr val="57595C"/>
                </a:solidFill>
                <a:latin typeface="Corbel" panose="020B0503020204020204" pitchFamily="34" charset="0"/>
                <a:ea typeface="Corbel" panose="020B0503020204020204" pitchFamily="34" charset="0"/>
                <a:cs typeface="Corbel"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528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
        <p:nvSpPr>
          <p:cNvPr id="4" name="Title 1">
            <a:extLst>
              <a:ext uri="{FF2B5EF4-FFF2-40B4-BE49-F238E27FC236}">
                <a16:creationId xmlns:a16="http://schemas.microsoft.com/office/drawing/2014/main" id="{BB94F01B-B209-594F-BAFD-824E7CC200AD}"/>
              </a:ext>
            </a:extLst>
          </p:cNvPr>
          <p:cNvSpPr>
            <a:spLocks noGrp="1"/>
          </p:cNvSpPr>
          <p:nvPr>
            <p:ph type="title"/>
          </p:nvPr>
        </p:nvSpPr>
        <p:spPr>
          <a:xfrm>
            <a:off x="838200" y="2288865"/>
            <a:ext cx="10515600" cy="2288865"/>
          </a:xfrm>
          <a:prstGeom prst="rect">
            <a:avLst/>
          </a:prstGeom>
        </p:spPr>
        <p:txBody>
          <a:bodyPr anchor="ctr"/>
          <a:lstStyle>
            <a:lvl1pPr algn="ctr">
              <a:defRPr b="1">
                <a:solidFill>
                  <a:schemeClr val="accent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889972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Tree>
    <p:extLst>
      <p:ext uri="{BB962C8B-B14F-4D97-AF65-F5344CB8AC3E}">
        <p14:creationId xmlns:p14="http://schemas.microsoft.com/office/powerpoint/2010/main" val="2449765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Rectangle 4"/>
          <p:cNvSpPr/>
          <p:nvPr userDrawn="1"/>
        </p:nvSpPr>
        <p:spPr>
          <a:xfrm>
            <a:off x="112746" y="5747454"/>
            <a:ext cx="838200" cy="102781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5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lterna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C74FF6-860F-4E4F-BF31-A61FB6CB61EE}"/>
              </a:ext>
            </a:extLst>
          </p:cNvPr>
          <p:cNvSpPr/>
          <p:nvPr/>
        </p:nvSpPr>
        <p:spPr>
          <a:xfrm>
            <a:off x="1490663" y="4287838"/>
            <a:ext cx="9317037" cy="1106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hasCustomPrompt="1"/>
          </p:nvPr>
        </p:nvSpPr>
        <p:spPr>
          <a:xfrm>
            <a:off x="1490472" y="4437406"/>
            <a:ext cx="9211056" cy="875258"/>
          </a:xfrm>
          <a:prstGeom prst="rect">
            <a:avLst/>
          </a:prstGeom>
        </p:spPr>
        <p:txBody>
          <a:bodyPr anchor="t">
            <a:normAutofit/>
          </a:bodyPr>
          <a:lstStyle>
            <a:lvl1pPr algn="ctr">
              <a:defRPr sz="5400">
                <a:solidFill>
                  <a:schemeClr val="accent1"/>
                </a:solidFill>
              </a:defRPr>
            </a:lvl1pPr>
          </a:lstStyle>
          <a:p>
            <a:r>
              <a:rPr lang="en-US" dirty="0"/>
              <a:t>Slide Master Title Here</a:t>
            </a:r>
          </a:p>
        </p:txBody>
      </p:sp>
      <p:sp>
        <p:nvSpPr>
          <p:cNvPr id="8" name="Rectangle 7">
            <a:extLst>
              <a:ext uri="{FF2B5EF4-FFF2-40B4-BE49-F238E27FC236}">
                <a16:creationId xmlns:a16="http://schemas.microsoft.com/office/drawing/2014/main" id="{6D113851-9316-134E-B32D-A2DA40F0007B}"/>
              </a:ext>
            </a:extLst>
          </p:cNvPr>
          <p:cNvSpPr/>
          <p:nvPr userDrawn="1"/>
        </p:nvSpPr>
        <p:spPr>
          <a:xfrm>
            <a:off x="3794759" y="1976312"/>
            <a:ext cx="4526281" cy="231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5C2AFD-8722-EE4C-A29A-3816759D49F6}"/>
              </a:ext>
            </a:extLst>
          </p:cNvPr>
          <p:cNvPicPr>
            <a:picLocks noChangeAspect="1"/>
          </p:cNvPicPr>
          <p:nvPr userDrawn="1"/>
        </p:nvPicPr>
        <p:blipFill>
          <a:blip r:embed="rId2"/>
          <a:stretch>
            <a:fillRect/>
          </a:stretch>
        </p:blipFill>
        <p:spPr>
          <a:xfrm>
            <a:off x="3949341" y="2118448"/>
            <a:ext cx="4017922" cy="1916550"/>
          </a:xfrm>
          <a:prstGeom prst="rect">
            <a:avLst/>
          </a:prstGeom>
        </p:spPr>
      </p:pic>
      <p:pic>
        <p:nvPicPr>
          <p:cNvPr id="7" name="Picture 7">
            <a:extLst>
              <a:ext uri="{FF2B5EF4-FFF2-40B4-BE49-F238E27FC236}">
                <a16:creationId xmlns:a16="http://schemas.microsoft.com/office/drawing/2014/main" id="{FBB7D9B0-9ECB-2C41-A2DD-73F0D947A0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23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B4BDA69A-5399-2547-81AD-AE501BE0C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B7607AE-83DF-F946-B923-6E5DDEF8E218}"/>
              </a:ext>
            </a:extLst>
          </p:cNvPr>
          <p:cNvSpPr/>
          <p:nvPr/>
        </p:nvSpPr>
        <p:spPr>
          <a:xfrm>
            <a:off x="0" y="0"/>
            <a:ext cx="1038225"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7">
            <a:extLst>
              <a:ext uri="{FF2B5EF4-FFF2-40B4-BE49-F238E27FC236}">
                <a16:creationId xmlns:a16="http://schemas.microsoft.com/office/drawing/2014/main" id="{74CDB412-8279-7349-AC4C-DB4CCAF61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915298" y="2196548"/>
            <a:ext cx="9152752" cy="1909762"/>
          </a:xfrm>
          <a:prstGeom prst="rect">
            <a:avLst/>
          </a:prstGeom>
        </p:spPr>
        <p:txBody>
          <a:bodyPr anchor="b"/>
          <a:lstStyle>
            <a:lvl1pPr algn="l">
              <a:defRPr sz="6000" b="1">
                <a:solidFill>
                  <a:schemeClr val="accent1"/>
                </a:solidFill>
              </a:defRPr>
            </a:lvl1pPr>
          </a:lstStyle>
          <a:p>
            <a:r>
              <a:rPr lang="en-US" dirty="0"/>
              <a:t>Section Title Goes Here</a:t>
            </a:r>
          </a:p>
        </p:txBody>
      </p:sp>
      <p:sp>
        <p:nvSpPr>
          <p:cNvPr id="3" name="Subtitle 2"/>
          <p:cNvSpPr>
            <a:spLocks noGrp="1"/>
          </p:cNvSpPr>
          <p:nvPr>
            <p:ph type="subTitle" idx="1" hasCustomPrompt="1"/>
          </p:nvPr>
        </p:nvSpPr>
        <p:spPr>
          <a:xfrm>
            <a:off x="1915298" y="4198386"/>
            <a:ext cx="9152752" cy="834038"/>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something extra to this if you like</a:t>
            </a:r>
          </a:p>
        </p:txBody>
      </p:sp>
      <p:sp>
        <p:nvSpPr>
          <p:cNvPr id="7" name="Slide Number Placeholder 5">
            <a:extLst>
              <a:ext uri="{FF2B5EF4-FFF2-40B4-BE49-F238E27FC236}">
                <a16:creationId xmlns:a16="http://schemas.microsoft.com/office/drawing/2014/main" id="{33F6E290-EB7E-CD4C-9502-A405A7AF8242}"/>
              </a:ext>
            </a:extLst>
          </p:cNvPr>
          <p:cNvSpPr>
            <a:spLocks noGrp="1"/>
          </p:cNvSpPr>
          <p:nvPr>
            <p:ph type="sldNum" sz="quarter" idx="10"/>
          </p:nvPr>
        </p:nvSpPr>
        <p:spPr>
          <a:xfrm>
            <a:off x="10466388" y="6296025"/>
            <a:ext cx="530225" cy="365125"/>
          </a:xfrm>
        </p:spPr>
        <p:txBody>
          <a:bodyPr/>
          <a:lstStyle>
            <a:lvl1pPr>
              <a:defRPr/>
            </a:lvl1pPr>
          </a:lstStyle>
          <a:p>
            <a:pPr>
              <a:defRPr/>
            </a:pPr>
            <a:fld id="{457D0C9B-67E4-EE4D-9F86-A8A2C273B7F3}" type="slidenum">
              <a:rPr lang="en-US"/>
              <a:pPr>
                <a:defRPr/>
              </a:pPr>
              <a:t>‹#›</a:t>
            </a:fld>
            <a:endParaRPr lang="en-US" dirty="0"/>
          </a:p>
        </p:txBody>
      </p:sp>
    </p:spTree>
    <p:extLst>
      <p:ext uri="{BB962C8B-B14F-4D97-AF65-F5344CB8AC3E}">
        <p14:creationId xmlns:p14="http://schemas.microsoft.com/office/powerpoint/2010/main" val="265900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 Alternate Dark">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561681-AC63-AC42-ADF8-79260A48FC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A picture containing drawing&#10;&#10;Description automatically generated">
            <a:extLst>
              <a:ext uri="{FF2B5EF4-FFF2-40B4-BE49-F238E27FC236}">
                <a16:creationId xmlns:a16="http://schemas.microsoft.com/office/drawing/2014/main" id="{83D0A600-4D8D-4849-B225-7C8538BFD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 b="17615"/>
          <a:stretch>
            <a:fillRect/>
          </a:stretch>
        </p:blipFill>
        <p:spPr bwMode="auto">
          <a:xfrm>
            <a:off x="5894388" y="2752725"/>
            <a:ext cx="62976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A picture containing drawing&#10;&#10;Description automatically generated">
            <a:extLst>
              <a:ext uri="{FF2B5EF4-FFF2-40B4-BE49-F238E27FC236}">
                <a16:creationId xmlns:a16="http://schemas.microsoft.com/office/drawing/2014/main" id="{C2EA8B4B-F88A-1E4B-AC89-AC59FACC6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147202" y="1600200"/>
            <a:ext cx="8851557" cy="1909762"/>
          </a:xfrm>
          <a:prstGeom prst="rect">
            <a:avLst/>
          </a:prstGeom>
        </p:spPr>
        <p:txBody>
          <a:bodyPr anchor="b"/>
          <a:lstStyle>
            <a:lvl1pPr algn="l">
              <a:defRPr sz="6000" b="1">
                <a:solidFill>
                  <a:schemeClr val="bg1"/>
                </a:solidFill>
              </a:defRPr>
            </a:lvl1pPr>
          </a:lstStyle>
          <a:p>
            <a:r>
              <a:rPr lang="en-US" dirty="0"/>
              <a:t>Section Title Goes Here</a:t>
            </a:r>
          </a:p>
        </p:txBody>
      </p:sp>
      <p:sp>
        <p:nvSpPr>
          <p:cNvPr id="3" name="Subtitle 2"/>
          <p:cNvSpPr>
            <a:spLocks noGrp="1"/>
          </p:cNvSpPr>
          <p:nvPr>
            <p:ph type="subTitle" idx="1"/>
          </p:nvPr>
        </p:nvSpPr>
        <p:spPr>
          <a:xfrm>
            <a:off x="1147202" y="3602038"/>
            <a:ext cx="8851557" cy="834038"/>
          </a:xfrm>
          <a:prstGeom prst="rect">
            <a:avLst/>
          </a:prstGeo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5">
            <a:extLst>
              <a:ext uri="{FF2B5EF4-FFF2-40B4-BE49-F238E27FC236}">
                <a16:creationId xmlns:a16="http://schemas.microsoft.com/office/drawing/2014/main" id="{A2BCE8ED-89E2-F540-8F9A-B399E638C639}"/>
              </a:ext>
            </a:extLst>
          </p:cNvPr>
          <p:cNvSpPr>
            <a:spLocks noGrp="1"/>
          </p:cNvSpPr>
          <p:nvPr>
            <p:ph type="sldNum" sz="quarter" idx="10"/>
          </p:nvPr>
        </p:nvSpPr>
        <p:spPr>
          <a:xfrm>
            <a:off x="10466388" y="6296025"/>
            <a:ext cx="530225" cy="365125"/>
          </a:xfrm>
        </p:spPr>
        <p:txBody>
          <a:bodyPr/>
          <a:lstStyle>
            <a:lvl1pPr>
              <a:defRPr smtClean="0">
                <a:solidFill>
                  <a:schemeClr val="accent1">
                    <a:lumMod val="20000"/>
                    <a:lumOff val="80000"/>
                  </a:schemeClr>
                </a:solidFill>
              </a:defRPr>
            </a:lvl1pPr>
          </a:lstStyle>
          <a:p>
            <a:pPr>
              <a:defRPr/>
            </a:pPr>
            <a:fld id="{05372BE0-BC18-2948-AA51-3CC7323BE54A}" type="slidenum">
              <a:rPr lang="en-US"/>
              <a:pPr>
                <a:defRPr/>
              </a:pPr>
              <a:t>‹#›</a:t>
            </a:fld>
            <a:endParaRPr lang="en-US" dirty="0"/>
          </a:p>
        </p:txBody>
      </p:sp>
    </p:spTree>
    <p:extLst>
      <p:ext uri="{BB962C8B-B14F-4D97-AF65-F5344CB8AC3E}">
        <p14:creationId xmlns:p14="http://schemas.microsoft.com/office/powerpoint/2010/main" val="359897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 Alternate Light">
    <p:bg>
      <p:bgPr>
        <a:solidFill>
          <a:srgbClr val="99EEFF"/>
        </a:solidFill>
        <a:effectLst/>
      </p:bgPr>
    </p:bg>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05B0AD27-F477-F947-B798-A3429142A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099B4229-A520-8548-AA52-F638A13CF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33" t="2" b="49232"/>
          <a:stretch>
            <a:fillRect/>
          </a:stretch>
        </p:blipFill>
        <p:spPr bwMode="auto">
          <a:xfrm rot="5400000">
            <a:off x="-2410619" y="2410619"/>
            <a:ext cx="605948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581912" y="1683321"/>
            <a:ext cx="9765538" cy="2293938"/>
          </a:xfrm>
          <a:prstGeom prst="rect">
            <a:avLst/>
          </a:prstGeom>
        </p:spPr>
        <p:txBody>
          <a:bodyPr anchor="b"/>
          <a:lstStyle>
            <a:lvl1pPr>
              <a:defRPr sz="6000" b="1">
                <a:solidFill>
                  <a:schemeClr val="accent1"/>
                </a:solidFill>
              </a:defRPr>
            </a:lvl1pPr>
          </a:lstStyle>
          <a:p>
            <a:r>
              <a:rPr lang="en-US" dirty="0"/>
              <a:t>Section Title Goes Here</a:t>
            </a:r>
          </a:p>
        </p:txBody>
      </p:sp>
      <p:sp>
        <p:nvSpPr>
          <p:cNvPr id="3" name="Text Placeholder 2"/>
          <p:cNvSpPr>
            <a:spLocks noGrp="1"/>
          </p:cNvSpPr>
          <p:nvPr>
            <p:ph type="body" idx="1"/>
          </p:nvPr>
        </p:nvSpPr>
        <p:spPr>
          <a:xfrm>
            <a:off x="1581912" y="4004247"/>
            <a:ext cx="9765538" cy="1500187"/>
          </a:xfrm>
          <a:prstGeom prst="rect">
            <a:avLst/>
          </a:prstGeo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8CDFC9F1-74D8-C94F-945D-44514401E48A}"/>
              </a:ext>
            </a:extLst>
          </p:cNvPr>
          <p:cNvSpPr>
            <a:spLocks noGrp="1"/>
          </p:cNvSpPr>
          <p:nvPr>
            <p:ph type="sldNum" sz="quarter" idx="10"/>
          </p:nvPr>
        </p:nvSpPr>
        <p:spPr>
          <a:xfrm>
            <a:off x="10466388" y="6296025"/>
            <a:ext cx="530225" cy="365125"/>
          </a:xfrm>
        </p:spPr>
        <p:txBody>
          <a:bodyPr/>
          <a:lstStyle>
            <a:lvl1pPr>
              <a:defRPr smtClean="0">
                <a:solidFill>
                  <a:schemeClr val="accent1"/>
                </a:solidFill>
              </a:defRPr>
            </a:lvl1pPr>
          </a:lstStyle>
          <a:p>
            <a:pPr>
              <a:defRPr/>
            </a:pPr>
            <a:fld id="{0D929C90-1AB1-0149-B55A-AC988D491CF7}" type="slidenum">
              <a:rPr lang="en-US"/>
              <a:pPr>
                <a:defRPr/>
              </a:pPr>
              <a:t>‹#›</a:t>
            </a:fld>
            <a:endParaRPr lang="en-US" dirty="0"/>
          </a:p>
        </p:txBody>
      </p:sp>
    </p:spTree>
    <p:extLst>
      <p:ext uri="{BB962C8B-B14F-4D97-AF65-F5344CB8AC3E}">
        <p14:creationId xmlns:p14="http://schemas.microsoft.com/office/powerpoint/2010/main" val="129466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6" descr="A close up of a logo&#10;&#10;Description automatically generated">
            <a:extLst>
              <a:ext uri="{FF2B5EF4-FFF2-40B4-BE49-F238E27FC236}">
                <a16:creationId xmlns:a16="http://schemas.microsoft.com/office/drawing/2014/main" id="{AC819F05-A83F-3643-B040-D237D3084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290984"/>
            <a:ext cx="10515600" cy="960438"/>
          </a:xfrm>
          <a:prstGeom prst="rect">
            <a:avLst/>
          </a:prstGeom>
        </p:spPr>
        <p:txBody>
          <a:bodyPr/>
          <a:lstStyle>
            <a:lvl1pPr>
              <a:defRPr b="1">
                <a:solidFill>
                  <a:srgbClr val="255DD4"/>
                </a:solidFill>
              </a:defRPr>
            </a:lvl1p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C397578C-3AF1-214B-8745-EB0DF06394A7}"/>
              </a:ext>
            </a:extLst>
          </p:cNvPr>
          <p:cNvSpPr>
            <a:spLocks noGrp="1"/>
          </p:cNvSpPr>
          <p:nvPr>
            <p:ph type="sldNum" sz="quarter" idx="10"/>
          </p:nvPr>
        </p:nvSpPr>
        <p:spPr>
          <a:xfrm>
            <a:off x="10466388" y="6296025"/>
            <a:ext cx="530225" cy="365125"/>
          </a:xfrm>
        </p:spPr>
        <p:txBody>
          <a:bodyPr/>
          <a:lstStyle>
            <a:lvl1pPr>
              <a:defRPr/>
            </a:lvl1pPr>
          </a:lstStyle>
          <a:p>
            <a:pPr>
              <a:defRPr/>
            </a:pPr>
            <a:fld id="{0121240C-47AF-2F4D-83B3-CC3EDF50F794}" type="slidenum">
              <a:rPr lang="en-US"/>
              <a:pPr>
                <a:defRPr/>
              </a:pPr>
              <a:t>‹#›</a:t>
            </a:fld>
            <a:endParaRPr lang="en-US" dirty="0"/>
          </a:p>
        </p:txBody>
      </p:sp>
    </p:spTree>
    <p:extLst>
      <p:ext uri="{BB962C8B-B14F-4D97-AF65-F5344CB8AC3E}">
        <p14:creationId xmlns:p14="http://schemas.microsoft.com/office/powerpoint/2010/main" val="49483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descr="A close up of a logo&#10;&#10;Description automatically generated">
            <a:extLst>
              <a:ext uri="{FF2B5EF4-FFF2-40B4-BE49-F238E27FC236}">
                <a16:creationId xmlns:a16="http://schemas.microsoft.com/office/drawing/2014/main" id="{2861E2B0-E417-3449-9BD2-8EDF99E6E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8480E8D-B466-C743-B6B4-A928EAFC4BE4}"/>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9" name="Picture 7">
            <a:extLst>
              <a:ext uri="{FF2B5EF4-FFF2-40B4-BE49-F238E27FC236}">
                <a16:creationId xmlns:a16="http://schemas.microsoft.com/office/drawing/2014/main" id="{D8D996C0-D6E0-D44C-B017-797FE75F0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824184CC-91A6-624F-9A8B-C2AA443015F0}"/>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E77F978D-5363-FC43-A6C2-7EA5DF39F036}"/>
              </a:ext>
            </a:extLst>
          </p:cNvPr>
          <p:cNvSpPr>
            <a:spLocks noGrp="1"/>
          </p:cNvSpPr>
          <p:nvPr>
            <p:ph type="sldNum" sz="quarter" idx="10"/>
          </p:nvPr>
        </p:nvSpPr>
        <p:spPr>
          <a:xfrm>
            <a:off x="10466388" y="6296025"/>
            <a:ext cx="530225" cy="365125"/>
          </a:xfrm>
        </p:spPr>
        <p:txBody>
          <a:bodyPr/>
          <a:lstStyle>
            <a:lvl1pPr>
              <a:defRPr/>
            </a:lvl1pPr>
          </a:lstStyle>
          <a:p>
            <a:pPr>
              <a:defRPr/>
            </a:pPr>
            <a:fld id="{F3EA02B2-7C1B-3745-B04D-2D251A8ED9EE}" type="slidenum">
              <a:rPr lang="en-US"/>
              <a:pPr>
                <a:defRPr/>
              </a:pPr>
              <a:t>‹#›</a:t>
            </a:fld>
            <a:endParaRPr lang="en-US" dirty="0"/>
          </a:p>
        </p:txBody>
      </p:sp>
    </p:spTree>
    <p:extLst>
      <p:ext uri="{BB962C8B-B14F-4D97-AF65-F5344CB8AC3E}">
        <p14:creationId xmlns:p14="http://schemas.microsoft.com/office/powerpoint/2010/main" val="226538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descr="A close up of a logo&#10;&#10;Description automatically generated">
            <a:extLst>
              <a:ext uri="{FF2B5EF4-FFF2-40B4-BE49-F238E27FC236}">
                <a16:creationId xmlns:a16="http://schemas.microsoft.com/office/drawing/2014/main" id="{E089BD9A-FFD6-8E45-962D-88FE091FD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D86F970-AFAF-D545-8BD5-845C66F5C19C}"/>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5" name="Picture 7">
            <a:extLst>
              <a:ext uri="{FF2B5EF4-FFF2-40B4-BE49-F238E27FC236}">
                <a16:creationId xmlns:a16="http://schemas.microsoft.com/office/drawing/2014/main" id="{98E84515-8741-CD43-9D01-F8671983E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1C545D3-CCAF-0F42-BDA5-8FE3FE81E583}"/>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9"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7" name="Slide Number Placeholder 5">
            <a:extLst>
              <a:ext uri="{FF2B5EF4-FFF2-40B4-BE49-F238E27FC236}">
                <a16:creationId xmlns:a16="http://schemas.microsoft.com/office/drawing/2014/main" id="{9A7F302A-7F43-3043-9DEB-52C78F693E04}"/>
              </a:ext>
            </a:extLst>
          </p:cNvPr>
          <p:cNvSpPr>
            <a:spLocks noGrp="1"/>
          </p:cNvSpPr>
          <p:nvPr>
            <p:ph type="sldNum" sz="quarter" idx="10"/>
          </p:nvPr>
        </p:nvSpPr>
        <p:spPr>
          <a:xfrm>
            <a:off x="10466388" y="6296025"/>
            <a:ext cx="530225" cy="365125"/>
          </a:xfrm>
        </p:spPr>
        <p:txBody>
          <a:bodyPr/>
          <a:lstStyle>
            <a:lvl1pPr>
              <a:defRPr/>
            </a:lvl1pPr>
          </a:lstStyle>
          <a:p>
            <a:pPr>
              <a:defRPr/>
            </a:pPr>
            <a:fld id="{17736792-7E9C-9442-95C1-E9985CE4D3B6}" type="slidenum">
              <a:rPr lang="en-US"/>
              <a:pPr>
                <a:defRPr/>
              </a:pPr>
              <a:t>‹#›</a:t>
            </a:fld>
            <a:endParaRPr lang="en-US" dirty="0"/>
          </a:p>
        </p:txBody>
      </p:sp>
    </p:spTree>
    <p:extLst>
      <p:ext uri="{BB962C8B-B14F-4D97-AF65-F5344CB8AC3E}">
        <p14:creationId xmlns:p14="http://schemas.microsoft.com/office/powerpoint/2010/main" val="124352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Alterna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F471D0-9651-9B4A-80EA-21715A86596F}"/>
              </a:ext>
            </a:extLst>
          </p:cNvPr>
          <p:cNvSpPr>
            <a:spLocks noGrp="1"/>
          </p:cNvSpPr>
          <p:nvPr>
            <p:ph type="sldNum" sz="quarter" idx="12"/>
          </p:nvPr>
        </p:nvSpPr>
        <p:spPr>
          <a:xfrm>
            <a:off x="10465903" y="6296716"/>
            <a:ext cx="530087" cy="365125"/>
          </a:xfrm>
          <a:prstGeom prst="rect">
            <a:avLst/>
          </a:prstGeom>
        </p:spPr>
        <p:txBody>
          <a:bodyPr/>
          <a:lstStyle/>
          <a:p>
            <a:fld id="{C97FC88E-866D-894C-A5F4-69E219FEB641}" type="slidenum">
              <a:rPr lang="en-US" smtClean="0"/>
              <a:t>‹#›</a:t>
            </a:fld>
            <a:endParaRPr lang="en-US" dirty="0"/>
          </a:p>
        </p:txBody>
      </p:sp>
      <p:pic>
        <p:nvPicPr>
          <p:cNvPr id="7" name="Picture 6" descr="A close up of a logo&#10;&#10;Description automatically generated">
            <a:extLst>
              <a:ext uri="{FF2B5EF4-FFF2-40B4-BE49-F238E27FC236}">
                <a16:creationId xmlns:a16="http://schemas.microsoft.com/office/drawing/2014/main" id="{F31EA3ED-6BC0-5D48-B8B9-7BFC690DC3B0}"/>
              </a:ext>
            </a:extLst>
          </p:cNvPr>
          <p:cNvPicPr>
            <a:picLocks noChangeAspect="1"/>
          </p:cNvPicPr>
          <p:nvPr userDrawn="1"/>
        </p:nvPicPr>
        <p:blipFill>
          <a:blip r:embed="rId2"/>
          <a:stretch>
            <a:fillRect/>
          </a:stretch>
        </p:blipFill>
        <p:spPr>
          <a:xfrm>
            <a:off x="11068730" y="6296714"/>
            <a:ext cx="765461" cy="365125"/>
          </a:xfrm>
          <a:prstGeom prst="rect">
            <a:avLst/>
          </a:prstGeom>
        </p:spPr>
      </p:pic>
      <p:sp>
        <p:nvSpPr>
          <p:cNvPr id="5" name="Title 1">
            <a:extLst>
              <a:ext uri="{FF2B5EF4-FFF2-40B4-BE49-F238E27FC236}">
                <a16:creationId xmlns:a16="http://schemas.microsoft.com/office/drawing/2014/main" id="{4CCA1D8C-29BD-E64C-B7CB-25F1E109E687}"/>
              </a:ext>
            </a:extLst>
          </p:cNvPr>
          <p:cNvSpPr>
            <a:spLocks noGrp="1"/>
          </p:cNvSpPr>
          <p:nvPr>
            <p:ph type="title"/>
          </p:nvPr>
        </p:nvSpPr>
        <p:spPr>
          <a:xfrm>
            <a:off x="838200" y="365125"/>
            <a:ext cx="10515600" cy="1325563"/>
          </a:xfrm>
          <a:prstGeom prst="rect">
            <a:avLst/>
          </a:prstGeom>
        </p:spPr>
        <p:txBody>
          <a:bodyPr/>
          <a:lstStyle>
            <a:lvl1pPr>
              <a:defRPr b="1">
                <a:solidFill>
                  <a:schemeClr val="accent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57890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A3AE55B-C10E-6E47-8794-00182927010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CF84D15-F03F-D54A-9E48-12212D4D4A0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A69D563D-C0A6-CD4E-A739-F924D1FC0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0DBE22DD-494E-1849-B805-BC38FDC971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 id="2147483697" r:id="rId8"/>
    <p:sldLayoutId id="2147483707" r:id="rId9"/>
    <p:sldLayoutId id="2147483699" r:id="rId10"/>
    <p:sldLayoutId id="2147483702" r:id="rId11"/>
    <p:sldLayoutId id="2147483703" r:id="rId12"/>
    <p:sldLayoutId id="2147483701" r:id="rId13"/>
    <p:sldLayoutId id="2147483704" r:id="rId14"/>
    <p:sldLayoutId id="2147483708" r:id="rId15"/>
    <p:sldLayoutId id="2147483710" r:id="rId16"/>
    <p:sldLayoutId id="2147483706" r:id="rId17"/>
    <p:sldLayoutId id="2147483712" r:id="rId18"/>
    <p:sldLayoutId id="2147483711" r:id="rId19"/>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orbel" panose="020B0503020204020204" pitchFamily="34" charset="0"/>
        </a:defRPr>
      </a:lvl2pPr>
      <a:lvl3pPr algn="l" rtl="0" eaLnBrk="1" fontAlgn="base" hangingPunct="1">
        <a:lnSpc>
          <a:spcPct val="90000"/>
        </a:lnSpc>
        <a:spcBef>
          <a:spcPct val="0"/>
        </a:spcBef>
        <a:spcAft>
          <a:spcPct val="0"/>
        </a:spcAft>
        <a:defRPr sz="4400">
          <a:solidFill>
            <a:schemeClr val="tx1"/>
          </a:solidFill>
          <a:latin typeface="Corbel" panose="020B0503020204020204" pitchFamily="34" charset="0"/>
        </a:defRPr>
      </a:lvl3pPr>
      <a:lvl4pPr algn="l" rtl="0" eaLnBrk="1" fontAlgn="base" hangingPunct="1">
        <a:lnSpc>
          <a:spcPct val="90000"/>
        </a:lnSpc>
        <a:spcBef>
          <a:spcPct val="0"/>
        </a:spcBef>
        <a:spcAft>
          <a:spcPct val="0"/>
        </a:spcAft>
        <a:defRPr sz="4400">
          <a:solidFill>
            <a:schemeClr val="tx1"/>
          </a:solidFill>
          <a:latin typeface="Corbel" panose="020B0503020204020204" pitchFamily="34" charset="0"/>
        </a:defRPr>
      </a:lvl4pPr>
      <a:lvl5pPr algn="l" rtl="0" eaLnBrk="1" fontAlgn="base" hangingPunct="1">
        <a:lnSpc>
          <a:spcPct val="90000"/>
        </a:lnSpc>
        <a:spcBef>
          <a:spcPct val="0"/>
        </a:spcBef>
        <a:spcAft>
          <a:spcPct val="0"/>
        </a:spcAft>
        <a:defRPr sz="4400">
          <a:solidFill>
            <a:schemeClr val="tx1"/>
          </a:solidFill>
          <a:latin typeface="Corbel" panose="020B0503020204020204" pitchFamily="34" charset="0"/>
        </a:defRPr>
      </a:lvl5pPr>
      <a:lvl6pPr marL="457200" algn="l" rtl="0" eaLnBrk="1" fontAlgn="base" hangingPunct="1">
        <a:lnSpc>
          <a:spcPct val="90000"/>
        </a:lnSpc>
        <a:spcBef>
          <a:spcPct val="0"/>
        </a:spcBef>
        <a:spcAft>
          <a:spcPct val="0"/>
        </a:spcAft>
        <a:defRPr sz="4400">
          <a:solidFill>
            <a:schemeClr val="tx1"/>
          </a:solidFill>
          <a:latin typeface="Corbel" panose="020B0503020204020204" pitchFamily="34" charset="0"/>
        </a:defRPr>
      </a:lvl6pPr>
      <a:lvl7pPr marL="914400" algn="l" rtl="0" eaLnBrk="1" fontAlgn="base" hangingPunct="1">
        <a:lnSpc>
          <a:spcPct val="90000"/>
        </a:lnSpc>
        <a:spcBef>
          <a:spcPct val="0"/>
        </a:spcBef>
        <a:spcAft>
          <a:spcPct val="0"/>
        </a:spcAft>
        <a:defRPr sz="4400">
          <a:solidFill>
            <a:schemeClr val="tx1"/>
          </a:solidFill>
          <a:latin typeface="Corbel" panose="020B0503020204020204" pitchFamily="34" charset="0"/>
        </a:defRPr>
      </a:lvl7pPr>
      <a:lvl8pPr marL="1371600" algn="l" rtl="0" eaLnBrk="1" fontAlgn="base" hangingPunct="1">
        <a:lnSpc>
          <a:spcPct val="90000"/>
        </a:lnSpc>
        <a:spcBef>
          <a:spcPct val="0"/>
        </a:spcBef>
        <a:spcAft>
          <a:spcPct val="0"/>
        </a:spcAft>
        <a:defRPr sz="4400">
          <a:solidFill>
            <a:schemeClr val="tx1"/>
          </a:solidFill>
          <a:latin typeface="Corbel" panose="020B0503020204020204" pitchFamily="34" charset="0"/>
        </a:defRPr>
      </a:lvl8pPr>
      <a:lvl9pPr marL="1828800" algn="l" rtl="0" eaLnBrk="1" fontAlgn="base" hangingPunct="1">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sv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0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1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CC58-4645-A448-8A30-C8E0609AF0B5}"/>
              </a:ext>
            </a:extLst>
          </p:cNvPr>
          <p:cNvSpPr>
            <a:spLocks noGrp="1"/>
          </p:cNvSpPr>
          <p:nvPr>
            <p:ph type="ctrTitle"/>
          </p:nvPr>
        </p:nvSpPr>
        <p:spPr>
          <a:xfrm>
            <a:off x="1525475" y="1268288"/>
            <a:ext cx="9984260" cy="1909762"/>
          </a:xfrm>
        </p:spPr>
        <p:txBody>
          <a:bodyPr/>
          <a:lstStyle/>
          <a:p>
            <a:pPr algn="ctr"/>
            <a:r>
              <a:rPr lang="en-US" sz="3200" dirty="0"/>
              <a:t>Prompt Waywardness: </a:t>
            </a:r>
            <a:br>
              <a:rPr lang="en-US" sz="4800" dirty="0"/>
            </a:br>
            <a:r>
              <a:rPr lang="en-US" sz="5400" dirty="0"/>
              <a:t>On Discretized Interpretation of </a:t>
            </a:r>
            <a:br>
              <a:rPr lang="en-US" sz="5400" dirty="0"/>
            </a:br>
            <a:r>
              <a:rPr lang="en-US" sz="5400" dirty="0"/>
              <a:t>Continuous Prompts</a:t>
            </a:r>
            <a:endParaRPr lang="en-US" sz="2400" dirty="0"/>
          </a:p>
        </p:txBody>
      </p:sp>
      <p:sp>
        <p:nvSpPr>
          <p:cNvPr id="3" name="Subtitle 2">
            <a:extLst>
              <a:ext uri="{FF2B5EF4-FFF2-40B4-BE49-F238E27FC236}">
                <a16:creationId xmlns:a16="http://schemas.microsoft.com/office/drawing/2014/main" id="{C4AB8135-824C-134E-AD47-DC9D63351773}"/>
              </a:ext>
            </a:extLst>
          </p:cNvPr>
          <p:cNvSpPr>
            <a:spLocks noGrp="1"/>
          </p:cNvSpPr>
          <p:nvPr>
            <p:ph type="subTitle" idx="1"/>
          </p:nvPr>
        </p:nvSpPr>
        <p:spPr>
          <a:xfrm>
            <a:off x="2164679" y="3446941"/>
            <a:ext cx="8872308" cy="834038"/>
          </a:xfrm>
        </p:spPr>
        <p:txBody>
          <a:bodyPr/>
          <a:lstStyle/>
          <a:p>
            <a:pPr algn="ctr"/>
            <a:r>
              <a:rPr lang="en-US" sz="2000" dirty="0"/>
              <a:t>Daniel </a:t>
            </a:r>
            <a:r>
              <a:rPr lang="en-US" sz="2000" dirty="0" err="1"/>
              <a:t>Khashabi</a:t>
            </a:r>
            <a:r>
              <a:rPr lang="en-US" sz="2000" dirty="0"/>
              <a:t>, Shane </a:t>
            </a:r>
            <a:r>
              <a:rPr lang="en-US" sz="2000" dirty="0" err="1"/>
              <a:t>Lyu</a:t>
            </a:r>
            <a:r>
              <a:rPr lang="en-US" sz="2000" dirty="0"/>
              <a:t>, </a:t>
            </a:r>
            <a:r>
              <a:rPr lang="en-US" sz="2000" dirty="0" err="1"/>
              <a:t>Sewon</a:t>
            </a:r>
            <a:r>
              <a:rPr lang="en-US" sz="2000" dirty="0"/>
              <a:t> Min</a:t>
            </a:r>
          </a:p>
          <a:p>
            <a:pPr algn="ctr"/>
            <a:r>
              <a:rPr lang="en-US" sz="2000" dirty="0" err="1"/>
              <a:t>Lianhui</a:t>
            </a:r>
            <a:r>
              <a:rPr lang="en-US" sz="2000" dirty="0"/>
              <a:t> Qin, Kyle Richardson, Sean </a:t>
            </a:r>
            <a:r>
              <a:rPr lang="en-US" sz="2000" dirty="0" err="1"/>
              <a:t>Welleck</a:t>
            </a:r>
            <a:endParaRPr lang="en-US" sz="2000" dirty="0"/>
          </a:p>
          <a:p>
            <a:pPr algn="ctr"/>
            <a:r>
              <a:rPr lang="en-US" sz="2000" dirty="0" err="1"/>
              <a:t>Hannaneh</a:t>
            </a:r>
            <a:r>
              <a:rPr lang="en-US" sz="2000" dirty="0"/>
              <a:t> </a:t>
            </a:r>
            <a:r>
              <a:rPr lang="en-US" sz="2000" dirty="0" err="1"/>
              <a:t>Hajishirzi</a:t>
            </a:r>
            <a:r>
              <a:rPr lang="en-US" sz="2000" dirty="0"/>
              <a:t>, Tushar </a:t>
            </a:r>
            <a:r>
              <a:rPr lang="en-US" sz="2000" dirty="0" err="1"/>
              <a:t>Khot</a:t>
            </a:r>
            <a:r>
              <a:rPr lang="en-US" sz="2000" dirty="0"/>
              <a:t>, Ashish Sabharwal, Sameer Singh, </a:t>
            </a:r>
            <a:r>
              <a:rPr lang="en-US" sz="2000" dirty="0" err="1"/>
              <a:t>Yejin</a:t>
            </a:r>
            <a:r>
              <a:rPr lang="en-US" sz="2000" dirty="0"/>
              <a:t> Choi</a:t>
            </a:r>
          </a:p>
          <a:p>
            <a:endParaRPr lang="en-US" sz="2000" dirty="0"/>
          </a:p>
          <a:p>
            <a:pPr algn="ctr"/>
            <a:r>
              <a:rPr lang="en-US" sz="1600" i="1" dirty="0"/>
              <a:t>University of Washington 	 Allen Institute for AI                 University of California-Irvine </a:t>
            </a:r>
          </a:p>
        </p:txBody>
      </p:sp>
      <p:sp>
        <p:nvSpPr>
          <p:cNvPr id="4" name="Slide Number Placeholder 3">
            <a:extLst>
              <a:ext uri="{FF2B5EF4-FFF2-40B4-BE49-F238E27FC236}">
                <a16:creationId xmlns:a16="http://schemas.microsoft.com/office/drawing/2014/main" id="{47F29B39-6F75-0C4C-9592-124004B49BEC}"/>
              </a:ext>
            </a:extLst>
          </p:cNvPr>
          <p:cNvSpPr>
            <a:spLocks noGrp="1"/>
          </p:cNvSpPr>
          <p:nvPr>
            <p:ph type="sldNum" sz="quarter" idx="10"/>
          </p:nvPr>
        </p:nvSpPr>
        <p:spPr/>
        <p:txBody>
          <a:bodyPr/>
          <a:lstStyle/>
          <a:p>
            <a:pPr>
              <a:defRPr/>
            </a:pPr>
            <a:fld id="{457D0C9B-67E4-EE4D-9F86-A8A2C273B7F3}" type="slidenum">
              <a:rPr lang="en-US" smtClean="0"/>
              <a:pPr>
                <a:defRPr/>
              </a:pPr>
              <a:t>1</a:t>
            </a:fld>
            <a:endParaRPr lang="en-US" dirty="0"/>
          </a:p>
        </p:txBody>
      </p:sp>
      <p:pic>
        <p:nvPicPr>
          <p:cNvPr id="7" name="Picture 6" descr="Logo&#10;&#10;Description automatically generated">
            <a:extLst>
              <a:ext uri="{FF2B5EF4-FFF2-40B4-BE49-F238E27FC236}">
                <a16:creationId xmlns:a16="http://schemas.microsoft.com/office/drawing/2014/main" id="{2BF373B5-DB82-DA2D-DFA1-6A5631D8E153}"/>
              </a:ext>
            </a:extLst>
          </p:cNvPr>
          <p:cNvPicPr>
            <a:picLocks noChangeAspect="1"/>
          </p:cNvPicPr>
          <p:nvPr/>
        </p:nvPicPr>
        <p:blipFill rotWithShape="1">
          <a:blip r:embed="rId3"/>
          <a:srcRect b="4547"/>
          <a:stretch/>
        </p:blipFill>
        <p:spPr>
          <a:xfrm>
            <a:off x="5317183" y="5589712"/>
            <a:ext cx="2329593" cy="870545"/>
          </a:xfrm>
          <a:prstGeom prst="rect">
            <a:avLst/>
          </a:prstGeom>
        </p:spPr>
      </p:pic>
    </p:spTree>
    <p:extLst>
      <p:ext uri="{BB962C8B-B14F-4D97-AF65-F5344CB8AC3E}">
        <p14:creationId xmlns:p14="http://schemas.microsoft.com/office/powerpoint/2010/main" val="31526086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10</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8" name="Rectangle 27">
            <a:extLst>
              <a:ext uri="{FF2B5EF4-FFF2-40B4-BE49-F238E27FC236}">
                <a16:creationId xmlns:a16="http://schemas.microsoft.com/office/drawing/2014/main" id="{BBB1D25B-C04C-B3F2-A30E-A6DFE0DC62B6}"/>
              </a:ext>
            </a:extLst>
          </p:cNvPr>
          <p:cNvSpPr/>
          <p:nvPr/>
        </p:nvSpPr>
        <p:spPr>
          <a:xfrm>
            <a:off x="2590769" y="3133887"/>
            <a:ext cx="4490332" cy="369332"/>
          </a:xfrm>
          <a:prstGeom prst="rect">
            <a:avLst/>
          </a:prstGeom>
        </p:spPr>
        <p:txBody>
          <a:bodyPr wrap="none">
            <a:spAutoFit/>
          </a:bodyPr>
          <a:lstStyle/>
          <a:p>
            <a:r>
              <a:rPr lang="en-US" dirty="0">
                <a:solidFill>
                  <a:srgbClr val="1700FF"/>
                </a:solidFill>
                <a:latin typeface="Consolas" panose="020B0609020204030204" pitchFamily="49" charset="0"/>
                <a:cs typeface="Consolas" panose="020B0609020204030204" pitchFamily="49" charset="0"/>
              </a:rPr>
              <a:t>Flip the sentiment of the sentence</a:t>
            </a:r>
          </a:p>
        </p:txBody>
      </p:sp>
      <p:cxnSp>
        <p:nvCxnSpPr>
          <p:cNvPr id="31" name="Elbow Connector 30">
            <a:extLst>
              <a:ext uri="{FF2B5EF4-FFF2-40B4-BE49-F238E27FC236}">
                <a16:creationId xmlns:a16="http://schemas.microsoft.com/office/drawing/2014/main" id="{C055E17D-F301-A53E-BAC7-0601228FB5C3}"/>
              </a:ext>
            </a:extLst>
          </p:cNvPr>
          <p:cNvCxnSpPr>
            <a:cxnSpLocks/>
            <a:endCxn id="28" idx="1"/>
          </p:cNvCxnSpPr>
          <p:nvPr/>
        </p:nvCxnSpPr>
        <p:spPr>
          <a:xfrm rot="5400000" flipH="1" flipV="1">
            <a:off x="1896183" y="3444277"/>
            <a:ext cx="820310" cy="568862"/>
          </a:xfrm>
          <a:prstGeom prst="bentConnector2">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D7078A1-FC7C-2710-6E0A-F2C52895754F}"/>
              </a:ext>
            </a:extLst>
          </p:cNvPr>
          <p:cNvSpPr/>
          <p:nvPr/>
        </p:nvSpPr>
        <p:spPr>
          <a:xfrm>
            <a:off x="1010937" y="35227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graphicFrame>
        <p:nvGraphicFramePr>
          <p:cNvPr id="37" name="Table 9">
            <a:extLst>
              <a:ext uri="{FF2B5EF4-FFF2-40B4-BE49-F238E27FC236}">
                <a16:creationId xmlns:a16="http://schemas.microsoft.com/office/drawing/2014/main" id="{BF3AC93F-5617-631B-E619-0AAB258D52B2}"/>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8" name="Rectangle 7">
            <a:extLst>
              <a:ext uri="{FF2B5EF4-FFF2-40B4-BE49-F238E27FC236}">
                <a16:creationId xmlns:a16="http://schemas.microsoft.com/office/drawing/2014/main" id="{9C731EC6-3C28-CC63-8354-2B8E9F951CD2}"/>
              </a:ext>
            </a:extLst>
          </p:cNvPr>
          <p:cNvSpPr/>
          <p:nvPr/>
        </p:nvSpPr>
        <p:spPr>
          <a:xfrm>
            <a:off x="3866759" y="2691828"/>
            <a:ext cx="1938351" cy="369332"/>
          </a:xfrm>
          <a:prstGeom prst="rect">
            <a:avLst/>
          </a:prstGeom>
        </p:spPr>
        <p:txBody>
          <a:bodyPr wrap="none">
            <a:spAutoFit/>
          </a:bodyPr>
          <a:lstStyle/>
          <a:p>
            <a:r>
              <a:rPr lang="en-US" dirty="0"/>
              <a:t>any arbitrary text: </a:t>
            </a:r>
          </a:p>
        </p:txBody>
      </p:sp>
      <p:sp>
        <p:nvSpPr>
          <p:cNvPr id="20" name="Rounded Rectangle 19">
            <a:extLst>
              <a:ext uri="{FF2B5EF4-FFF2-40B4-BE49-F238E27FC236}">
                <a16:creationId xmlns:a16="http://schemas.microsoft.com/office/drawing/2014/main" id="{39D14301-07CA-7F8D-9198-0FDBF57519BA}"/>
              </a:ext>
            </a:extLst>
          </p:cNvPr>
          <p:cNvSpPr/>
          <p:nvPr/>
        </p:nvSpPr>
        <p:spPr>
          <a:xfrm>
            <a:off x="1790700" y="436088"/>
            <a:ext cx="8969315" cy="1939037"/>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rPr>
              <a:t>Waywardness hypothesis</a:t>
            </a:r>
            <a:r>
              <a:rPr lang="en-US" sz="3200" dirty="0">
                <a:solidFill>
                  <a:schemeClr val="tx1"/>
                </a:solidFill>
              </a:rPr>
              <a:t> (informal): </a:t>
            </a:r>
          </a:p>
          <a:p>
            <a:r>
              <a:rPr lang="en-US" sz="3200" dirty="0">
                <a:solidFill>
                  <a:schemeClr val="tx1"/>
                </a:solidFill>
              </a:rPr>
              <a:t>One can find “accurate” continuous prompts such that they can be “projected” to </a:t>
            </a:r>
            <a:r>
              <a:rPr lang="en-US" sz="3200" u="sng" dirty="0">
                <a:solidFill>
                  <a:schemeClr val="tx1"/>
                </a:solidFill>
              </a:rPr>
              <a:t>any </a:t>
            </a:r>
            <a:r>
              <a:rPr lang="en-US" sz="3200" dirty="0">
                <a:solidFill>
                  <a:schemeClr val="tx1"/>
                </a:solidFill>
              </a:rPr>
              <a:t>arbitrary text.  </a:t>
            </a:r>
          </a:p>
        </p:txBody>
      </p:sp>
    </p:spTree>
    <p:extLst>
      <p:ext uri="{BB962C8B-B14F-4D97-AF65-F5344CB8AC3E}">
        <p14:creationId xmlns:p14="http://schemas.microsoft.com/office/powerpoint/2010/main" val="6641048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11</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xmlns="">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5"/>
                <a:stretch>
                  <a:fillRect t="-9091" r="-224" b="-24242"/>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D9EA829A-992B-5C84-70BA-6D9CA8E9CE0D}"/>
              </a:ext>
            </a:extLst>
          </p:cNvPr>
          <p:cNvSpPr/>
          <p:nvPr/>
        </p:nvSpPr>
        <p:spPr>
          <a:xfrm>
            <a:off x="7014247" y="2376898"/>
            <a:ext cx="4540121" cy="923330"/>
          </a:xfrm>
          <a:prstGeom prst="rect">
            <a:avLst/>
          </a:prstGeom>
          <a:solidFill>
            <a:schemeClr val="tx2">
              <a:lumMod val="20000"/>
              <a:lumOff val="80000"/>
            </a:schemeClr>
          </a:solidFill>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Write down the conclusion you can reach by combining the given </a:t>
            </a:r>
            <a:br>
              <a:rPr lang="en-US" dirty="0">
                <a:solidFill>
                  <a:srgbClr val="1700FF"/>
                </a:solidFill>
                <a:latin typeface="Consolas" panose="020B0609020204030204" pitchFamily="49" charset="0"/>
                <a:cs typeface="Consolas" panose="020B0609020204030204" pitchFamily="49" charset="0"/>
              </a:rPr>
            </a:br>
            <a:r>
              <a:rPr lang="en-US" dirty="0">
                <a:solidFill>
                  <a:srgbClr val="1700FF"/>
                </a:solidFill>
                <a:latin typeface="Consolas" panose="020B0609020204030204" pitchFamily="49" charset="0"/>
                <a:cs typeface="Consolas" panose="020B0609020204030204" pitchFamily="49" charset="0"/>
              </a:rPr>
              <a:t>Fact 1 and Fact 2.</a:t>
            </a:r>
          </a:p>
        </p:txBody>
      </p:sp>
      <p:sp>
        <p:nvSpPr>
          <p:cNvPr id="20" name="Rounded Rectangle 19">
            <a:extLst>
              <a:ext uri="{FF2B5EF4-FFF2-40B4-BE49-F238E27FC236}">
                <a16:creationId xmlns:a16="http://schemas.microsoft.com/office/drawing/2014/main" id="{157DED9C-710A-6001-A021-8CD8A00C50BD}"/>
              </a:ext>
            </a:extLst>
          </p:cNvPr>
          <p:cNvSpPr/>
          <p:nvPr/>
        </p:nvSpPr>
        <p:spPr>
          <a:xfrm>
            <a:off x="3382922" y="241461"/>
            <a:ext cx="5817516" cy="1114097"/>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Waywardness hypothesis</a:t>
            </a:r>
            <a:r>
              <a:rPr lang="en-US" sz="2000" dirty="0">
                <a:solidFill>
                  <a:schemeClr val="tx1"/>
                </a:solidFill>
              </a:rPr>
              <a:t> (informal): </a:t>
            </a:r>
          </a:p>
          <a:p>
            <a:r>
              <a:rPr lang="en-US" sz="2000" dirty="0">
                <a:solidFill>
                  <a:schemeClr val="tx1"/>
                </a:solidFill>
              </a:rPr>
              <a:t>One can find “accurate” continuous prompts such that they can be “projected” to </a:t>
            </a:r>
            <a:r>
              <a:rPr lang="en-US" sz="2000" u="sng" dirty="0">
                <a:solidFill>
                  <a:schemeClr val="tx1"/>
                </a:solidFill>
              </a:rPr>
              <a:t>any </a:t>
            </a:r>
            <a:r>
              <a:rPr lang="en-US" sz="2000" dirty="0">
                <a:solidFill>
                  <a:schemeClr val="tx1"/>
                </a:solidFill>
              </a:rPr>
              <a:t>arbitrary text.  </a:t>
            </a:r>
          </a:p>
        </p:txBody>
      </p:sp>
      <p:sp>
        <p:nvSpPr>
          <p:cNvPr id="27" name="Rectangle 26">
            <a:extLst>
              <a:ext uri="{FF2B5EF4-FFF2-40B4-BE49-F238E27FC236}">
                <a16:creationId xmlns:a16="http://schemas.microsoft.com/office/drawing/2014/main" id="{9E958071-AC29-8C46-EB26-21F8715A5CFF}"/>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graphicFrame>
        <p:nvGraphicFramePr>
          <p:cNvPr id="28" name="Table 9">
            <a:extLst>
              <a:ext uri="{FF2B5EF4-FFF2-40B4-BE49-F238E27FC236}">
                <a16:creationId xmlns:a16="http://schemas.microsoft.com/office/drawing/2014/main" id="{55C13DAA-AD7C-E650-34AC-B8CB21DE1D47}"/>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494DCBBD-6B23-E556-D6AE-E73C9EE9C7EB}"/>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xmlns="">
          <p:sp>
            <p:nvSpPr>
              <p:cNvPr id="29" name="Rectangle 28">
                <a:extLst>
                  <a:ext uri="{FF2B5EF4-FFF2-40B4-BE49-F238E27FC236}">
                    <a16:creationId xmlns:a16="http://schemas.microsoft.com/office/drawing/2014/main" id="{494DCBBD-6B23-E556-D6AE-E73C9EE9C7EB}"/>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6"/>
                <a:stretch>
                  <a:fillRect t="-9091" r="-1322" b="-24242"/>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561CC571-6C49-C5CB-D549-CE15BD25502D}"/>
              </a:ext>
            </a:extLst>
          </p:cNvPr>
          <p:cNvSpPr/>
          <p:nvPr/>
        </p:nvSpPr>
        <p:spPr>
          <a:xfrm>
            <a:off x="7748060" y="2007566"/>
            <a:ext cx="3230372" cy="369332"/>
          </a:xfrm>
          <a:prstGeom prst="rect">
            <a:avLst/>
          </a:prstGeom>
        </p:spPr>
        <p:txBody>
          <a:bodyPr wrap="none">
            <a:spAutoFit/>
          </a:bodyPr>
          <a:lstStyle/>
          <a:p>
            <a:r>
              <a:rPr lang="en-US" b="1" dirty="0"/>
              <a:t>30 x definition of another task:</a:t>
            </a:r>
          </a:p>
        </p:txBody>
      </p:sp>
    </p:spTree>
    <p:extLst>
      <p:ext uri="{BB962C8B-B14F-4D97-AF65-F5344CB8AC3E}">
        <p14:creationId xmlns:p14="http://schemas.microsoft.com/office/powerpoint/2010/main" val="2483851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P spid="49" grpId="0" animBg="1"/>
      <p:bldP spid="27" grpId="0"/>
      <p:bldP spid="29"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12</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5" name="Table 9">
            <a:extLst>
              <a:ext uri="{FF2B5EF4-FFF2-40B4-BE49-F238E27FC236}">
                <a16:creationId xmlns:a16="http://schemas.microsoft.com/office/drawing/2014/main" id="{5BF48A11-3506-CB44-F9B1-ECFC3CE311FE}"/>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2351C86-DC6D-92D6-9304-376DE234A384}"/>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xmlns="">
          <p:sp>
            <p:nvSpPr>
              <p:cNvPr id="3" name="Rectangle 2">
                <a:extLst>
                  <a:ext uri="{FF2B5EF4-FFF2-40B4-BE49-F238E27FC236}">
                    <a16:creationId xmlns:a16="http://schemas.microsoft.com/office/drawing/2014/main" id="{02351C86-DC6D-92D6-9304-376DE234A384}"/>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5"/>
                <a:stretch>
                  <a:fillRect t="-9091" r="-1322" b="-24242"/>
                </a:stretch>
              </a:blipFill>
            </p:spPr>
            <p:txBody>
              <a:bodyPr/>
              <a:lstStyle/>
              <a:p>
                <a:r>
                  <a:rPr lang="en-US">
                    <a:noFill/>
                  </a:rPr>
                  <a:t> </a:t>
                </a:r>
              </a:p>
            </p:txBody>
          </p:sp>
        </mc:Fallback>
      </mc:AlternateContent>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xmlns="">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6"/>
                <a:stretch>
                  <a:fillRect t="-9091" r="-224" b="-24242"/>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D9EA829A-992B-5C84-70BA-6D9CA8E9CE0D}"/>
              </a:ext>
            </a:extLst>
          </p:cNvPr>
          <p:cNvSpPr/>
          <p:nvPr/>
        </p:nvSpPr>
        <p:spPr>
          <a:xfrm>
            <a:off x="7014247" y="2376898"/>
            <a:ext cx="4540121" cy="923330"/>
          </a:xfrm>
          <a:prstGeom prst="rect">
            <a:avLst/>
          </a:prstGeom>
          <a:solidFill>
            <a:schemeClr val="tx2">
              <a:lumMod val="20000"/>
              <a:lumOff val="80000"/>
            </a:schemeClr>
          </a:solidFill>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int clamp(int </a:t>
            </a:r>
            <a:r>
              <a:rPr lang="en-US" dirty="0" err="1">
                <a:solidFill>
                  <a:srgbClr val="1700FF"/>
                </a:solidFill>
                <a:latin typeface="Consolas" panose="020B0609020204030204" pitchFamily="49" charset="0"/>
                <a:cs typeface="Consolas" panose="020B0609020204030204" pitchFamily="49" charset="0"/>
              </a:rPr>
              <a:t>val</a:t>
            </a:r>
            <a:r>
              <a:rPr lang="en-US" dirty="0">
                <a:solidFill>
                  <a:srgbClr val="1700FF"/>
                </a:solidFill>
                <a:latin typeface="Consolas" panose="020B0609020204030204" pitchFamily="49" charset="0"/>
                <a:cs typeface="Consolas" panose="020B0609020204030204" pitchFamily="49" charset="0"/>
              </a:rPr>
              <a:t>, int </a:t>
            </a:r>
            <a:r>
              <a:rPr lang="en-US" dirty="0" err="1">
                <a:solidFill>
                  <a:srgbClr val="1700FF"/>
                </a:solidFill>
                <a:latin typeface="Consolas" panose="020B0609020204030204" pitchFamily="49" charset="0"/>
                <a:cs typeface="Consolas" panose="020B0609020204030204" pitchFamily="49" charset="0"/>
              </a:rPr>
              <a:t>min_val</a:t>
            </a:r>
            <a:r>
              <a:rPr lang="en-US" dirty="0">
                <a:solidFill>
                  <a:srgbClr val="1700FF"/>
                </a:solidFill>
                <a:latin typeface="Consolas" panose="020B0609020204030204" pitchFamily="49" charset="0"/>
                <a:cs typeface="Consolas" panose="020B0609020204030204" pitchFamily="49" charset="0"/>
              </a:rPr>
              <a:t>) { </a:t>
            </a:r>
            <a:br>
              <a:rPr lang="en-US" dirty="0">
                <a:solidFill>
                  <a:srgbClr val="1700FF"/>
                </a:solidFill>
                <a:latin typeface="Consolas" panose="020B0609020204030204" pitchFamily="49" charset="0"/>
                <a:cs typeface="Consolas" panose="020B0609020204030204" pitchFamily="49" charset="0"/>
              </a:rPr>
            </a:br>
            <a:r>
              <a:rPr lang="en-US" dirty="0">
                <a:solidFill>
                  <a:srgbClr val="1700FF"/>
                </a:solidFill>
                <a:latin typeface="Consolas" panose="020B0609020204030204" pitchFamily="49" charset="0"/>
                <a:cs typeface="Consolas" panose="020B0609020204030204" pitchFamily="49" charset="0"/>
              </a:rPr>
              <a:t>    return std::max(</a:t>
            </a:r>
            <a:r>
              <a:rPr lang="en-US" dirty="0" err="1">
                <a:solidFill>
                  <a:srgbClr val="1700FF"/>
                </a:solidFill>
                <a:latin typeface="Consolas" panose="020B0609020204030204" pitchFamily="49" charset="0"/>
                <a:cs typeface="Consolas" panose="020B0609020204030204" pitchFamily="49" charset="0"/>
              </a:rPr>
              <a:t>min_val</a:t>
            </a:r>
            <a:r>
              <a:rPr lang="en-US" dirty="0">
                <a:solidFill>
                  <a:srgbClr val="1700FF"/>
                </a:solidFill>
                <a:latin typeface="Consolas" panose="020B0609020204030204" pitchFamily="49" charset="0"/>
                <a:cs typeface="Consolas" panose="020B0609020204030204" pitchFamily="49" charset="0"/>
              </a:rPr>
              <a:t>, </a:t>
            </a:r>
            <a:r>
              <a:rPr lang="en-US" dirty="0" err="1">
                <a:solidFill>
                  <a:srgbClr val="1700FF"/>
                </a:solidFill>
                <a:latin typeface="Consolas" panose="020B0609020204030204" pitchFamily="49" charset="0"/>
                <a:cs typeface="Consolas" panose="020B0609020204030204" pitchFamily="49" charset="0"/>
              </a:rPr>
              <a:t>val</a:t>
            </a:r>
            <a:r>
              <a:rPr lang="en-US" dirty="0">
                <a:solidFill>
                  <a:srgbClr val="1700FF"/>
                </a:solidFill>
                <a:latin typeface="Consolas" panose="020B0609020204030204" pitchFamily="49" charset="0"/>
                <a:cs typeface="Consolas" panose="020B0609020204030204" pitchFamily="49" charset="0"/>
              </a:rPr>
              <a:t>); </a:t>
            </a:r>
          </a:p>
          <a:p>
            <a:r>
              <a:rPr lang="en-US" dirty="0">
                <a:solidFill>
                  <a:srgbClr val="1700FF"/>
                </a:solidFill>
                <a:latin typeface="Consolas" panose="020B0609020204030204" pitchFamily="49" charset="0"/>
                <a:cs typeface="Consolas" panose="020B0609020204030204" pitchFamily="49" charset="0"/>
              </a:rPr>
              <a:t>}</a:t>
            </a:r>
          </a:p>
        </p:txBody>
      </p:sp>
      <p:sp>
        <p:nvSpPr>
          <p:cNvPr id="27" name="Rectangle 26">
            <a:extLst>
              <a:ext uri="{FF2B5EF4-FFF2-40B4-BE49-F238E27FC236}">
                <a16:creationId xmlns:a16="http://schemas.microsoft.com/office/drawing/2014/main" id="{CE8A4537-DB92-63ED-C3FF-53D994039075}"/>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
        <p:nvSpPr>
          <p:cNvPr id="28" name="Rounded Rectangle 27">
            <a:extLst>
              <a:ext uri="{FF2B5EF4-FFF2-40B4-BE49-F238E27FC236}">
                <a16:creationId xmlns:a16="http://schemas.microsoft.com/office/drawing/2014/main" id="{F9912CEC-BC95-F689-36FD-4D78AD6D505D}"/>
              </a:ext>
            </a:extLst>
          </p:cNvPr>
          <p:cNvSpPr/>
          <p:nvPr/>
        </p:nvSpPr>
        <p:spPr>
          <a:xfrm>
            <a:off x="3382922" y="241461"/>
            <a:ext cx="5817516" cy="1114097"/>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Waywardness hypothesis</a:t>
            </a:r>
            <a:r>
              <a:rPr lang="en-US" sz="2000" dirty="0">
                <a:solidFill>
                  <a:schemeClr val="tx1"/>
                </a:solidFill>
              </a:rPr>
              <a:t> (informal): </a:t>
            </a:r>
          </a:p>
          <a:p>
            <a:r>
              <a:rPr lang="en-US" sz="2000" dirty="0">
                <a:solidFill>
                  <a:schemeClr val="tx1"/>
                </a:solidFill>
              </a:rPr>
              <a:t>One can find “accurate” continuous prompts such that they can be “projected” to </a:t>
            </a:r>
            <a:r>
              <a:rPr lang="en-US" sz="2000" u="sng" dirty="0">
                <a:solidFill>
                  <a:schemeClr val="tx1"/>
                </a:solidFill>
              </a:rPr>
              <a:t>any </a:t>
            </a:r>
            <a:r>
              <a:rPr lang="en-US" sz="2000" dirty="0">
                <a:solidFill>
                  <a:schemeClr val="tx1"/>
                </a:solidFill>
              </a:rPr>
              <a:t>arbitrary text.  </a:t>
            </a:r>
          </a:p>
        </p:txBody>
      </p:sp>
      <p:sp>
        <p:nvSpPr>
          <p:cNvPr id="4" name="Rectangle 3">
            <a:extLst>
              <a:ext uri="{FF2B5EF4-FFF2-40B4-BE49-F238E27FC236}">
                <a16:creationId xmlns:a16="http://schemas.microsoft.com/office/drawing/2014/main" id="{4772CA3C-B5E8-E9C5-8F27-BF80B92878D8}"/>
              </a:ext>
            </a:extLst>
          </p:cNvPr>
          <p:cNvSpPr/>
          <p:nvPr/>
        </p:nvSpPr>
        <p:spPr>
          <a:xfrm>
            <a:off x="7637892" y="2007566"/>
            <a:ext cx="3424335" cy="369332"/>
          </a:xfrm>
          <a:prstGeom prst="rect">
            <a:avLst/>
          </a:prstGeom>
        </p:spPr>
        <p:txBody>
          <a:bodyPr wrap="none">
            <a:spAutoFit/>
          </a:bodyPr>
          <a:lstStyle/>
          <a:p>
            <a:r>
              <a:rPr lang="en-US" b="1" dirty="0"/>
              <a:t>30 x random sentence from web:</a:t>
            </a:r>
          </a:p>
        </p:txBody>
      </p:sp>
    </p:spTree>
    <p:extLst>
      <p:ext uri="{BB962C8B-B14F-4D97-AF65-F5344CB8AC3E}">
        <p14:creationId xmlns:p14="http://schemas.microsoft.com/office/powerpoint/2010/main" val="42589172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13</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5" name="Table 9">
            <a:extLst>
              <a:ext uri="{FF2B5EF4-FFF2-40B4-BE49-F238E27FC236}">
                <a16:creationId xmlns:a16="http://schemas.microsoft.com/office/drawing/2014/main" id="{5BF48A11-3506-CB44-F9B1-ECFC3CE311FE}"/>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2351C86-DC6D-92D6-9304-376DE234A384}"/>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xmlns="">
          <p:sp>
            <p:nvSpPr>
              <p:cNvPr id="3" name="Rectangle 2">
                <a:extLst>
                  <a:ext uri="{FF2B5EF4-FFF2-40B4-BE49-F238E27FC236}">
                    <a16:creationId xmlns:a16="http://schemas.microsoft.com/office/drawing/2014/main" id="{02351C86-DC6D-92D6-9304-376DE234A384}"/>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5"/>
                <a:stretch>
                  <a:fillRect t="-9091" r="-1322" b="-24242"/>
                </a:stretch>
              </a:blipFill>
            </p:spPr>
            <p:txBody>
              <a:bodyPr/>
              <a:lstStyle/>
              <a:p>
                <a:r>
                  <a:rPr lang="en-US">
                    <a:noFill/>
                  </a:rPr>
                  <a:t> </a:t>
                </a:r>
              </a:p>
            </p:txBody>
          </p:sp>
        </mc:Fallback>
      </mc:AlternateContent>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xmlns="">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6"/>
                <a:stretch>
                  <a:fillRect t="-9091" r="-224" b="-24242"/>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09287FE-0260-D9CA-E08B-52FC9E2E31FB}"/>
              </a:ext>
            </a:extLst>
          </p:cNvPr>
          <p:cNvSpPr/>
          <p:nvPr/>
        </p:nvSpPr>
        <p:spPr>
          <a:xfrm>
            <a:off x="9459775" y="1868445"/>
            <a:ext cx="1019638" cy="369332"/>
          </a:xfrm>
          <a:prstGeom prst="rect">
            <a:avLst/>
          </a:prstGeom>
        </p:spPr>
        <p:txBody>
          <a:bodyPr wrap="none">
            <a:spAutoFit/>
          </a:bodyPr>
          <a:lstStyle/>
          <a:p>
            <a:r>
              <a:rPr lang="en-US" dirty="0"/>
              <a:t>accuracy</a:t>
            </a:r>
          </a:p>
        </p:txBody>
      </p:sp>
      <p:sp>
        <p:nvSpPr>
          <p:cNvPr id="20" name="TextBox 19">
            <a:extLst>
              <a:ext uri="{FF2B5EF4-FFF2-40B4-BE49-F238E27FC236}">
                <a16:creationId xmlns:a16="http://schemas.microsoft.com/office/drawing/2014/main" id="{389467F5-D5C0-6A79-177E-E8A86C9EE25A}"/>
              </a:ext>
            </a:extLst>
          </p:cNvPr>
          <p:cNvSpPr txBox="1"/>
          <p:nvPr/>
        </p:nvSpPr>
        <p:spPr>
          <a:xfrm flipH="1">
            <a:off x="8436049" y="2250081"/>
            <a:ext cx="3607134" cy="307777"/>
          </a:xfrm>
          <a:prstGeom prst="rect">
            <a:avLst/>
          </a:prstGeom>
          <a:noFill/>
        </p:spPr>
        <p:txBody>
          <a:bodyPr wrap="square" rtlCol="0" anchor="ctr" anchorCtr="0">
            <a:spAutoFit/>
          </a:bodyPr>
          <a:lstStyle/>
          <a:p>
            <a:r>
              <a:rPr lang="en-US" sz="1400" dirty="0">
                <a:latin typeface="Merriweather Sans" panose="02000503060000020004" pitchFamily="2" charset="77"/>
              </a:rPr>
              <a:t>85	90	95	100</a:t>
            </a:r>
          </a:p>
        </p:txBody>
      </p:sp>
      <p:cxnSp>
        <p:nvCxnSpPr>
          <p:cNvPr id="27" name="Straight Connector 26">
            <a:extLst>
              <a:ext uri="{FF2B5EF4-FFF2-40B4-BE49-F238E27FC236}">
                <a16:creationId xmlns:a16="http://schemas.microsoft.com/office/drawing/2014/main" id="{D1CC8F5C-FD5A-BF4E-84C9-FD5A7B3266B3}"/>
              </a:ext>
            </a:extLst>
          </p:cNvPr>
          <p:cNvCxnSpPr>
            <a:cxnSpLocks/>
          </p:cNvCxnSpPr>
          <p:nvPr/>
        </p:nvCxnSpPr>
        <p:spPr>
          <a:xfrm flipH="1">
            <a:off x="8475973" y="2560804"/>
            <a:ext cx="2987242" cy="3841"/>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26A52A8-72B1-6F3D-F11F-9A4CEEF483B7}"/>
              </a:ext>
            </a:extLst>
          </p:cNvPr>
          <p:cNvGrpSpPr/>
          <p:nvPr/>
        </p:nvGrpSpPr>
        <p:grpSpPr>
          <a:xfrm flipH="1">
            <a:off x="8465515" y="3855689"/>
            <a:ext cx="1686249" cy="369333"/>
            <a:chOff x="3846891" y="4057457"/>
            <a:chExt cx="1489928" cy="369333"/>
          </a:xfrm>
        </p:grpSpPr>
        <p:sp>
          <p:nvSpPr>
            <p:cNvPr id="42" name="Rectangle 41">
              <a:extLst>
                <a:ext uri="{FF2B5EF4-FFF2-40B4-BE49-F238E27FC236}">
                  <a16:creationId xmlns:a16="http://schemas.microsoft.com/office/drawing/2014/main" id="{5ED22962-5B7B-2E4E-435E-5E9E7CB64072}"/>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E2FA91-0881-B22C-7B82-81472867CCF3}"/>
                </a:ext>
              </a:extLst>
            </p:cNvPr>
            <p:cNvSpPr txBox="1"/>
            <p:nvPr/>
          </p:nvSpPr>
          <p:spPr>
            <a:xfrm>
              <a:off x="3846891" y="4076856"/>
              <a:ext cx="722842" cy="338554"/>
            </a:xfrm>
            <a:prstGeom prst="rect">
              <a:avLst/>
            </a:prstGeom>
            <a:noFill/>
          </p:spPr>
          <p:txBody>
            <a:bodyPr wrap="square" rtlCol="0">
              <a:spAutoFit/>
            </a:bodyPr>
            <a:lstStyle/>
            <a:p>
              <a:pPr algn="ctr"/>
              <a:r>
                <a:rPr lang="en-US" sz="1600" b="1" dirty="0">
                  <a:solidFill>
                    <a:schemeClr val="bg1"/>
                  </a:solidFill>
                  <a:latin typeface="Merriweather Sans" panose="02000503060000020004" pitchFamily="2" charset="77"/>
                </a:rPr>
                <a:t>92.4</a:t>
              </a:r>
            </a:p>
          </p:txBody>
        </p:sp>
      </p:grpSp>
      <p:grpSp>
        <p:nvGrpSpPr>
          <p:cNvPr id="44" name="Group 43">
            <a:extLst>
              <a:ext uri="{FF2B5EF4-FFF2-40B4-BE49-F238E27FC236}">
                <a16:creationId xmlns:a16="http://schemas.microsoft.com/office/drawing/2014/main" id="{1FEBF109-D64E-E48C-3D24-087AED8AEE39}"/>
              </a:ext>
            </a:extLst>
          </p:cNvPr>
          <p:cNvGrpSpPr/>
          <p:nvPr/>
        </p:nvGrpSpPr>
        <p:grpSpPr>
          <a:xfrm flipH="1">
            <a:off x="8465506" y="2939435"/>
            <a:ext cx="1451291" cy="369333"/>
            <a:chOff x="4054495" y="3040844"/>
            <a:chExt cx="1282323" cy="369333"/>
          </a:xfrm>
        </p:grpSpPr>
        <p:sp>
          <p:nvSpPr>
            <p:cNvPr id="45" name="Rectangle 44">
              <a:extLst>
                <a:ext uri="{FF2B5EF4-FFF2-40B4-BE49-F238E27FC236}">
                  <a16:creationId xmlns:a16="http://schemas.microsoft.com/office/drawing/2014/main" id="{7DD49997-25C0-286E-E90E-AC2603EB9466}"/>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176664A8-A9E6-C915-4E4C-100B7EDFC4FF}"/>
                </a:ext>
              </a:extLst>
            </p:cNvPr>
            <p:cNvSpPr txBox="1"/>
            <p:nvPr/>
          </p:nvSpPr>
          <p:spPr>
            <a:xfrm>
              <a:off x="4054495" y="3064187"/>
              <a:ext cx="722842" cy="338554"/>
            </a:xfrm>
            <a:prstGeom prst="rect">
              <a:avLst/>
            </a:prstGeom>
            <a:noFill/>
          </p:spPr>
          <p:txBody>
            <a:bodyPr wrap="square" rtlCol="0">
              <a:spAutoFit/>
            </a:bodyPr>
            <a:lstStyle/>
            <a:p>
              <a:pPr algn="ctr"/>
              <a:r>
                <a:rPr lang="en-US" sz="1600" b="1" dirty="0">
                  <a:solidFill>
                    <a:schemeClr val="bg1"/>
                  </a:solidFill>
                  <a:latin typeface="Merriweather Sans" panose="02000503060000020004" pitchFamily="2" charset="77"/>
                </a:rPr>
                <a:t>91.8</a:t>
              </a:r>
            </a:p>
          </p:txBody>
        </p:sp>
      </p:grpSp>
      <p:cxnSp>
        <p:nvCxnSpPr>
          <p:cNvPr id="48" name="Straight Connector 47">
            <a:extLst>
              <a:ext uri="{FF2B5EF4-FFF2-40B4-BE49-F238E27FC236}">
                <a16:creationId xmlns:a16="http://schemas.microsoft.com/office/drawing/2014/main" id="{80B9B83C-2683-F920-F341-09F556BD4AD1}"/>
              </a:ext>
            </a:extLst>
          </p:cNvPr>
          <p:cNvCxnSpPr>
            <a:cxnSpLocks/>
          </p:cNvCxnSpPr>
          <p:nvPr/>
        </p:nvCxnSpPr>
        <p:spPr>
          <a:xfrm flipH="1">
            <a:off x="8466282" y="2560804"/>
            <a:ext cx="9691" cy="20521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5CD2C38E-4560-7D19-4FCD-4105A786F7BC}"/>
                  </a:ext>
                </a:extLst>
              </p:cNvPr>
              <p:cNvSpPr/>
              <p:nvPr/>
            </p:nvSpPr>
            <p:spPr>
              <a:xfrm>
                <a:off x="7929384" y="3844538"/>
                <a:ext cx="455766" cy="335757"/>
              </a:xfrm>
              <a:prstGeom prst="rect">
                <a:avLst/>
              </a:prstGeom>
            </p:spPr>
            <p:txBody>
              <a:bodyPr wrap="none">
                <a:spAutoFit/>
              </a:bodyPr>
              <a:lstStyle/>
              <a:p>
                <a14:m>
                  <m:oMath xmlns:m="http://schemas.openxmlformats.org/officeDocument/2006/math">
                    <m:sSup>
                      <m:sSupPr>
                        <m:ctrlPr>
                          <a:rPr lang="en-US" i="1">
                            <a:solidFill>
                              <a:srgbClr val="5C953F"/>
                            </a:solidFill>
                            <a:latin typeface="Cambria Math" panose="02040503050406030204" pitchFamily="18" charset="0"/>
                          </a:rPr>
                        </m:ctrlPr>
                      </m:sSupPr>
                      <m:e>
                        <m:r>
                          <a:rPr lang="en-US" i="1">
                            <a:solidFill>
                              <a:srgbClr val="5C953F"/>
                            </a:solidFill>
                            <a:latin typeface="Cambria Math" panose="02040503050406030204" pitchFamily="18" charset="0"/>
                          </a:rPr>
                          <m:t>𝑝</m:t>
                        </m:r>
                      </m:e>
                      <m:sup>
                        <m:r>
                          <a:rPr lang="en-US" i="1">
                            <a:solidFill>
                              <a:srgbClr val="5C953F"/>
                            </a:solidFill>
                            <a:latin typeface="Cambria Math" panose="02040503050406030204" pitchFamily="18" charset="0"/>
                          </a:rPr>
                          <m:t>∗</m:t>
                        </m:r>
                      </m:sup>
                    </m:sSup>
                  </m:oMath>
                </a14:m>
                <a:r>
                  <a:rPr lang="en-US" dirty="0"/>
                  <a:t> </a:t>
                </a:r>
              </a:p>
            </p:txBody>
          </p:sp>
        </mc:Choice>
        <mc:Fallback>
          <p:sp>
            <p:nvSpPr>
              <p:cNvPr id="31" name="Rectangle 30">
                <a:extLst>
                  <a:ext uri="{FF2B5EF4-FFF2-40B4-BE49-F238E27FC236}">
                    <a16:creationId xmlns:a16="http://schemas.microsoft.com/office/drawing/2014/main" id="{5CD2C38E-4560-7D19-4FCD-4105A786F7BC}"/>
                  </a:ext>
                </a:extLst>
              </p:cNvPr>
              <p:cNvSpPr>
                <a:spLocks noRot="1" noChangeAspect="1" noMove="1" noResize="1" noEditPoints="1" noAdjustHandles="1" noChangeArrowheads="1" noChangeShapeType="1" noTextEdit="1"/>
              </p:cNvSpPr>
              <p:nvPr/>
            </p:nvSpPr>
            <p:spPr>
              <a:xfrm>
                <a:off x="7929384" y="3844538"/>
                <a:ext cx="455766" cy="335757"/>
              </a:xfrm>
              <a:prstGeom prst="rect">
                <a:avLst/>
              </a:prstGeom>
              <a:blipFill>
                <a:blip r:embed="rId7"/>
                <a:stretch>
                  <a:fillRect b="-1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451ADB6-3EA3-A986-7FDA-BE1E4F1D7308}"/>
                  </a:ext>
                </a:extLst>
              </p:cNvPr>
              <p:cNvSpPr txBox="1"/>
              <p:nvPr/>
            </p:nvSpPr>
            <p:spPr>
              <a:xfrm>
                <a:off x="7972881" y="2940499"/>
                <a:ext cx="35740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𝑝</m:t>
                          </m:r>
                        </m:e>
                      </m:acc>
                    </m:oMath>
                  </m:oMathPara>
                </a14:m>
                <a:endParaRPr lang="en-US" b="1" dirty="0">
                  <a:solidFill>
                    <a:srgbClr val="FF0000"/>
                  </a:solidFill>
                  <a:latin typeface="Merriweather Sans" panose="02000503060000020004" pitchFamily="2" charset="77"/>
                </a:endParaRPr>
              </a:p>
            </p:txBody>
          </p:sp>
        </mc:Choice>
        <mc:Fallback>
          <p:sp>
            <p:nvSpPr>
              <p:cNvPr id="32" name="TextBox 31">
                <a:extLst>
                  <a:ext uri="{FF2B5EF4-FFF2-40B4-BE49-F238E27FC236}">
                    <a16:creationId xmlns:a16="http://schemas.microsoft.com/office/drawing/2014/main" id="{0451ADB6-3EA3-A986-7FDA-BE1E4F1D7308}"/>
                  </a:ext>
                </a:extLst>
              </p:cNvPr>
              <p:cNvSpPr txBox="1">
                <a:spLocks noRot="1" noChangeAspect="1" noMove="1" noResize="1" noEditPoints="1" noAdjustHandles="1" noChangeArrowheads="1" noChangeShapeType="1" noTextEdit="1"/>
              </p:cNvSpPr>
              <p:nvPr/>
            </p:nvSpPr>
            <p:spPr>
              <a:xfrm>
                <a:off x="7972881" y="2940499"/>
                <a:ext cx="357406"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CFDA8D5-1E9A-C3C5-366B-CA35664BD6AE}"/>
                  </a:ext>
                </a:extLst>
              </p:cNvPr>
              <p:cNvSpPr/>
              <p:nvPr/>
            </p:nvSpPr>
            <p:spPr>
              <a:xfrm>
                <a:off x="9746601" y="2925934"/>
                <a:ext cx="10438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Δ</m:t>
                      </m:r>
                      <m:r>
                        <a:rPr lang="en-US" b="0" i="0" smtClean="0">
                          <a:solidFill>
                            <a:schemeClr val="tx1"/>
                          </a:solidFill>
                          <a:latin typeface="Cambria Math" panose="02040503050406030204" pitchFamily="18" charset="0"/>
                        </a:rPr>
                        <m:t>~0.6%</m:t>
                      </m:r>
                    </m:oMath>
                  </m:oMathPara>
                </a14:m>
                <a:endParaRPr lang="en-US" dirty="0">
                  <a:solidFill>
                    <a:schemeClr val="tx1"/>
                  </a:solidFill>
                </a:endParaRPr>
              </a:p>
            </p:txBody>
          </p:sp>
        </mc:Choice>
        <mc:Fallback>
          <p:sp>
            <p:nvSpPr>
              <p:cNvPr id="10" name="Rectangle 9">
                <a:extLst>
                  <a:ext uri="{FF2B5EF4-FFF2-40B4-BE49-F238E27FC236}">
                    <a16:creationId xmlns:a16="http://schemas.microsoft.com/office/drawing/2014/main" id="{FCFDA8D5-1E9A-C3C5-366B-CA35664BD6AE}"/>
                  </a:ext>
                </a:extLst>
              </p:cNvPr>
              <p:cNvSpPr>
                <a:spLocks noRot="1" noChangeAspect="1" noMove="1" noResize="1" noEditPoints="1" noAdjustHandles="1" noChangeArrowheads="1" noChangeShapeType="1" noTextEdit="1"/>
              </p:cNvSpPr>
              <p:nvPr/>
            </p:nvSpPr>
            <p:spPr>
              <a:xfrm>
                <a:off x="9746601" y="2925934"/>
                <a:ext cx="1043876" cy="369332"/>
              </a:xfrm>
              <a:prstGeom prst="rect">
                <a:avLst/>
              </a:prstGeom>
              <a:blipFill>
                <a:blip r:embed="rId9"/>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6729EACE-4C33-4C39-BEE3-6C5B21B7ABB6}"/>
              </a:ext>
            </a:extLst>
          </p:cNvPr>
          <p:cNvCxnSpPr>
            <a:cxnSpLocks/>
          </p:cNvCxnSpPr>
          <p:nvPr/>
        </p:nvCxnSpPr>
        <p:spPr>
          <a:xfrm>
            <a:off x="9769892" y="3276256"/>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BCA133B-8EC9-3511-7576-43D9D3D20385}"/>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
        <p:nvSpPr>
          <p:cNvPr id="35" name="Rounded Rectangle 34">
            <a:extLst>
              <a:ext uri="{FF2B5EF4-FFF2-40B4-BE49-F238E27FC236}">
                <a16:creationId xmlns:a16="http://schemas.microsoft.com/office/drawing/2014/main" id="{2D3E2E73-6D03-DBE4-78F3-C6237DD8BAC2}"/>
              </a:ext>
            </a:extLst>
          </p:cNvPr>
          <p:cNvSpPr/>
          <p:nvPr/>
        </p:nvSpPr>
        <p:spPr>
          <a:xfrm>
            <a:off x="3382922" y="241461"/>
            <a:ext cx="5817516" cy="1114097"/>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Waywardness hypothesis</a:t>
            </a:r>
            <a:r>
              <a:rPr lang="en-US" sz="2000" dirty="0">
                <a:solidFill>
                  <a:schemeClr val="tx1"/>
                </a:solidFill>
              </a:rPr>
              <a:t> (informal): </a:t>
            </a:r>
          </a:p>
          <a:p>
            <a:r>
              <a:rPr lang="en-US" sz="2000" dirty="0">
                <a:solidFill>
                  <a:schemeClr val="tx1"/>
                </a:solidFill>
              </a:rPr>
              <a:t>One can find “accurate” continuous prompts such that they can be “projected” to </a:t>
            </a:r>
            <a:r>
              <a:rPr lang="en-US" sz="2000" u="sng" dirty="0">
                <a:solidFill>
                  <a:schemeClr val="tx1"/>
                </a:solidFill>
              </a:rPr>
              <a:t>any </a:t>
            </a:r>
            <a:r>
              <a:rPr lang="en-US" sz="2000" dirty="0">
                <a:solidFill>
                  <a:schemeClr val="tx1"/>
                </a:solidFill>
              </a:rPr>
              <a:t>arbitrary text.  </a:t>
            </a:r>
          </a:p>
        </p:txBody>
      </p:sp>
      <p:cxnSp>
        <p:nvCxnSpPr>
          <p:cNvPr id="6" name="Straight Arrow Connector 5">
            <a:extLst>
              <a:ext uri="{FF2B5EF4-FFF2-40B4-BE49-F238E27FC236}">
                <a16:creationId xmlns:a16="http://schemas.microsoft.com/office/drawing/2014/main" id="{5AB6518E-668E-EA87-54BB-1206C00093AF}"/>
              </a:ext>
            </a:extLst>
          </p:cNvPr>
          <p:cNvCxnSpPr>
            <a:cxnSpLocks/>
          </p:cNvCxnSpPr>
          <p:nvPr/>
        </p:nvCxnSpPr>
        <p:spPr>
          <a:xfrm>
            <a:off x="6440169" y="4055874"/>
            <a:ext cx="1395018" cy="0"/>
          </a:xfrm>
          <a:prstGeom prst="straightConnector1">
            <a:avLst/>
          </a:prstGeom>
          <a:ln w="158750" cmpd="sng">
            <a:solidFill>
              <a:srgbClr val="5C953F">
                <a:alpha val="34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FE9F278-53C5-A736-A3C1-D856A89F175F}"/>
              </a:ext>
            </a:extLst>
          </p:cNvPr>
          <p:cNvCxnSpPr>
            <a:cxnSpLocks/>
          </p:cNvCxnSpPr>
          <p:nvPr/>
        </p:nvCxnSpPr>
        <p:spPr>
          <a:xfrm>
            <a:off x="6440169" y="3146702"/>
            <a:ext cx="1395018" cy="0"/>
          </a:xfrm>
          <a:prstGeom prst="straightConnector1">
            <a:avLst/>
          </a:prstGeom>
          <a:ln w="158750" cmpd="sng">
            <a:solidFill>
              <a:srgbClr val="FF0000">
                <a:alpha val="20066"/>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881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14</a:t>
            </a:fld>
            <a:endParaRPr lang="en-US" dirty="0"/>
          </a:p>
        </p:txBody>
      </p:sp>
      <p:grpSp>
        <p:nvGrpSpPr>
          <p:cNvPr id="7" name="Group 6">
            <a:extLst>
              <a:ext uri="{FF2B5EF4-FFF2-40B4-BE49-F238E27FC236}">
                <a16:creationId xmlns:a16="http://schemas.microsoft.com/office/drawing/2014/main" id="{1C3C88EF-C549-74D9-C0F6-A38BE11C8629}"/>
              </a:ext>
            </a:extLst>
          </p:cNvPr>
          <p:cNvGrpSpPr/>
          <p:nvPr/>
        </p:nvGrpSpPr>
        <p:grpSpPr>
          <a:xfrm>
            <a:off x="8017566" y="1748295"/>
            <a:ext cx="3372375" cy="1784210"/>
            <a:chOff x="8258433" y="1414664"/>
            <a:chExt cx="3933567" cy="2114456"/>
          </a:xfrm>
        </p:grpSpPr>
        <p:sp>
          <p:nvSpPr>
            <p:cNvPr id="47" name="Rectangle 46">
              <a:extLst>
                <a:ext uri="{FF2B5EF4-FFF2-40B4-BE49-F238E27FC236}">
                  <a16:creationId xmlns:a16="http://schemas.microsoft.com/office/drawing/2014/main" id="{909287FE-0260-D9CA-E08B-52FC9E2E31FB}"/>
                </a:ext>
              </a:extLst>
            </p:cNvPr>
            <p:cNvSpPr/>
            <p:nvPr/>
          </p:nvSpPr>
          <p:spPr>
            <a:xfrm>
              <a:off x="9589023" y="1414664"/>
              <a:ext cx="860728" cy="328270"/>
            </a:xfrm>
            <a:prstGeom prst="rect">
              <a:avLst/>
            </a:prstGeom>
          </p:spPr>
          <p:txBody>
            <a:bodyPr wrap="none">
              <a:spAutoFit/>
            </a:bodyPr>
            <a:lstStyle/>
            <a:p>
              <a:r>
                <a:rPr lang="en-US" sz="1200" dirty="0"/>
                <a:t>accuracy</a:t>
              </a:r>
            </a:p>
          </p:txBody>
        </p:sp>
        <p:sp>
          <p:nvSpPr>
            <p:cNvPr id="20" name="TextBox 19">
              <a:extLst>
                <a:ext uri="{FF2B5EF4-FFF2-40B4-BE49-F238E27FC236}">
                  <a16:creationId xmlns:a16="http://schemas.microsoft.com/office/drawing/2014/main" id="{389467F5-D5C0-6A79-177E-E8A86C9EE25A}"/>
                </a:ext>
              </a:extLst>
            </p:cNvPr>
            <p:cNvSpPr txBox="1"/>
            <p:nvPr/>
          </p:nvSpPr>
          <p:spPr>
            <a:xfrm flipH="1">
              <a:off x="8584866" y="1782124"/>
              <a:ext cx="3607134" cy="300914"/>
            </a:xfrm>
            <a:prstGeom prst="rect">
              <a:avLst/>
            </a:prstGeom>
            <a:noFill/>
          </p:spPr>
          <p:txBody>
            <a:bodyPr wrap="square" rtlCol="0" anchor="ctr" anchorCtr="0">
              <a:spAutoFit/>
            </a:bodyPr>
            <a:lstStyle/>
            <a:p>
              <a:r>
                <a:rPr lang="en-US" sz="1050" dirty="0">
                  <a:latin typeface="Merriweather Sans" panose="02000503060000020004" pitchFamily="2" charset="77"/>
                </a:rPr>
                <a:t>85                     90                       95</a:t>
              </a:r>
            </a:p>
          </p:txBody>
        </p:sp>
        <p:cxnSp>
          <p:nvCxnSpPr>
            <p:cNvPr id="27" name="Straight Connector 26">
              <a:extLst>
                <a:ext uri="{FF2B5EF4-FFF2-40B4-BE49-F238E27FC236}">
                  <a16:creationId xmlns:a16="http://schemas.microsoft.com/office/drawing/2014/main" id="{D1CC8F5C-FD5A-BF4E-84C9-FD5A7B3266B3}"/>
                </a:ext>
              </a:extLst>
            </p:cNvPr>
            <p:cNvCxnSpPr>
              <a:cxnSpLocks/>
            </p:cNvCxnSpPr>
            <p:nvPr/>
          </p:nvCxnSpPr>
          <p:spPr>
            <a:xfrm flipH="1">
              <a:off x="8624790" y="2073497"/>
              <a:ext cx="2369439" cy="19760"/>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26A52A8-72B1-6F3D-F11F-9A4CEEF483B7}"/>
                </a:ext>
              </a:extLst>
            </p:cNvPr>
            <p:cNvGrpSpPr/>
            <p:nvPr/>
          </p:nvGrpSpPr>
          <p:grpSpPr>
            <a:xfrm flipH="1">
              <a:off x="8614332" y="2872572"/>
              <a:ext cx="1686249" cy="369333"/>
              <a:chOff x="3846891" y="4057457"/>
              <a:chExt cx="1489928" cy="369333"/>
            </a:xfrm>
          </p:grpSpPr>
          <p:sp>
            <p:nvSpPr>
              <p:cNvPr id="42" name="Rectangle 41">
                <a:extLst>
                  <a:ext uri="{FF2B5EF4-FFF2-40B4-BE49-F238E27FC236}">
                    <a16:creationId xmlns:a16="http://schemas.microsoft.com/office/drawing/2014/main" id="{5ED22962-5B7B-2E4E-435E-5E9E7CB64072}"/>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TextBox 42">
                <a:extLst>
                  <a:ext uri="{FF2B5EF4-FFF2-40B4-BE49-F238E27FC236}">
                    <a16:creationId xmlns:a16="http://schemas.microsoft.com/office/drawing/2014/main" id="{8FE2FA91-0881-B22C-7B82-81472867CCF3}"/>
                  </a:ext>
                </a:extLst>
              </p:cNvPr>
              <p:cNvSpPr txBox="1"/>
              <p:nvPr/>
            </p:nvSpPr>
            <p:spPr>
              <a:xfrm>
                <a:off x="3846891" y="407685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92.4</a:t>
                </a:r>
              </a:p>
            </p:txBody>
          </p:sp>
        </p:grpSp>
        <p:grpSp>
          <p:nvGrpSpPr>
            <p:cNvPr id="44" name="Group 43">
              <a:extLst>
                <a:ext uri="{FF2B5EF4-FFF2-40B4-BE49-F238E27FC236}">
                  <a16:creationId xmlns:a16="http://schemas.microsoft.com/office/drawing/2014/main" id="{1FEBF109-D64E-E48C-3D24-087AED8AEE39}"/>
                </a:ext>
              </a:extLst>
            </p:cNvPr>
            <p:cNvGrpSpPr/>
            <p:nvPr/>
          </p:nvGrpSpPr>
          <p:grpSpPr>
            <a:xfrm flipH="1">
              <a:off x="8614323" y="2325434"/>
              <a:ext cx="1451291" cy="369333"/>
              <a:chOff x="4054495" y="3040844"/>
              <a:chExt cx="1282323" cy="369333"/>
            </a:xfrm>
          </p:grpSpPr>
          <p:sp>
            <p:nvSpPr>
              <p:cNvPr id="45" name="Rectangle 44">
                <a:extLst>
                  <a:ext uri="{FF2B5EF4-FFF2-40B4-BE49-F238E27FC236}">
                    <a16:creationId xmlns:a16="http://schemas.microsoft.com/office/drawing/2014/main" id="{7DD49997-25C0-286E-E90E-AC2603EB9466}"/>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176664A8-A9E6-C915-4E4C-100B7EDFC4FF}"/>
                  </a:ext>
                </a:extLst>
              </p:cNvPr>
              <p:cNvSpPr txBox="1"/>
              <p:nvPr/>
            </p:nvSpPr>
            <p:spPr>
              <a:xfrm>
                <a:off x="4054495" y="306418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91.9</a:t>
                </a:r>
              </a:p>
            </p:txBody>
          </p:sp>
        </p:grpSp>
        <p:cxnSp>
          <p:nvCxnSpPr>
            <p:cNvPr id="48" name="Straight Connector 47">
              <a:extLst>
                <a:ext uri="{FF2B5EF4-FFF2-40B4-BE49-F238E27FC236}">
                  <a16:creationId xmlns:a16="http://schemas.microsoft.com/office/drawing/2014/main" id="{80B9B83C-2683-F920-F341-09F556BD4AD1}"/>
                </a:ext>
              </a:extLst>
            </p:cNvPr>
            <p:cNvCxnSpPr>
              <a:cxnSpLocks/>
            </p:cNvCxnSpPr>
            <p:nvPr/>
          </p:nvCxnSpPr>
          <p:spPr>
            <a:xfrm>
              <a:off x="8624790" y="2089416"/>
              <a:ext cx="0" cy="14397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5CD2C38E-4560-7D19-4FCD-4105A786F7BC}"/>
                    </a:ext>
                  </a:extLst>
                </p:cNvPr>
                <p:cNvSpPr/>
                <p:nvPr/>
              </p:nvSpPr>
              <p:spPr>
                <a:xfrm>
                  <a:off x="8258433" y="2899301"/>
                  <a:ext cx="425481" cy="328270"/>
                </a:xfrm>
                <a:prstGeom prst="rect">
                  <a:avLst/>
                </a:prstGeom>
              </p:spPr>
              <p:txBody>
                <a:bodyPr wrap="none">
                  <a:spAutoFit/>
                </a:bodyPr>
                <a:lstStyle/>
                <a:p>
                  <a14:m>
                    <m:oMath xmlns:m="http://schemas.openxmlformats.org/officeDocument/2006/math">
                      <m:sSup>
                        <m:sSupPr>
                          <m:ctrlPr>
                            <a:rPr lang="en-US" sz="1200" i="1">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i="1">
                              <a:solidFill>
                                <a:srgbClr val="5C953F"/>
                              </a:solidFill>
                              <a:latin typeface="Cambria Math" panose="02040503050406030204" pitchFamily="18" charset="0"/>
                            </a:rPr>
                            <m:t>∗</m:t>
                          </m:r>
                        </m:sup>
                      </m:sSup>
                    </m:oMath>
                  </a14:m>
                  <a:r>
                    <a:rPr lang="en-US" sz="1200" dirty="0"/>
                    <a:t> </a:t>
                  </a:r>
                </a:p>
              </p:txBody>
            </p:sp>
          </mc:Choice>
          <mc:Fallback>
            <p:sp>
              <p:nvSpPr>
                <p:cNvPr id="31" name="Rectangle 30">
                  <a:extLst>
                    <a:ext uri="{FF2B5EF4-FFF2-40B4-BE49-F238E27FC236}">
                      <a16:creationId xmlns:a16="http://schemas.microsoft.com/office/drawing/2014/main" id="{5CD2C38E-4560-7D19-4FCD-4105A786F7BC}"/>
                    </a:ext>
                  </a:extLst>
                </p:cNvPr>
                <p:cNvSpPr>
                  <a:spLocks noRot="1" noChangeAspect="1" noMove="1" noResize="1" noEditPoints="1" noAdjustHandles="1" noChangeArrowheads="1" noChangeShapeType="1" noTextEdit="1"/>
                </p:cNvSpPr>
                <p:nvPr/>
              </p:nvSpPr>
              <p:spPr>
                <a:xfrm>
                  <a:off x="8258433" y="2899301"/>
                  <a:ext cx="425481" cy="3282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451ADB6-3EA3-A986-7FDA-BE1E4F1D7308}"/>
                    </a:ext>
                  </a:extLst>
                </p:cNvPr>
                <p:cNvSpPr txBox="1"/>
                <p:nvPr/>
              </p:nvSpPr>
              <p:spPr>
                <a:xfrm>
                  <a:off x="8272570" y="2336439"/>
                  <a:ext cx="349212" cy="328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200" i="1">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m:oMathPara>
                  </a14:m>
                  <a:endParaRPr lang="en-US" sz="1200" b="1" dirty="0">
                    <a:solidFill>
                      <a:srgbClr val="FF0000"/>
                    </a:solidFill>
                    <a:latin typeface="Merriweather Sans" panose="02000503060000020004" pitchFamily="2" charset="77"/>
                  </a:endParaRPr>
                </a:p>
              </p:txBody>
            </p:sp>
          </mc:Choice>
          <mc:Fallback>
            <p:sp>
              <p:nvSpPr>
                <p:cNvPr id="32" name="TextBox 31">
                  <a:extLst>
                    <a:ext uri="{FF2B5EF4-FFF2-40B4-BE49-F238E27FC236}">
                      <a16:creationId xmlns:a16="http://schemas.microsoft.com/office/drawing/2014/main" id="{0451ADB6-3EA3-A986-7FDA-BE1E4F1D7308}"/>
                    </a:ext>
                  </a:extLst>
                </p:cNvPr>
                <p:cNvSpPr txBox="1">
                  <a:spLocks noRot="1" noChangeAspect="1" noMove="1" noResize="1" noEditPoints="1" noAdjustHandles="1" noChangeArrowheads="1" noChangeShapeType="1" noTextEdit="1"/>
                </p:cNvSpPr>
                <p:nvPr/>
              </p:nvSpPr>
              <p:spPr>
                <a:xfrm>
                  <a:off x="8272570" y="2336439"/>
                  <a:ext cx="349212" cy="328270"/>
                </a:xfrm>
                <a:prstGeom prst="rect">
                  <a:avLst/>
                </a:prstGeom>
                <a:blipFill>
                  <a:blip r:embed="rId4"/>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CFDA8D5-1E9A-C3C5-366B-CA35664BD6AE}"/>
                    </a:ext>
                  </a:extLst>
                </p:cNvPr>
                <p:cNvSpPr/>
                <p:nvPr/>
              </p:nvSpPr>
              <p:spPr>
                <a:xfrm>
                  <a:off x="9895419" y="2311933"/>
                  <a:ext cx="876384" cy="328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tx1"/>
                            </a:solidFill>
                            <a:latin typeface="Cambria Math" panose="02040503050406030204" pitchFamily="18" charset="0"/>
                          </a:rPr>
                          <m:t>Δ</m:t>
                        </m:r>
                        <m:r>
                          <a:rPr lang="en-US" sz="1200" b="0" i="0" smtClean="0">
                            <a:solidFill>
                              <a:schemeClr val="tx1"/>
                            </a:solidFill>
                            <a:latin typeface="Cambria Math" panose="02040503050406030204" pitchFamily="18" charset="0"/>
                          </a:rPr>
                          <m:t>~0.6%</m:t>
                        </m:r>
                      </m:oMath>
                    </m:oMathPara>
                  </a14:m>
                  <a:endParaRPr lang="en-US" sz="1200" dirty="0">
                    <a:solidFill>
                      <a:schemeClr val="tx1"/>
                    </a:solidFill>
                  </a:endParaRPr>
                </a:p>
              </p:txBody>
            </p:sp>
          </mc:Choice>
          <mc:Fallback>
            <p:sp>
              <p:nvSpPr>
                <p:cNvPr id="10" name="Rectangle 9">
                  <a:extLst>
                    <a:ext uri="{FF2B5EF4-FFF2-40B4-BE49-F238E27FC236}">
                      <a16:creationId xmlns:a16="http://schemas.microsoft.com/office/drawing/2014/main" id="{FCFDA8D5-1E9A-C3C5-366B-CA35664BD6AE}"/>
                    </a:ext>
                  </a:extLst>
                </p:cNvPr>
                <p:cNvSpPr>
                  <a:spLocks noRot="1" noChangeAspect="1" noMove="1" noResize="1" noEditPoints="1" noAdjustHandles="1" noChangeArrowheads="1" noChangeShapeType="1" noTextEdit="1"/>
                </p:cNvSpPr>
                <p:nvPr/>
              </p:nvSpPr>
              <p:spPr>
                <a:xfrm>
                  <a:off x="9895419" y="2311933"/>
                  <a:ext cx="876384" cy="328270"/>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6729EACE-4C33-4C39-BEE3-6C5B21B7ABB6}"/>
                </a:ext>
              </a:extLst>
            </p:cNvPr>
            <p:cNvCxnSpPr>
              <a:cxnSpLocks/>
            </p:cNvCxnSpPr>
            <p:nvPr/>
          </p:nvCxnSpPr>
          <p:spPr>
            <a:xfrm>
              <a:off x="9918709" y="2662255"/>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Rounded Rectangle 34">
            <a:extLst>
              <a:ext uri="{FF2B5EF4-FFF2-40B4-BE49-F238E27FC236}">
                <a16:creationId xmlns:a16="http://schemas.microsoft.com/office/drawing/2014/main" id="{2D3E2E73-6D03-DBE4-78F3-C6237DD8BAC2}"/>
              </a:ext>
            </a:extLst>
          </p:cNvPr>
          <p:cNvSpPr/>
          <p:nvPr/>
        </p:nvSpPr>
        <p:spPr>
          <a:xfrm>
            <a:off x="3382922" y="241461"/>
            <a:ext cx="5817516" cy="1114097"/>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Waywardness hypothesis</a:t>
            </a:r>
            <a:r>
              <a:rPr lang="en-US" sz="2000" dirty="0">
                <a:solidFill>
                  <a:schemeClr val="tx1"/>
                </a:solidFill>
              </a:rPr>
              <a:t> (informal): </a:t>
            </a:r>
          </a:p>
          <a:p>
            <a:r>
              <a:rPr lang="en-US" sz="2000" dirty="0">
                <a:solidFill>
                  <a:schemeClr val="tx1"/>
                </a:solidFill>
              </a:rPr>
              <a:t>One can find “accurate” continuous prompts such that they can be “projected” to </a:t>
            </a:r>
            <a:r>
              <a:rPr lang="en-US" sz="2000" u="sng" dirty="0">
                <a:solidFill>
                  <a:schemeClr val="tx1"/>
                </a:solidFill>
              </a:rPr>
              <a:t>any </a:t>
            </a:r>
            <a:r>
              <a:rPr lang="en-US" sz="2000" dirty="0">
                <a:solidFill>
                  <a:schemeClr val="tx1"/>
                </a:solidFill>
              </a:rPr>
              <a:t>arbitrary text.  </a:t>
            </a:r>
          </a:p>
        </p:txBody>
      </p:sp>
      <p:sp>
        <p:nvSpPr>
          <p:cNvPr id="33" name="Rounded Rectangle 32">
            <a:extLst>
              <a:ext uri="{FF2B5EF4-FFF2-40B4-BE49-F238E27FC236}">
                <a16:creationId xmlns:a16="http://schemas.microsoft.com/office/drawing/2014/main" id="{EFCFECBE-B7D2-8ACE-EA29-7547FA47B324}"/>
              </a:ext>
            </a:extLst>
          </p:cNvPr>
          <p:cNvSpPr/>
          <p:nvPr/>
        </p:nvSpPr>
        <p:spPr>
          <a:xfrm>
            <a:off x="8076289" y="3622601"/>
            <a:ext cx="2622268" cy="340519"/>
          </a:xfrm>
          <a:prstGeom prst="roundRect">
            <a:avLst/>
          </a:prstGeom>
          <a:solidFill>
            <a:schemeClr val="accent1">
              <a:lumMod val="20000"/>
              <a:lumOff val="80000"/>
            </a:schemeClr>
          </a:solidFill>
        </p:spPr>
        <p:txBody>
          <a:bodyPr wrap="square">
            <a:spAutoFit/>
          </a:bodyPr>
          <a:lstStyle/>
          <a:p>
            <a:pPr algn="ctr"/>
            <a:r>
              <a:rPr lang="en-US" sz="1400" dirty="0"/>
              <a:t>sentiment classification (SST-2)</a:t>
            </a:r>
          </a:p>
        </p:txBody>
      </p:sp>
      <p:sp>
        <p:nvSpPr>
          <p:cNvPr id="9" name="Rectangle 8">
            <a:extLst>
              <a:ext uri="{FF2B5EF4-FFF2-40B4-BE49-F238E27FC236}">
                <a16:creationId xmlns:a16="http://schemas.microsoft.com/office/drawing/2014/main" id="{6FEF4C4F-5986-C354-C85B-0715E21C2021}"/>
              </a:ext>
            </a:extLst>
          </p:cNvPr>
          <p:cNvSpPr/>
          <p:nvPr/>
        </p:nvSpPr>
        <p:spPr>
          <a:xfrm>
            <a:off x="9832875" y="5729681"/>
            <a:ext cx="2409459" cy="1157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51BF17B1-14B9-1B71-0B5C-4E4F4950BF3E}"/>
              </a:ext>
            </a:extLst>
          </p:cNvPr>
          <p:cNvGrpSpPr/>
          <p:nvPr/>
        </p:nvGrpSpPr>
        <p:grpSpPr>
          <a:xfrm>
            <a:off x="4647323" y="1748295"/>
            <a:ext cx="3372375" cy="1784210"/>
            <a:chOff x="8258433" y="1414664"/>
            <a:chExt cx="3933567" cy="2114456"/>
          </a:xfrm>
        </p:grpSpPr>
        <p:sp>
          <p:nvSpPr>
            <p:cNvPr id="63" name="Rectangle 62">
              <a:extLst>
                <a:ext uri="{FF2B5EF4-FFF2-40B4-BE49-F238E27FC236}">
                  <a16:creationId xmlns:a16="http://schemas.microsoft.com/office/drawing/2014/main" id="{F683ECD3-492A-6D9B-AC9C-92A4B35FA283}"/>
                </a:ext>
              </a:extLst>
            </p:cNvPr>
            <p:cNvSpPr/>
            <p:nvPr/>
          </p:nvSpPr>
          <p:spPr>
            <a:xfrm>
              <a:off x="9589023" y="1414664"/>
              <a:ext cx="860728" cy="328270"/>
            </a:xfrm>
            <a:prstGeom prst="rect">
              <a:avLst/>
            </a:prstGeom>
          </p:spPr>
          <p:txBody>
            <a:bodyPr wrap="none">
              <a:spAutoFit/>
            </a:bodyPr>
            <a:lstStyle/>
            <a:p>
              <a:r>
                <a:rPr lang="en-US" sz="1200" dirty="0"/>
                <a:t>accuracy</a:t>
              </a:r>
            </a:p>
          </p:txBody>
        </p:sp>
        <p:sp>
          <p:nvSpPr>
            <p:cNvPr id="64" name="TextBox 63">
              <a:extLst>
                <a:ext uri="{FF2B5EF4-FFF2-40B4-BE49-F238E27FC236}">
                  <a16:creationId xmlns:a16="http://schemas.microsoft.com/office/drawing/2014/main" id="{A62D6375-3B4A-1757-9BB0-922E5DD4EDE8}"/>
                </a:ext>
              </a:extLst>
            </p:cNvPr>
            <p:cNvSpPr txBox="1"/>
            <p:nvPr/>
          </p:nvSpPr>
          <p:spPr>
            <a:xfrm flipH="1">
              <a:off x="8584866" y="1782124"/>
              <a:ext cx="3607134" cy="300914"/>
            </a:xfrm>
            <a:prstGeom prst="rect">
              <a:avLst/>
            </a:prstGeom>
            <a:noFill/>
          </p:spPr>
          <p:txBody>
            <a:bodyPr wrap="square" rtlCol="0" anchor="ctr" anchorCtr="0">
              <a:spAutoFit/>
            </a:bodyPr>
            <a:lstStyle/>
            <a:p>
              <a:r>
                <a:rPr lang="en-US" sz="1050" dirty="0">
                  <a:latin typeface="Merriweather Sans" panose="02000503060000020004" pitchFamily="2" charset="77"/>
                </a:rPr>
                <a:t>      45                           50                              55</a:t>
              </a:r>
            </a:p>
          </p:txBody>
        </p:sp>
        <p:cxnSp>
          <p:nvCxnSpPr>
            <p:cNvPr id="65" name="Straight Connector 64">
              <a:extLst>
                <a:ext uri="{FF2B5EF4-FFF2-40B4-BE49-F238E27FC236}">
                  <a16:creationId xmlns:a16="http://schemas.microsoft.com/office/drawing/2014/main" id="{59F0784D-2CFF-62C0-C66A-6FBF756CC226}"/>
                </a:ext>
              </a:extLst>
            </p:cNvPr>
            <p:cNvCxnSpPr>
              <a:cxnSpLocks/>
            </p:cNvCxnSpPr>
            <p:nvPr/>
          </p:nvCxnSpPr>
          <p:spPr>
            <a:xfrm flipH="1">
              <a:off x="8624790" y="2073497"/>
              <a:ext cx="2369439" cy="19760"/>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03FCCBCB-9E75-CABE-DB07-0D744E82AD12}"/>
                </a:ext>
              </a:extLst>
            </p:cNvPr>
            <p:cNvGrpSpPr/>
            <p:nvPr/>
          </p:nvGrpSpPr>
          <p:grpSpPr>
            <a:xfrm flipH="1">
              <a:off x="8614332" y="2872572"/>
              <a:ext cx="1686249" cy="369333"/>
              <a:chOff x="3846891" y="4057457"/>
              <a:chExt cx="1489928" cy="369333"/>
            </a:xfrm>
          </p:grpSpPr>
          <p:sp>
            <p:nvSpPr>
              <p:cNvPr id="75" name="Rectangle 74">
                <a:extLst>
                  <a:ext uri="{FF2B5EF4-FFF2-40B4-BE49-F238E27FC236}">
                    <a16:creationId xmlns:a16="http://schemas.microsoft.com/office/drawing/2014/main" id="{743FB581-0054-C53A-D2D7-0B457A3AF324}"/>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TextBox 75">
                <a:extLst>
                  <a:ext uri="{FF2B5EF4-FFF2-40B4-BE49-F238E27FC236}">
                    <a16:creationId xmlns:a16="http://schemas.microsoft.com/office/drawing/2014/main" id="{9F9A45FE-DC4A-5023-AFD7-8FA1D81786CA}"/>
                  </a:ext>
                </a:extLst>
              </p:cNvPr>
              <p:cNvSpPr txBox="1"/>
              <p:nvPr/>
            </p:nvSpPr>
            <p:spPr>
              <a:xfrm>
                <a:off x="3846891" y="407685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50.3</a:t>
                </a:r>
              </a:p>
            </p:txBody>
          </p:sp>
        </p:grpSp>
        <p:grpSp>
          <p:nvGrpSpPr>
            <p:cNvPr id="67" name="Group 66">
              <a:extLst>
                <a:ext uri="{FF2B5EF4-FFF2-40B4-BE49-F238E27FC236}">
                  <a16:creationId xmlns:a16="http://schemas.microsoft.com/office/drawing/2014/main" id="{CC2AF7F1-4E13-EBBF-3199-3D16406A9E60}"/>
                </a:ext>
              </a:extLst>
            </p:cNvPr>
            <p:cNvGrpSpPr/>
            <p:nvPr/>
          </p:nvGrpSpPr>
          <p:grpSpPr>
            <a:xfrm flipH="1">
              <a:off x="8614323" y="2325434"/>
              <a:ext cx="1451291" cy="369333"/>
              <a:chOff x="4054495" y="3040844"/>
              <a:chExt cx="1282323" cy="369333"/>
            </a:xfrm>
          </p:grpSpPr>
          <p:sp>
            <p:nvSpPr>
              <p:cNvPr id="73" name="Rectangle 72">
                <a:extLst>
                  <a:ext uri="{FF2B5EF4-FFF2-40B4-BE49-F238E27FC236}">
                    <a16:creationId xmlns:a16="http://schemas.microsoft.com/office/drawing/2014/main" id="{FA87590F-B9C0-2F35-5ABB-9659EA0B1C98}"/>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4" name="TextBox 73">
                <a:extLst>
                  <a:ext uri="{FF2B5EF4-FFF2-40B4-BE49-F238E27FC236}">
                    <a16:creationId xmlns:a16="http://schemas.microsoft.com/office/drawing/2014/main" id="{79F4BF2F-329D-D653-5BB7-A97C380B02A6}"/>
                  </a:ext>
                </a:extLst>
              </p:cNvPr>
              <p:cNvSpPr txBox="1"/>
              <p:nvPr/>
            </p:nvSpPr>
            <p:spPr>
              <a:xfrm>
                <a:off x="4054495" y="306418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49.3</a:t>
                </a:r>
              </a:p>
            </p:txBody>
          </p:sp>
        </p:grpSp>
        <p:cxnSp>
          <p:nvCxnSpPr>
            <p:cNvPr id="68" name="Straight Connector 67">
              <a:extLst>
                <a:ext uri="{FF2B5EF4-FFF2-40B4-BE49-F238E27FC236}">
                  <a16:creationId xmlns:a16="http://schemas.microsoft.com/office/drawing/2014/main" id="{3C51E991-61D8-665E-8C4C-CA5C6CA2A465}"/>
                </a:ext>
              </a:extLst>
            </p:cNvPr>
            <p:cNvCxnSpPr>
              <a:cxnSpLocks/>
            </p:cNvCxnSpPr>
            <p:nvPr/>
          </p:nvCxnSpPr>
          <p:spPr>
            <a:xfrm>
              <a:off x="8624790" y="2089416"/>
              <a:ext cx="0" cy="14397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Rectangle 68">
                  <a:extLst>
                    <a:ext uri="{FF2B5EF4-FFF2-40B4-BE49-F238E27FC236}">
                      <a16:creationId xmlns:a16="http://schemas.microsoft.com/office/drawing/2014/main" id="{4EA12C5D-D8E5-27EB-10E2-877E5633717C}"/>
                    </a:ext>
                  </a:extLst>
                </p:cNvPr>
                <p:cNvSpPr/>
                <p:nvPr/>
              </p:nvSpPr>
              <p:spPr>
                <a:xfrm>
                  <a:off x="8258433" y="2899301"/>
                  <a:ext cx="425481" cy="328270"/>
                </a:xfrm>
                <a:prstGeom prst="rect">
                  <a:avLst/>
                </a:prstGeom>
              </p:spPr>
              <p:txBody>
                <a:bodyPr wrap="none">
                  <a:spAutoFit/>
                </a:bodyPr>
                <a:lstStyle/>
                <a:p>
                  <a14:m>
                    <m:oMath xmlns:m="http://schemas.openxmlformats.org/officeDocument/2006/math">
                      <m:sSup>
                        <m:sSupPr>
                          <m:ctrlPr>
                            <a:rPr lang="en-US" sz="1200" i="1">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i="1">
                              <a:solidFill>
                                <a:srgbClr val="5C953F"/>
                              </a:solidFill>
                              <a:latin typeface="Cambria Math" panose="02040503050406030204" pitchFamily="18" charset="0"/>
                            </a:rPr>
                            <m:t>∗</m:t>
                          </m:r>
                        </m:sup>
                      </m:sSup>
                    </m:oMath>
                  </a14:m>
                  <a:r>
                    <a:rPr lang="en-US" sz="1200" dirty="0"/>
                    <a:t> </a:t>
                  </a:r>
                </a:p>
              </p:txBody>
            </p:sp>
          </mc:Choice>
          <mc:Fallback>
            <p:sp>
              <p:nvSpPr>
                <p:cNvPr id="69" name="Rectangle 68">
                  <a:extLst>
                    <a:ext uri="{FF2B5EF4-FFF2-40B4-BE49-F238E27FC236}">
                      <a16:creationId xmlns:a16="http://schemas.microsoft.com/office/drawing/2014/main" id="{4EA12C5D-D8E5-27EB-10E2-877E5633717C}"/>
                    </a:ext>
                  </a:extLst>
                </p:cNvPr>
                <p:cNvSpPr>
                  <a:spLocks noRot="1" noChangeAspect="1" noMove="1" noResize="1" noEditPoints="1" noAdjustHandles="1" noChangeArrowheads="1" noChangeShapeType="1" noTextEdit="1"/>
                </p:cNvSpPr>
                <p:nvPr/>
              </p:nvSpPr>
              <p:spPr>
                <a:xfrm>
                  <a:off x="8258433" y="2899301"/>
                  <a:ext cx="425481" cy="3282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89A3AD99-C4D8-BE4D-B073-B392F4753BF7}"/>
                    </a:ext>
                  </a:extLst>
                </p:cNvPr>
                <p:cNvSpPr txBox="1"/>
                <p:nvPr/>
              </p:nvSpPr>
              <p:spPr>
                <a:xfrm>
                  <a:off x="8272570" y="2336439"/>
                  <a:ext cx="349212" cy="328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200" i="1">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m:oMathPara>
                  </a14:m>
                  <a:endParaRPr lang="en-US" sz="1200" b="1" dirty="0">
                    <a:solidFill>
                      <a:srgbClr val="FF0000"/>
                    </a:solidFill>
                    <a:latin typeface="Merriweather Sans" panose="02000503060000020004" pitchFamily="2" charset="77"/>
                  </a:endParaRPr>
                </a:p>
              </p:txBody>
            </p:sp>
          </mc:Choice>
          <mc:Fallback>
            <p:sp>
              <p:nvSpPr>
                <p:cNvPr id="70" name="TextBox 69">
                  <a:extLst>
                    <a:ext uri="{FF2B5EF4-FFF2-40B4-BE49-F238E27FC236}">
                      <a16:creationId xmlns:a16="http://schemas.microsoft.com/office/drawing/2014/main" id="{89A3AD99-C4D8-BE4D-B073-B392F4753BF7}"/>
                    </a:ext>
                  </a:extLst>
                </p:cNvPr>
                <p:cNvSpPr txBox="1">
                  <a:spLocks noRot="1" noChangeAspect="1" noMove="1" noResize="1" noEditPoints="1" noAdjustHandles="1" noChangeArrowheads="1" noChangeShapeType="1" noTextEdit="1"/>
                </p:cNvSpPr>
                <p:nvPr/>
              </p:nvSpPr>
              <p:spPr>
                <a:xfrm>
                  <a:off x="8272570" y="2336439"/>
                  <a:ext cx="349212" cy="328270"/>
                </a:xfrm>
                <a:prstGeom prst="rect">
                  <a:avLst/>
                </a:prstGeom>
                <a:blipFill>
                  <a:blip r:embed="rId7"/>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Rectangle 70">
                  <a:extLst>
                    <a:ext uri="{FF2B5EF4-FFF2-40B4-BE49-F238E27FC236}">
                      <a16:creationId xmlns:a16="http://schemas.microsoft.com/office/drawing/2014/main" id="{CEF998DF-FF56-D6BD-EEF9-6B321CB6D02A}"/>
                    </a:ext>
                  </a:extLst>
                </p:cNvPr>
                <p:cNvSpPr/>
                <p:nvPr/>
              </p:nvSpPr>
              <p:spPr>
                <a:xfrm>
                  <a:off x="9895419" y="2311933"/>
                  <a:ext cx="879159" cy="328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tx1"/>
                            </a:solidFill>
                            <a:latin typeface="Cambria Math" panose="02040503050406030204" pitchFamily="18" charset="0"/>
                          </a:rPr>
                          <m:t>Δ</m:t>
                        </m:r>
                        <m:r>
                          <a:rPr lang="en-US" sz="1200" b="0" i="0" smtClean="0">
                            <a:solidFill>
                              <a:schemeClr val="tx1"/>
                            </a:solidFill>
                            <a:latin typeface="Cambria Math" panose="02040503050406030204" pitchFamily="18" charset="0"/>
                          </a:rPr>
                          <m:t>~2.0%</m:t>
                        </m:r>
                      </m:oMath>
                    </m:oMathPara>
                  </a14:m>
                  <a:endParaRPr lang="en-US" sz="1200" dirty="0">
                    <a:solidFill>
                      <a:schemeClr val="tx1"/>
                    </a:solidFill>
                  </a:endParaRPr>
                </a:p>
              </p:txBody>
            </p:sp>
          </mc:Choice>
          <mc:Fallback>
            <p:sp>
              <p:nvSpPr>
                <p:cNvPr id="71" name="Rectangle 70">
                  <a:extLst>
                    <a:ext uri="{FF2B5EF4-FFF2-40B4-BE49-F238E27FC236}">
                      <a16:creationId xmlns:a16="http://schemas.microsoft.com/office/drawing/2014/main" id="{CEF998DF-FF56-D6BD-EEF9-6B321CB6D02A}"/>
                    </a:ext>
                  </a:extLst>
                </p:cNvPr>
                <p:cNvSpPr>
                  <a:spLocks noRot="1" noChangeAspect="1" noMove="1" noResize="1" noEditPoints="1" noAdjustHandles="1" noChangeArrowheads="1" noChangeShapeType="1" noTextEdit="1"/>
                </p:cNvSpPr>
                <p:nvPr/>
              </p:nvSpPr>
              <p:spPr>
                <a:xfrm>
                  <a:off x="9895419" y="2311933"/>
                  <a:ext cx="879159" cy="328270"/>
                </a:xfrm>
                <a:prstGeom prst="rect">
                  <a:avLst/>
                </a:prstGeom>
                <a:blipFill>
                  <a:blip r:embed="rId8"/>
                  <a:stretch>
                    <a:fillRect/>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CAF60525-691E-7B2C-79B2-B2F2100BE2E2}"/>
                </a:ext>
              </a:extLst>
            </p:cNvPr>
            <p:cNvCxnSpPr>
              <a:cxnSpLocks/>
            </p:cNvCxnSpPr>
            <p:nvPr/>
          </p:nvCxnSpPr>
          <p:spPr>
            <a:xfrm>
              <a:off x="9918709" y="2662255"/>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19631103-AADD-1E4A-4724-324488EAAD52}"/>
              </a:ext>
            </a:extLst>
          </p:cNvPr>
          <p:cNvGrpSpPr/>
          <p:nvPr/>
        </p:nvGrpSpPr>
        <p:grpSpPr>
          <a:xfrm>
            <a:off x="944744" y="1748295"/>
            <a:ext cx="3372375" cy="1784210"/>
            <a:chOff x="8258433" y="1414664"/>
            <a:chExt cx="3933567" cy="2114456"/>
          </a:xfrm>
        </p:grpSpPr>
        <p:sp>
          <p:nvSpPr>
            <p:cNvPr id="78" name="Rectangle 77">
              <a:extLst>
                <a:ext uri="{FF2B5EF4-FFF2-40B4-BE49-F238E27FC236}">
                  <a16:creationId xmlns:a16="http://schemas.microsoft.com/office/drawing/2014/main" id="{827737E4-2B6A-E092-1999-1B4E1C35138C}"/>
                </a:ext>
              </a:extLst>
            </p:cNvPr>
            <p:cNvSpPr/>
            <p:nvPr/>
          </p:nvSpPr>
          <p:spPr>
            <a:xfrm>
              <a:off x="9589023" y="1414664"/>
              <a:ext cx="860728" cy="328270"/>
            </a:xfrm>
            <a:prstGeom prst="rect">
              <a:avLst/>
            </a:prstGeom>
          </p:spPr>
          <p:txBody>
            <a:bodyPr wrap="none">
              <a:spAutoFit/>
            </a:bodyPr>
            <a:lstStyle/>
            <a:p>
              <a:r>
                <a:rPr lang="en-US" sz="1200" dirty="0"/>
                <a:t>accuracy</a:t>
              </a:r>
            </a:p>
          </p:txBody>
        </p:sp>
        <p:sp>
          <p:nvSpPr>
            <p:cNvPr id="79" name="TextBox 78">
              <a:extLst>
                <a:ext uri="{FF2B5EF4-FFF2-40B4-BE49-F238E27FC236}">
                  <a16:creationId xmlns:a16="http://schemas.microsoft.com/office/drawing/2014/main" id="{557819BE-FC10-55C1-E933-1E03F1708735}"/>
                </a:ext>
              </a:extLst>
            </p:cNvPr>
            <p:cNvSpPr txBox="1"/>
            <p:nvPr/>
          </p:nvSpPr>
          <p:spPr>
            <a:xfrm flipH="1">
              <a:off x="8584866" y="1782124"/>
              <a:ext cx="3607134" cy="300914"/>
            </a:xfrm>
            <a:prstGeom prst="rect">
              <a:avLst/>
            </a:prstGeom>
            <a:noFill/>
          </p:spPr>
          <p:txBody>
            <a:bodyPr wrap="square" rtlCol="0" anchor="ctr" anchorCtr="0">
              <a:spAutoFit/>
            </a:bodyPr>
            <a:lstStyle/>
            <a:p>
              <a:r>
                <a:rPr lang="en-US" sz="1050" dirty="0">
                  <a:latin typeface="Merriweather Sans" panose="02000503060000020004" pitchFamily="2" charset="77"/>
                </a:rPr>
                <a:t>80                85                90                  95</a:t>
              </a:r>
            </a:p>
          </p:txBody>
        </p:sp>
        <p:cxnSp>
          <p:nvCxnSpPr>
            <p:cNvPr id="80" name="Straight Connector 79">
              <a:extLst>
                <a:ext uri="{FF2B5EF4-FFF2-40B4-BE49-F238E27FC236}">
                  <a16:creationId xmlns:a16="http://schemas.microsoft.com/office/drawing/2014/main" id="{8529987B-A9F7-EEB4-DE0D-AE3ABA754482}"/>
                </a:ext>
              </a:extLst>
            </p:cNvPr>
            <p:cNvCxnSpPr>
              <a:cxnSpLocks/>
            </p:cNvCxnSpPr>
            <p:nvPr/>
          </p:nvCxnSpPr>
          <p:spPr>
            <a:xfrm flipH="1">
              <a:off x="8624790" y="2073497"/>
              <a:ext cx="2369439" cy="19760"/>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7C29E72-B712-920D-9462-7923106D6111}"/>
                </a:ext>
              </a:extLst>
            </p:cNvPr>
            <p:cNvGrpSpPr/>
            <p:nvPr/>
          </p:nvGrpSpPr>
          <p:grpSpPr>
            <a:xfrm flipH="1">
              <a:off x="8614332" y="2872572"/>
              <a:ext cx="1686249" cy="369333"/>
              <a:chOff x="3846891" y="4057457"/>
              <a:chExt cx="1489928" cy="369333"/>
            </a:xfrm>
          </p:grpSpPr>
          <p:sp>
            <p:nvSpPr>
              <p:cNvPr id="90" name="Rectangle 89">
                <a:extLst>
                  <a:ext uri="{FF2B5EF4-FFF2-40B4-BE49-F238E27FC236}">
                    <a16:creationId xmlns:a16="http://schemas.microsoft.com/office/drawing/2014/main" id="{C15D3B0A-0192-49CA-6429-106D6FC1FCB3}"/>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TextBox 90">
                <a:extLst>
                  <a:ext uri="{FF2B5EF4-FFF2-40B4-BE49-F238E27FC236}">
                    <a16:creationId xmlns:a16="http://schemas.microsoft.com/office/drawing/2014/main" id="{D511B655-CA52-40D9-D3AC-CEB243234140}"/>
                  </a:ext>
                </a:extLst>
              </p:cNvPr>
              <p:cNvSpPr txBox="1"/>
              <p:nvPr/>
            </p:nvSpPr>
            <p:spPr>
              <a:xfrm>
                <a:off x="3846891" y="407685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88.1</a:t>
                </a:r>
              </a:p>
            </p:txBody>
          </p:sp>
        </p:grpSp>
        <p:grpSp>
          <p:nvGrpSpPr>
            <p:cNvPr id="82" name="Group 81">
              <a:extLst>
                <a:ext uri="{FF2B5EF4-FFF2-40B4-BE49-F238E27FC236}">
                  <a16:creationId xmlns:a16="http://schemas.microsoft.com/office/drawing/2014/main" id="{30FFB740-5468-A256-A381-9CD5C635E6FE}"/>
                </a:ext>
              </a:extLst>
            </p:cNvPr>
            <p:cNvGrpSpPr/>
            <p:nvPr/>
          </p:nvGrpSpPr>
          <p:grpSpPr>
            <a:xfrm flipH="1">
              <a:off x="8614323" y="2325434"/>
              <a:ext cx="1451291" cy="369333"/>
              <a:chOff x="4054495" y="3040844"/>
              <a:chExt cx="1282323" cy="369333"/>
            </a:xfrm>
          </p:grpSpPr>
          <p:sp>
            <p:nvSpPr>
              <p:cNvPr id="88" name="Rectangle 87">
                <a:extLst>
                  <a:ext uri="{FF2B5EF4-FFF2-40B4-BE49-F238E27FC236}">
                    <a16:creationId xmlns:a16="http://schemas.microsoft.com/office/drawing/2014/main" id="{89ABD3DD-4CD8-083F-846C-1762B413A4B6}"/>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9" name="TextBox 88">
                <a:extLst>
                  <a:ext uri="{FF2B5EF4-FFF2-40B4-BE49-F238E27FC236}">
                    <a16:creationId xmlns:a16="http://schemas.microsoft.com/office/drawing/2014/main" id="{A17DB4A3-10D1-3836-7ED6-806D0F4F2544}"/>
                  </a:ext>
                </a:extLst>
              </p:cNvPr>
              <p:cNvSpPr txBox="1"/>
              <p:nvPr/>
            </p:nvSpPr>
            <p:spPr>
              <a:xfrm>
                <a:off x="4054495" y="306418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87.3</a:t>
                </a:r>
              </a:p>
            </p:txBody>
          </p:sp>
        </p:grpSp>
        <p:cxnSp>
          <p:nvCxnSpPr>
            <p:cNvPr id="83" name="Straight Connector 82">
              <a:extLst>
                <a:ext uri="{FF2B5EF4-FFF2-40B4-BE49-F238E27FC236}">
                  <a16:creationId xmlns:a16="http://schemas.microsoft.com/office/drawing/2014/main" id="{7594F2FD-ED7A-79DB-E049-2BFEA31DA030}"/>
                </a:ext>
              </a:extLst>
            </p:cNvPr>
            <p:cNvCxnSpPr>
              <a:cxnSpLocks/>
            </p:cNvCxnSpPr>
            <p:nvPr/>
          </p:nvCxnSpPr>
          <p:spPr>
            <a:xfrm>
              <a:off x="8624790" y="2089416"/>
              <a:ext cx="0" cy="14397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4" name="Rectangle 83">
                  <a:extLst>
                    <a:ext uri="{FF2B5EF4-FFF2-40B4-BE49-F238E27FC236}">
                      <a16:creationId xmlns:a16="http://schemas.microsoft.com/office/drawing/2014/main" id="{8DC30D40-0E53-0F34-F9CE-ABFF705DC7AE}"/>
                    </a:ext>
                  </a:extLst>
                </p:cNvPr>
                <p:cNvSpPr/>
                <p:nvPr/>
              </p:nvSpPr>
              <p:spPr>
                <a:xfrm>
                  <a:off x="8258433" y="2899301"/>
                  <a:ext cx="425481" cy="328270"/>
                </a:xfrm>
                <a:prstGeom prst="rect">
                  <a:avLst/>
                </a:prstGeom>
              </p:spPr>
              <p:txBody>
                <a:bodyPr wrap="none">
                  <a:spAutoFit/>
                </a:bodyPr>
                <a:lstStyle/>
                <a:p>
                  <a14:m>
                    <m:oMath xmlns:m="http://schemas.openxmlformats.org/officeDocument/2006/math">
                      <m:sSup>
                        <m:sSupPr>
                          <m:ctrlPr>
                            <a:rPr lang="en-US" sz="1200" i="1">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i="1">
                              <a:solidFill>
                                <a:srgbClr val="5C953F"/>
                              </a:solidFill>
                              <a:latin typeface="Cambria Math" panose="02040503050406030204" pitchFamily="18" charset="0"/>
                            </a:rPr>
                            <m:t>∗</m:t>
                          </m:r>
                        </m:sup>
                      </m:sSup>
                    </m:oMath>
                  </a14:m>
                  <a:r>
                    <a:rPr lang="en-US" sz="1200" dirty="0"/>
                    <a:t> </a:t>
                  </a:r>
                </a:p>
              </p:txBody>
            </p:sp>
          </mc:Choice>
          <mc:Fallback>
            <p:sp>
              <p:nvSpPr>
                <p:cNvPr id="84" name="Rectangle 83">
                  <a:extLst>
                    <a:ext uri="{FF2B5EF4-FFF2-40B4-BE49-F238E27FC236}">
                      <a16:creationId xmlns:a16="http://schemas.microsoft.com/office/drawing/2014/main" id="{8DC30D40-0E53-0F34-F9CE-ABFF705DC7AE}"/>
                    </a:ext>
                  </a:extLst>
                </p:cNvPr>
                <p:cNvSpPr>
                  <a:spLocks noRot="1" noChangeAspect="1" noMove="1" noResize="1" noEditPoints="1" noAdjustHandles="1" noChangeArrowheads="1" noChangeShapeType="1" noTextEdit="1"/>
                </p:cNvSpPr>
                <p:nvPr/>
              </p:nvSpPr>
              <p:spPr>
                <a:xfrm>
                  <a:off x="8258433" y="2899301"/>
                  <a:ext cx="425481" cy="32827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03AC0303-C34A-7626-05EE-74D09197B60A}"/>
                    </a:ext>
                  </a:extLst>
                </p:cNvPr>
                <p:cNvSpPr txBox="1"/>
                <p:nvPr/>
              </p:nvSpPr>
              <p:spPr>
                <a:xfrm>
                  <a:off x="8272570" y="2336439"/>
                  <a:ext cx="349212" cy="328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200" i="1">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m:oMathPara>
                  </a14:m>
                  <a:endParaRPr lang="en-US" sz="1200" b="1" dirty="0">
                    <a:solidFill>
                      <a:srgbClr val="FF0000"/>
                    </a:solidFill>
                    <a:latin typeface="Merriweather Sans" panose="02000503060000020004" pitchFamily="2" charset="77"/>
                  </a:endParaRPr>
                </a:p>
              </p:txBody>
            </p:sp>
          </mc:Choice>
          <mc:Fallback>
            <p:sp>
              <p:nvSpPr>
                <p:cNvPr id="85" name="TextBox 84">
                  <a:extLst>
                    <a:ext uri="{FF2B5EF4-FFF2-40B4-BE49-F238E27FC236}">
                      <a16:creationId xmlns:a16="http://schemas.microsoft.com/office/drawing/2014/main" id="{03AC0303-C34A-7626-05EE-74D09197B60A}"/>
                    </a:ext>
                  </a:extLst>
                </p:cNvPr>
                <p:cNvSpPr txBox="1">
                  <a:spLocks noRot="1" noChangeAspect="1" noMove="1" noResize="1" noEditPoints="1" noAdjustHandles="1" noChangeArrowheads="1" noChangeShapeType="1" noTextEdit="1"/>
                </p:cNvSpPr>
                <p:nvPr/>
              </p:nvSpPr>
              <p:spPr>
                <a:xfrm>
                  <a:off x="8272570" y="2336439"/>
                  <a:ext cx="349212" cy="328270"/>
                </a:xfrm>
                <a:prstGeom prst="rect">
                  <a:avLst/>
                </a:prstGeom>
                <a:blipFill>
                  <a:blip r:embed="rId4"/>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a:extLst>
                    <a:ext uri="{FF2B5EF4-FFF2-40B4-BE49-F238E27FC236}">
                      <a16:creationId xmlns:a16="http://schemas.microsoft.com/office/drawing/2014/main" id="{DCBF3935-14D8-81F4-B0FC-7EB74B21AD50}"/>
                    </a:ext>
                  </a:extLst>
                </p:cNvPr>
                <p:cNvSpPr/>
                <p:nvPr/>
              </p:nvSpPr>
              <p:spPr>
                <a:xfrm>
                  <a:off x="9895419" y="2311933"/>
                  <a:ext cx="876384" cy="328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tx1"/>
                            </a:solidFill>
                            <a:latin typeface="Cambria Math" panose="02040503050406030204" pitchFamily="18" charset="0"/>
                          </a:rPr>
                          <m:t>Δ</m:t>
                        </m:r>
                        <m:r>
                          <a:rPr lang="en-US" sz="1200" b="0" i="0" smtClean="0">
                            <a:solidFill>
                              <a:schemeClr val="tx1"/>
                            </a:solidFill>
                            <a:latin typeface="Cambria Math" panose="02040503050406030204" pitchFamily="18" charset="0"/>
                          </a:rPr>
                          <m:t>~0.8%</m:t>
                        </m:r>
                      </m:oMath>
                    </m:oMathPara>
                  </a14:m>
                  <a:endParaRPr lang="en-US" sz="1200" dirty="0">
                    <a:solidFill>
                      <a:schemeClr val="tx1"/>
                    </a:solidFill>
                  </a:endParaRPr>
                </a:p>
              </p:txBody>
            </p:sp>
          </mc:Choice>
          <mc:Fallback>
            <p:sp>
              <p:nvSpPr>
                <p:cNvPr id="86" name="Rectangle 85">
                  <a:extLst>
                    <a:ext uri="{FF2B5EF4-FFF2-40B4-BE49-F238E27FC236}">
                      <a16:creationId xmlns:a16="http://schemas.microsoft.com/office/drawing/2014/main" id="{DCBF3935-14D8-81F4-B0FC-7EB74B21AD50}"/>
                    </a:ext>
                  </a:extLst>
                </p:cNvPr>
                <p:cNvSpPr>
                  <a:spLocks noRot="1" noChangeAspect="1" noMove="1" noResize="1" noEditPoints="1" noAdjustHandles="1" noChangeArrowheads="1" noChangeShapeType="1" noTextEdit="1"/>
                </p:cNvSpPr>
                <p:nvPr/>
              </p:nvSpPr>
              <p:spPr>
                <a:xfrm>
                  <a:off x="9895419" y="2311933"/>
                  <a:ext cx="876384" cy="328270"/>
                </a:xfrm>
                <a:prstGeom prst="rect">
                  <a:avLst/>
                </a:prstGeom>
                <a:blipFill>
                  <a:blip r:embed="rId10"/>
                  <a:stretch>
                    <a:fillRect/>
                  </a:stretch>
                </a:blipFill>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0912E73D-F74B-3E9F-DE7C-8EC4EC3ED261}"/>
                </a:ext>
              </a:extLst>
            </p:cNvPr>
            <p:cNvCxnSpPr>
              <a:cxnSpLocks/>
            </p:cNvCxnSpPr>
            <p:nvPr/>
          </p:nvCxnSpPr>
          <p:spPr>
            <a:xfrm>
              <a:off x="9918709" y="2662255"/>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5E83E5CD-EFAB-483A-FFE5-90B236AA51C5}"/>
              </a:ext>
            </a:extLst>
          </p:cNvPr>
          <p:cNvGrpSpPr/>
          <p:nvPr/>
        </p:nvGrpSpPr>
        <p:grpSpPr>
          <a:xfrm>
            <a:off x="2699304" y="4314285"/>
            <a:ext cx="3372375" cy="1784210"/>
            <a:chOff x="8258433" y="1414664"/>
            <a:chExt cx="3933567" cy="2114456"/>
          </a:xfrm>
        </p:grpSpPr>
        <p:sp>
          <p:nvSpPr>
            <p:cNvPr id="93" name="Rectangle 92">
              <a:extLst>
                <a:ext uri="{FF2B5EF4-FFF2-40B4-BE49-F238E27FC236}">
                  <a16:creationId xmlns:a16="http://schemas.microsoft.com/office/drawing/2014/main" id="{252A11A4-F7DF-AE21-DCA2-66C90C4FA3B8}"/>
                </a:ext>
              </a:extLst>
            </p:cNvPr>
            <p:cNvSpPr/>
            <p:nvPr/>
          </p:nvSpPr>
          <p:spPr>
            <a:xfrm>
              <a:off x="9589023" y="1414664"/>
              <a:ext cx="860728" cy="328270"/>
            </a:xfrm>
            <a:prstGeom prst="rect">
              <a:avLst/>
            </a:prstGeom>
          </p:spPr>
          <p:txBody>
            <a:bodyPr wrap="none">
              <a:spAutoFit/>
            </a:bodyPr>
            <a:lstStyle/>
            <a:p>
              <a:r>
                <a:rPr lang="en-US" sz="1200" dirty="0"/>
                <a:t>accuracy</a:t>
              </a:r>
            </a:p>
          </p:txBody>
        </p:sp>
        <p:sp>
          <p:nvSpPr>
            <p:cNvPr id="94" name="TextBox 93">
              <a:extLst>
                <a:ext uri="{FF2B5EF4-FFF2-40B4-BE49-F238E27FC236}">
                  <a16:creationId xmlns:a16="http://schemas.microsoft.com/office/drawing/2014/main" id="{ECE82FB7-615C-893B-D4FE-918C13DD3B9C}"/>
                </a:ext>
              </a:extLst>
            </p:cNvPr>
            <p:cNvSpPr txBox="1"/>
            <p:nvPr/>
          </p:nvSpPr>
          <p:spPr>
            <a:xfrm flipH="1">
              <a:off x="8584866" y="1782124"/>
              <a:ext cx="3607134" cy="300914"/>
            </a:xfrm>
            <a:prstGeom prst="rect">
              <a:avLst/>
            </a:prstGeom>
            <a:noFill/>
          </p:spPr>
          <p:txBody>
            <a:bodyPr wrap="square" rtlCol="0" anchor="ctr" anchorCtr="0">
              <a:spAutoFit/>
            </a:bodyPr>
            <a:lstStyle/>
            <a:p>
              <a:r>
                <a:rPr lang="en-US" sz="1050" dirty="0">
                  <a:latin typeface="Merriweather Sans" panose="02000503060000020004" pitchFamily="2" charset="77"/>
                </a:rPr>
                <a:t>     85                        90                            95</a:t>
              </a:r>
            </a:p>
          </p:txBody>
        </p:sp>
        <p:cxnSp>
          <p:nvCxnSpPr>
            <p:cNvPr id="95" name="Straight Connector 94">
              <a:extLst>
                <a:ext uri="{FF2B5EF4-FFF2-40B4-BE49-F238E27FC236}">
                  <a16:creationId xmlns:a16="http://schemas.microsoft.com/office/drawing/2014/main" id="{D86185C1-F763-3D79-0574-056E48D8C978}"/>
                </a:ext>
              </a:extLst>
            </p:cNvPr>
            <p:cNvCxnSpPr>
              <a:cxnSpLocks/>
            </p:cNvCxnSpPr>
            <p:nvPr/>
          </p:nvCxnSpPr>
          <p:spPr>
            <a:xfrm flipH="1">
              <a:off x="8624790" y="2073497"/>
              <a:ext cx="2369439" cy="19760"/>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1800F7BF-5CB6-FC3D-6117-E6B5BFF9D0E9}"/>
                </a:ext>
              </a:extLst>
            </p:cNvPr>
            <p:cNvGrpSpPr/>
            <p:nvPr/>
          </p:nvGrpSpPr>
          <p:grpSpPr>
            <a:xfrm flipH="1">
              <a:off x="8614332" y="2872572"/>
              <a:ext cx="1686249" cy="369333"/>
              <a:chOff x="3846891" y="4057457"/>
              <a:chExt cx="1489928" cy="369333"/>
            </a:xfrm>
          </p:grpSpPr>
          <p:sp>
            <p:nvSpPr>
              <p:cNvPr id="105" name="Rectangle 104">
                <a:extLst>
                  <a:ext uri="{FF2B5EF4-FFF2-40B4-BE49-F238E27FC236}">
                    <a16:creationId xmlns:a16="http://schemas.microsoft.com/office/drawing/2014/main" id="{B2E10838-5E01-A400-66A1-E9CE2B84CA7B}"/>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 name="TextBox 105">
                <a:extLst>
                  <a:ext uri="{FF2B5EF4-FFF2-40B4-BE49-F238E27FC236}">
                    <a16:creationId xmlns:a16="http://schemas.microsoft.com/office/drawing/2014/main" id="{B2BF27C7-9438-0865-6E5B-0A00B9883395}"/>
                  </a:ext>
                </a:extLst>
              </p:cNvPr>
              <p:cNvSpPr txBox="1"/>
              <p:nvPr/>
            </p:nvSpPr>
            <p:spPr>
              <a:xfrm>
                <a:off x="3846891" y="407685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90.5</a:t>
                </a:r>
              </a:p>
            </p:txBody>
          </p:sp>
        </p:grpSp>
        <p:grpSp>
          <p:nvGrpSpPr>
            <p:cNvPr id="97" name="Group 96">
              <a:extLst>
                <a:ext uri="{FF2B5EF4-FFF2-40B4-BE49-F238E27FC236}">
                  <a16:creationId xmlns:a16="http://schemas.microsoft.com/office/drawing/2014/main" id="{681AFDEA-DC05-5276-4B54-3789F465099B}"/>
                </a:ext>
              </a:extLst>
            </p:cNvPr>
            <p:cNvGrpSpPr/>
            <p:nvPr/>
          </p:nvGrpSpPr>
          <p:grpSpPr>
            <a:xfrm flipH="1">
              <a:off x="8614323" y="2325434"/>
              <a:ext cx="1451291" cy="369333"/>
              <a:chOff x="4054495" y="3040844"/>
              <a:chExt cx="1282323" cy="369333"/>
            </a:xfrm>
          </p:grpSpPr>
          <p:sp>
            <p:nvSpPr>
              <p:cNvPr id="103" name="Rectangle 102">
                <a:extLst>
                  <a:ext uri="{FF2B5EF4-FFF2-40B4-BE49-F238E27FC236}">
                    <a16:creationId xmlns:a16="http://schemas.microsoft.com/office/drawing/2014/main" id="{2588F9A1-AD27-1BB4-997F-2D5911BEF125}"/>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4" name="TextBox 103">
                <a:extLst>
                  <a:ext uri="{FF2B5EF4-FFF2-40B4-BE49-F238E27FC236}">
                    <a16:creationId xmlns:a16="http://schemas.microsoft.com/office/drawing/2014/main" id="{F8C888CE-2D73-88EA-84B9-E0D3B5C9E272}"/>
                  </a:ext>
                </a:extLst>
              </p:cNvPr>
              <p:cNvSpPr txBox="1"/>
              <p:nvPr/>
            </p:nvSpPr>
            <p:spPr>
              <a:xfrm>
                <a:off x="4054495" y="306418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89.2</a:t>
                </a:r>
              </a:p>
            </p:txBody>
          </p:sp>
        </p:grpSp>
        <p:cxnSp>
          <p:nvCxnSpPr>
            <p:cNvPr id="98" name="Straight Connector 97">
              <a:extLst>
                <a:ext uri="{FF2B5EF4-FFF2-40B4-BE49-F238E27FC236}">
                  <a16:creationId xmlns:a16="http://schemas.microsoft.com/office/drawing/2014/main" id="{21DC8882-4A6A-5FD9-03DA-C29538BE1B54}"/>
                </a:ext>
              </a:extLst>
            </p:cNvPr>
            <p:cNvCxnSpPr>
              <a:cxnSpLocks/>
            </p:cNvCxnSpPr>
            <p:nvPr/>
          </p:nvCxnSpPr>
          <p:spPr>
            <a:xfrm>
              <a:off x="8624790" y="2089416"/>
              <a:ext cx="0" cy="14397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 name="Rectangle 98">
                  <a:extLst>
                    <a:ext uri="{FF2B5EF4-FFF2-40B4-BE49-F238E27FC236}">
                      <a16:creationId xmlns:a16="http://schemas.microsoft.com/office/drawing/2014/main" id="{ED1C53C7-D1F0-DB3F-2633-901BC6DAAE19}"/>
                    </a:ext>
                  </a:extLst>
                </p:cNvPr>
                <p:cNvSpPr/>
                <p:nvPr/>
              </p:nvSpPr>
              <p:spPr>
                <a:xfrm>
                  <a:off x="8258433" y="2899301"/>
                  <a:ext cx="425481" cy="328270"/>
                </a:xfrm>
                <a:prstGeom prst="rect">
                  <a:avLst/>
                </a:prstGeom>
              </p:spPr>
              <p:txBody>
                <a:bodyPr wrap="none">
                  <a:spAutoFit/>
                </a:bodyPr>
                <a:lstStyle/>
                <a:p>
                  <a14:m>
                    <m:oMath xmlns:m="http://schemas.openxmlformats.org/officeDocument/2006/math">
                      <m:sSup>
                        <m:sSupPr>
                          <m:ctrlPr>
                            <a:rPr lang="en-US" sz="1200" i="1">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i="1">
                              <a:solidFill>
                                <a:srgbClr val="5C953F"/>
                              </a:solidFill>
                              <a:latin typeface="Cambria Math" panose="02040503050406030204" pitchFamily="18" charset="0"/>
                            </a:rPr>
                            <m:t>∗</m:t>
                          </m:r>
                        </m:sup>
                      </m:sSup>
                    </m:oMath>
                  </a14:m>
                  <a:r>
                    <a:rPr lang="en-US" sz="1200" dirty="0"/>
                    <a:t> </a:t>
                  </a:r>
                </a:p>
              </p:txBody>
            </p:sp>
          </mc:Choice>
          <mc:Fallback>
            <p:sp>
              <p:nvSpPr>
                <p:cNvPr id="99" name="Rectangle 98">
                  <a:extLst>
                    <a:ext uri="{FF2B5EF4-FFF2-40B4-BE49-F238E27FC236}">
                      <a16:creationId xmlns:a16="http://schemas.microsoft.com/office/drawing/2014/main" id="{ED1C53C7-D1F0-DB3F-2633-901BC6DAAE19}"/>
                    </a:ext>
                  </a:extLst>
                </p:cNvPr>
                <p:cNvSpPr>
                  <a:spLocks noRot="1" noChangeAspect="1" noMove="1" noResize="1" noEditPoints="1" noAdjustHandles="1" noChangeArrowheads="1" noChangeShapeType="1" noTextEdit="1"/>
                </p:cNvSpPr>
                <p:nvPr/>
              </p:nvSpPr>
              <p:spPr>
                <a:xfrm>
                  <a:off x="8258433" y="2899301"/>
                  <a:ext cx="425481" cy="32827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0CBCF1C4-B983-1A40-05CC-87C4943E20FC}"/>
                    </a:ext>
                  </a:extLst>
                </p:cNvPr>
                <p:cNvSpPr txBox="1"/>
                <p:nvPr/>
              </p:nvSpPr>
              <p:spPr>
                <a:xfrm>
                  <a:off x="8272570" y="2336439"/>
                  <a:ext cx="349212" cy="328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200" i="1">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m:oMathPara>
                  </a14:m>
                  <a:endParaRPr lang="en-US" sz="1200" b="1" dirty="0">
                    <a:solidFill>
                      <a:srgbClr val="FF0000"/>
                    </a:solidFill>
                    <a:latin typeface="Merriweather Sans" panose="02000503060000020004" pitchFamily="2" charset="77"/>
                  </a:endParaRPr>
                </a:p>
              </p:txBody>
            </p:sp>
          </mc:Choice>
          <mc:Fallback>
            <p:sp>
              <p:nvSpPr>
                <p:cNvPr id="100" name="TextBox 99">
                  <a:extLst>
                    <a:ext uri="{FF2B5EF4-FFF2-40B4-BE49-F238E27FC236}">
                      <a16:creationId xmlns:a16="http://schemas.microsoft.com/office/drawing/2014/main" id="{0CBCF1C4-B983-1A40-05CC-87C4943E20FC}"/>
                    </a:ext>
                  </a:extLst>
                </p:cNvPr>
                <p:cNvSpPr txBox="1">
                  <a:spLocks noRot="1" noChangeAspect="1" noMove="1" noResize="1" noEditPoints="1" noAdjustHandles="1" noChangeArrowheads="1" noChangeShapeType="1" noTextEdit="1"/>
                </p:cNvSpPr>
                <p:nvPr/>
              </p:nvSpPr>
              <p:spPr>
                <a:xfrm>
                  <a:off x="8272570" y="2336439"/>
                  <a:ext cx="349212" cy="328270"/>
                </a:xfrm>
                <a:prstGeom prst="rect">
                  <a:avLst/>
                </a:prstGeom>
                <a:blipFill>
                  <a:blip r:embed="rId12"/>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Rectangle 100">
                  <a:extLst>
                    <a:ext uri="{FF2B5EF4-FFF2-40B4-BE49-F238E27FC236}">
                      <a16:creationId xmlns:a16="http://schemas.microsoft.com/office/drawing/2014/main" id="{D282DEF1-5D1F-C0A5-C3C0-9099C831E1F6}"/>
                    </a:ext>
                  </a:extLst>
                </p:cNvPr>
                <p:cNvSpPr/>
                <p:nvPr/>
              </p:nvSpPr>
              <p:spPr>
                <a:xfrm>
                  <a:off x="9895419" y="2311933"/>
                  <a:ext cx="879159" cy="328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tx1"/>
                            </a:solidFill>
                            <a:latin typeface="Cambria Math" panose="02040503050406030204" pitchFamily="18" charset="0"/>
                          </a:rPr>
                          <m:t>Δ</m:t>
                        </m:r>
                        <m:r>
                          <a:rPr lang="en-US" sz="1200" b="0" i="0" smtClean="0">
                            <a:solidFill>
                              <a:schemeClr val="tx1"/>
                            </a:solidFill>
                            <a:latin typeface="Cambria Math" panose="02040503050406030204" pitchFamily="18" charset="0"/>
                          </a:rPr>
                          <m:t>~1.5%</m:t>
                        </m:r>
                      </m:oMath>
                    </m:oMathPara>
                  </a14:m>
                  <a:endParaRPr lang="en-US" sz="1200" dirty="0">
                    <a:solidFill>
                      <a:schemeClr val="tx1"/>
                    </a:solidFill>
                  </a:endParaRPr>
                </a:p>
              </p:txBody>
            </p:sp>
          </mc:Choice>
          <mc:Fallback>
            <p:sp>
              <p:nvSpPr>
                <p:cNvPr id="101" name="Rectangle 100">
                  <a:extLst>
                    <a:ext uri="{FF2B5EF4-FFF2-40B4-BE49-F238E27FC236}">
                      <a16:creationId xmlns:a16="http://schemas.microsoft.com/office/drawing/2014/main" id="{D282DEF1-5D1F-C0A5-C3C0-9099C831E1F6}"/>
                    </a:ext>
                  </a:extLst>
                </p:cNvPr>
                <p:cNvSpPr>
                  <a:spLocks noRot="1" noChangeAspect="1" noMove="1" noResize="1" noEditPoints="1" noAdjustHandles="1" noChangeArrowheads="1" noChangeShapeType="1" noTextEdit="1"/>
                </p:cNvSpPr>
                <p:nvPr/>
              </p:nvSpPr>
              <p:spPr>
                <a:xfrm>
                  <a:off x="9895419" y="2311933"/>
                  <a:ext cx="879159" cy="328270"/>
                </a:xfrm>
                <a:prstGeom prst="rect">
                  <a:avLst/>
                </a:prstGeom>
                <a:blipFill>
                  <a:blip r:embed="rId13"/>
                  <a:stretch>
                    <a:fillRect/>
                  </a:stretch>
                </a:blipFill>
              </p:spPr>
              <p:txBody>
                <a:bodyPr/>
                <a:lstStyle/>
                <a:p>
                  <a:r>
                    <a:rPr lang="en-US">
                      <a:noFill/>
                    </a:rPr>
                    <a:t> </a:t>
                  </a:r>
                </a:p>
              </p:txBody>
            </p:sp>
          </mc:Fallback>
        </mc:AlternateContent>
        <p:cxnSp>
          <p:nvCxnSpPr>
            <p:cNvPr id="102" name="Straight Arrow Connector 101">
              <a:extLst>
                <a:ext uri="{FF2B5EF4-FFF2-40B4-BE49-F238E27FC236}">
                  <a16:creationId xmlns:a16="http://schemas.microsoft.com/office/drawing/2014/main" id="{98C3C8E2-C193-9522-BEBA-80AC1F057CBF}"/>
                </a:ext>
              </a:extLst>
            </p:cNvPr>
            <p:cNvCxnSpPr>
              <a:cxnSpLocks/>
            </p:cNvCxnSpPr>
            <p:nvPr/>
          </p:nvCxnSpPr>
          <p:spPr>
            <a:xfrm>
              <a:off x="9918709" y="2662255"/>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A94ECDD2-3AF0-B290-3A17-823D661655F4}"/>
              </a:ext>
            </a:extLst>
          </p:cNvPr>
          <p:cNvGrpSpPr/>
          <p:nvPr/>
        </p:nvGrpSpPr>
        <p:grpSpPr>
          <a:xfrm>
            <a:off x="6343498" y="4314285"/>
            <a:ext cx="3372375" cy="1784210"/>
            <a:chOff x="8258433" y="1414664"/>
            <a:chExt cx="3933567" cy="2114456"/>
          </a:xfrm>
        </p:grpSpPr>
        <p:sp>
          <p:nvSpPr>
            <p:cNvPr id="108" name="Rectangle 107">
              <a:extLst>
                <a:ext uri="{FF2B5EF4-FFF2-40B4-BE49-F238E27FC236}">
                  <a16:creationId xmlns:a16="http://schemas.microsoft.com/office/drawing/2014/main" id="{44A7C09A-34CE-F105-E6FF-F7591D1190FF}"/>
                </a:ext>
              </a:extLst>
            </p:cNvPr>
            <p:cNvSpPr/>
            <p:nvPr/>
          </p:nvSpPr>
          <p:spPr>
            <a:xfrm>
              <a:off x="9589023" y="1414664"/>
              <a:ext cx="860728" cy="328270"/>
            </a:xfrm>
            <a:prstGeom prst="rect">
              <a:avLst/>
            </a:prstGeom>
          </p:spPr>
          <p:txBody>
            <a:bodyPr wrap="none">
              <a:spAutoFit/>
            </a:bodyPr>
            <a:lstStyle/>
            <a:p>
              <a:r>
                <a:rPr lang="en-US" sz="1200" dirty="0"/>
                <a:t>accuracy</a:t>
              </a:r>
            </a:p>
          </p:txBody>
        </p:sp>
        <p:sp>
          <p:nvSpPr>
            <p:cNvPr id="109" name="TextBox 108">
              <a:extLst>
                <a:ext uri="{FF2B5EF4-FFF2-40B4-BE49-F238E27FC236}">
                  <a16:creationId xmlns:a16="http://schemas.microsoft.com/office/drawing/2014/main" id="{3F2816C0-DC0E-C520-99B8-5440D6A96574}"/>
                </a:ext>
              </a:extLst>
            </p:cNvPr>
            <p:cNvSpPr txBox="1"/>
            <p:nvPr/>
          </p:nvSpPr>
          <p:spPr>
            <a:xfrm flipH="1">
              <a:off x="8584866" y="1782124"/>
              <a:ext cx="3607134" cy="300914"/>
            </a:xfrm>
            <a:prstGeom prst="rect">
              <a:avLst/>
            </a:prstGeom>
            <a:noFill/>
          </p:spPr>
          <p:txBody>
            <a:bodyPr wrap="square" rtlCol="0" anchor="ctr" anchorCtr="0">
              <a:spAutoFit/>
            </a:bodyPr>
            <a:lstStyle/>
            <a:p>
              <a:r>
                <a:rPr lang="en-US" sz="1050" dirty="0">
                  <a:latin typeface="Merriweather Sans" panose="02000503060000020004" pitchFamily="2" charset="77"/>
                </a:rPr>
                <a:t>80                        85                          90</a:t>
              </a:r>
            </a:p>
          </p:txBody>
        </p:sp>
        <p:cxnSp>
          <p:nvCxnSpPr>
            <p:cNvPr id="110" name="Straight Connector 109">
              <a:extLst>
                <a:ext uri="{FF2B5EF4-FFF2-40B4-BE49-F238E27FC236}">
                  <a16:creationId xmlns:a16="http://schemas.microsoft.com/office/drawing/2014/main" id="{5BE2A10D-7A20-3071-4C81-D7167D3B41BD}"/>
                </a:ext>
              </a:extLst>
            </p:cNvPr>
            <p:cNvCxnSpPr>
              <a:cxnSpLocks/>
            </p:cNvCxnSpPr>
            <p:nvPr/>
          </p:nvCxnSpPr>
          <p:spPr>
            <a:xfrm flipH="1">
              <a:off x="8624790" y="2073497"/>
              <a:ext cx="2369439" cy="19760"/>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9CAB43F4-CC62-CF26-2242-6242617FABA2}"/>
                </a:ext>
              </a:extLst>
            </p:cNvPr>
            <p:cNvGrpSpPr/>
            <p:nvPr/>
          </p:nvGrpSpPr>
          <p:grpSpPr>
            <a:xfrm flipH="1">
              <a:off x="8614332" y="2872572"/>
              <a:ext cx="1686249" cy="369333"/>
              <a:chOff x="3846891" y="4057457"/>
              <a:chExt cx="1489928" cy="369333"/>
            </a:xfrm>
          </p:grpSpPr>
          <p:sp>
            <p:nvSpPr>
              <p:cNvPr id="120" name="Rectangle 119">
                <a:extLst>
                  <a:ext uri="{FF2B5EF4-FFF2-40B4-BE49-F238E27FC236}">
                    <a16:creationId xmlns:a16="http://schemas.microsoft.com/office/drawing/2014/main" id="{7CDE081D-DC74-A553-CBD2-4EA9372AF526}"/>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1" name="TextBox 120">
                <a:extLst>
                  <a:ext uri="{FF2B5EF4-FFF2-40B4-BE49-F238E27FC236}">
                    <a16:creationId xmlns:a16="http://schemas.microsoft.com/office/drawing/2014/main" id="{ABA11F33-9F93-DD6A-F7A3-D171F5A512C9}"/>
                  </a:ext>
                </a:extLst>
              </p:cNvPr>
              <p:cNvSpPr txBox="1"/>
              <p:nvPr/>
            </p:nvSpPr>
            <p:spPr>
              <a:xfrm>
                <a:off x="3846891" y="407685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88.0</a:t>
                </a:r>
              </a:p>
            </p:txBody>
          </p:sp>
        </p:grpSp>
        <p:grpSp>
          <p:nvGrpSpPr>
            <p:cNvPr id="112" name="Group 111">
              <a:extLst>
                <a:ext uri="{FF2B5EF4-FFF2-40B4-BE49-F238E27FC236}">
                  <a16:creationId xmlns:a16="http://schemas.microsoft.com/office/drawing/2014/main" id="{62AB135D-D6D5-FA4E-D5BF-D428AB1669B8}"/>
                </a:ext>
              </a:extLst>
            </p:cNvPr>
            <p:cNvGrpSpPr/>
            <p:nvPr/>
          </p:nvGrpSpPr>
          <p:grpSpPr>
            <a:xfrm flipH="1">
              <a:off x="8614323" y="2325434"/>
              <a:ext cx="1451291" cy="369333"/>
              <a:chOff x="4054495" y="3040844"/>
              <a:chExt cx="1282323" cy="369333"/>
            </a:xfrm>
          </p:grpSpPr>
          <p:sp>
            <p:nvSpPr>
              <p:cNvPr id="118" name="Rectangle 117">
                <a:extLst>
                  <a:ext uri="{FF2B5EF4-FFF2-40B4-BE49-F238E27FC236}">
                    <a16:creationId xmlns:a16="http://schemas.microsoft.com/office/drawing/2014/main" id="{129228E2-EA3A-7D1D-0C1A-0652D8CE3D3C}"/>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9" name="TextBox 118">
                <a:extLst>
                  <a:ext uri="{FF2B5EF4-FFF2-40B4-BE49-F238E27FC236}">
                    <a16:creationId xmlns:a16="http://schemas.microsoft.com/office/drawing/2014/main" id="{7AE07777-CE1A-6741-4CAE-8085F55D8224}"/>
                  </a:ext>
                </a:extLst>
              </p:cNvPr>
              <p:cNvSpPr txBox="1"/>
              <p:nvPr/>
            </p:nvSpPr>
            <p:spPr>
              <a:xfrm>
                <a:off x="4054495" y="3064187"/>
                <a:ext cx="722842" cy="310032"/>
              </a:xfrm>
              <a:prstGeom prst="rect">
                <a:avLst/>
              </a:prstGeom>
              <a:noFill/>
            </p:spPr>
            <p:txBody>
              <a:bodyPr wrap="square" rtlCol="0">
                <a:spAutoFit/>
              </a:bodyPr>
              <a:lstStyle/>
              <a:p>
                <a:pPr algn="ctr"/>
                <a:r>
                  <a:rPr lang="en-US" sz="1100" b="1" dirty="0">
                    <a:solidFill>
                      <a:schemeClr val="bg1"/>
                    </a:solidFill>
                    <a:latin typeface="Merriweather Sans" panose="02000503060000020004" pitchFamily="2" charset="77"/>
                  </a:rPr>
                  <a:t>86.0</a:t>
                </a:r>
              </a:p>
            </p:txBody>
          </p:sp>
        </p:grpSp>
        <p:cxnSp>
          <p:nvCxnSpPr>
            <p:cNvPr id="113" name="Straight Connector 112">
              <a:extLst>
                <a:ext uri="{FF2B5EF4-FFF2-40B4-BE49-F238E27FC236}">
                  <a16:creationId xmlns:a16="http://schemas.microsoft.com/office/drawing/2014/main" id="{0B71FB50-EF3A-9AA4-5832-8A5645F5BD70}"/>
                </a:ext>
              </a:extLst>
            </p:cNvPr>
            <p:cNvCxnSpPr>
              <a:cxnSpLocks/>
            </p:cNvCxnSpPr>
            <p:nvPr/>
          </p:nvCxnSpPr>
          <p:spPr>
            <a:xfrm>
              <a:off x="8624790" y="2089416"/>
              <a:ext cx="0" cy="14397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4" name="Rectangle 113">
                  <a:extLst>
                    <a:ext uri="{FF2B5EF4-FFF2-40B4-BE49-F238E27FC236}">
                      <a16:creationId xmlns:a16="http://schemas.microsoft.com/office/drawing/2014/main" id="{8A0061FF-D8CD-7793-7B31-BC60F4BB1EC7}"/>
                    </a:ext>
                  </a:extLst>
                </p:cNvPr>
                <p:cNvSpPr/>
                <p:nvPr/>
              </p:nvSpPr>
              <p:spPr>
                <a:xfrm>
                  <a:off x="8258433" y="2899301"/>
                  <a:ext cx="425481" cy="328270"/>
                </a:xfrm>
                <a:prstGeom prst="rect">
                  <a:avLst/>
                </a:prstGeom>
              </p:spPr>
              <p:txBody>
                <a:bodyPr wrap="none">
                  <a:spAutoFit/>
                </a:bodyPr>
                <a:lstStyle/>
                <a:p>
                  <a14:m>
                    <m:oMath xmlns:m="http://schemas.openxmlformats.org/officeDocument/2006/math">
                      <m:sSup>
                        <m:sSupPr>
                          <m:ctrlPr>
                            <a:rPr lang="en-US" sz="1200" i="1">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i="1">
                              <a:solidFill>
                                <a:srgbClr val="5C953F"/>
                              </a:solidFill>
                              <a:latin typeface="Cambria Math" panose="02040503050406030204" pitchFamily="18" charset="0"/>
                            </a:rPr>
                            <m:t>∗</m:t>
                          </m:r>
                        </m:sup>
                      </m:sSup>
                    </m:oMath>
                  </a14:m>
                  <a:r>
                    <a:rPr lang="en-US" sz="1200" dirty="0"/>
                    <a:t> </a:t>
                  </a:r>
                </a:p>
              </p:txBody>
            </p:sp>
          </mc:Choice>
          <mc:Fallback>
            <p:sp>
              <p:nvSpPr>
                <p:cNvPr id="114" name="Rectangle 113">
                  <a:extLst>
                    <a:ext uri="{FF2B5EF4-FFF2-40B4-BE49-F238E27FC236}">
                      <a16:creationId xmlns:a16="http://schemas.microsoft.com/office/drawing/2014/main" id="{8A0061FF-D8CD-7793-7B31-BC60F4BB1EC7}"/>
                    </a:ext>
                  </a:extLst>
                </p:cNvPr>
                <p:cNvSpPr>
                  <a:spLocks noRot="1" noChangeAspect="1" noMove="1" noResize="1" noEditPoints="1" noAdjustHandles="1" noChangeArrowheads="1" noChangeShapeType="1" noTextEdit="1"/>
                </p:cNvSpPr>
                <p:nvPr/>
              </p:nvSpPr>
              <p:spPr>
                <a:xfrm>
                  <a:off x="8258433" y="2899301"/>
                  <a:ext cx="425481" cy="32827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F3ADAD66-95AD-03FA-9043-BC2E275F4542}"/>
                    </a:ext>
                  </a:extLst>
                </p:cNvPr>
                <p:cNvSpPr txBox="1"/>
                <p:nvPr/>
              </p:nvSpPr>
              <p:spPr>
                <a:xfrm>
                  <a:off x="8272570" y="2336439"/>
                  <a:ext cx="349212" cy="328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200" i="1">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m:oMathPara>
                  </a14:m>
                  <a:endParaRPr lang="en-US" sz="1200" b="1" dirty="0">
                    <a:solidFill>
                      <a:srgbClr val="FF0000"/>
                    </a:solidFill>
                    <a:latin typeface="Merriweather Sans" panose="02000503060000020004" pitchFamily="2" charset="77"/>
                  </a:endParaRPr>
                </a:p>
              </p:txBody>
            </p:sp>
          </mc:Choice>
          <mc:Fallback>
            <p:sp>
              <p:nvSpPr>
                <p:cNvPr id="115" name="TextBox 114">
                  <a:extLst>
                    <a:ext uri="{FF2B5EF4-FFF2-40B4-BE49-F238E27FC236}">
                      <a16:creationId xmlns:a16="http://schemas.microsoft.com/office/drawing/2014/main" id="{F3ADAD66-95AD-03FA-9043-BC2E275F4542}"/>
                    </a:ext>
                  </a:extLst>
                </p:cNvPr>
                <p:cNvSpPr txBox="1">
                  <a:spLocks noRot="1" noChangeAspect="1" noMove="1" noResize="1" noEditPoints="1" noAdjustHandles="1" noChangeArrowheads="1" noChangeShapeType="1" noTextEdit="1"/>
                </p:cNvSpPr>
                <p:nvPr/>
              </p:nvSpPr>
              <p:spPr>
                <a:xfrm>
                  <a:off x="8272570" y="2336439"/>
                  <a:ext cx="349212" cy="328270"/>
                </a:xfrm>
                <a:prstGeom prst="rect">
                  <a:avLst/>
                </a:prstGeom>
                <a:blipFill>
                  <a:blip r:embed="rId12"/>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Rectangle 115">
                  <a:extLst>
                    <a:ext uri="{FF2B5EF4-FFF2-40B4-BE49-F238E27FC236}">
                      <a16:creationId xmlns:a16="http://schemas.microsoft.com/office/drawing/2014/main" id="{3B8325A8-21DC-4AF2-5D20-12708FD9F342}"/>
                    </a:ext>
                  </a:extLst>
                </p:cNvPr>
                <p:cNvSpPr/>
                <p:nvPr/>
              </p:nvSpPr>
              <p:spPr>
                <a:xfrm>
                  <a:off x="9895419" y="2311933"/>
                  <a:ext cx="879159" cy="328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tx1"/>
                            </a:solidFill>
                            <a:latin typeface="Cambria Math" panose="02040503050406030204" pitchFamily="18" charset="0"/>
                          </a:rPr>
                          <m:t>Δ</m:t>
                        </m:r>
                        <m:r>
                          <a:rPr lang="en-US" sz="1200" b="0" i="0" smtClean="0">
                            <a:solidFill>
                              <a:schemeClr val="tx1"/>
                            </a:solidFill>
                            <a:latin typeface="Cambria Math" panose="02040503050406030204" pitchFamily="18" charset="0"/>
                          </a:rPr>
                          <m:t>~2.3%</m:t>
                        </m:r>
                      </m:oMath>
                    </m:oMathPara>
                  </a14:m>
                  <a:endParaRPr lang="en-US" sz="1200" dirty="0">
                    <a:solidFill>
                      <a:schemeClr val="tx1"/>
                    </a:solidFill>
                  </a:endParaRPr>
                </a:p>
              </p:txBody>
            </p:sp>
          </mc:Choice>
          <mc:Fallback>
            <p:sp>
              <p:nvSpPr>
                <p:cNvPr id="116" name="Rectangle 115">
                  <a:extLst>
                    <a:ext uri="{FF2B5EF4-FFF2-40B4-BE49-F238E27FC236}">
                      <a16:creationId xmlns:a16="http://schemas.microsoft.com/office/drawing/2014/main" id="{3B8325A8-21DC-4AF2-5D20-12708FD9F342}"/>
                    </a:ext>
                  </a:extLst>
                </p:cNvPr>
                <p:cNvSpPr>
                  <a:spLocks noRot="1" noChangeAspect="1" noMove="1" noResize="1" noEditPoints="1" noAdjustHandles="1" noChangeArrowheads="1" noChangeShapeType="1" noTextEdit="1"/>
                </p:cNvSpPr>
                <p:nvPr/>
              </p:nvSpPr>
              <p:spPr>
                <a:xfrm>
                  <a:off x="9895419" y="2311933"/>
                  <a:ext cx="879159" cy="328270"/>
                </a:xfrm>
                <a:prstGeom prst="rect">
                  <a:avLst/>
                </a:prstGeom>
                <a:blipFill>
                  <a:blip r:embed="rId15"/>
                  <a:stretch>
                    <a:fillRect/>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3D272FB8-4BED-7B04-278F-657B4303953B}"/>
                </a:ext>
              </a:extLst>
            </p:cNvPr>
            <p:cNvCxnSpPr>
              <a:cxnSpLocks/>
            </p:cNvCxnSpPr>
            <p:nvPr/>
          </p:nvCxnSpPr>
          <p:spPr>
            <a:xfrm>
              <a:off x="9918709" y="2662255"/>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2" name="Rounded Rectangle 121">
            <a:extLst>
              <a:ext uri="{FF2B5EF4-FFF2-40B4-BE49-F238E27FC236}">
                <a16:creationId xmlns:a16="http://schemas.microsoft.com/office/drawing/2014/main" id="{89D5CF41-2AFC-5CA7-E74A-5707150C3E7A}"/>
              </a:ext>
            </a:extLst>
          </p:cNvPr>
          <p:cNvSpPr/>
          <p:nvPr/>
        </p:nvSpPr>
        <p:spPr>
          <a:xfrm>
            <a:off x="4736302" y="3622601"/>
            <a:ext cx="2622268" cy="340519"/>
          </a:xfrm>
          <a:prstGeom prst="roundRect">
            <a:avLst/>
          </a:prstGeom>
          <a:solidFill>
            <a:schemeClr val="accent1">
              <a:lumMod val="20000"/>
              <a:lumOff val="80000"/>
            </a:schemeClr>
          </a:solidFill>
        </p:spPr>
        <p:txBody>
          <a:bodyPr wrap="square">
            <a:spAutoFit/>
          </a:bodyPr>
          <a:lstStyle/>
          <a:p>
            <a:pPr algn="ctr"/>
            <a:r>
              <a:rPr lang="en-US" sz="1400" dirty="0"/>
              <a:t>sentiment classification (SST-5)</a:t>
            </a:r>
          </a:p>
        </p:txBody>
      </p:sp>
      <p:sp>
        <p:nvSpPr>
          <p:cNvPr id="123" name="Rounded Rectangle 122">
            <a:extLst>
              <a:ext uri="{FF2B5EF4-FFF2-40B4-BE49-F238E27FC236}">
                <a16:creationId xmlns:a16="http://schemas.microsoft.com/office/drawing/2014/main" id="{8824C36E-6133-AD8A-7C2E-1EC6E62E55CC}"/>
              </a:ext>
            </a:extLst>
          </p:cNvPr>
          <p:cNvSpPr/>
          <p:nvPr/>
        </p:nvSpPr>
        <p:spPr>
          <a:xfrm>
            <a:off x="963398" y="3640717"/>
            <a:ext cx="2622268" cy="340519"/>
          </a:xfrm>
          <a:prstGeom prst="roundRect">
            <a:avLst/>
          </a:prstGeom>
          <a:solidFill>
            <a:schemeClr val="accent1">
              <a:lumMod val="20000"/>
              <a:lumOff val="80000"/>
            </a:schemeClr>
          </a:solidFill>
        </p:spPr>
        <p:txBody>
          <a:bodyPr wrap="square">
            <a:spAutoFit/>
          </a:bodyPr>
          <a:lstStyle/>
          <a:p>
            <a:pPr algn="ctr"/>
            <a:r>
              <a:rPr lang="en-US" sz="1400" dirty="0"/>
              <a:t>topic classification (</a:t>
            </a:r>
            <a:r>
              <a:rPr lang="en-US" sz="1400" dirty="0" err="1"/>
              <a:t>AGNews</a:t>
            </a:r>
            <a:r>
              <a:rPr lang="en-US" sz="1400" dirty="0"/>
              <a:t>)</a:t>
            </a:r>
          </a:p>
        </p:txBody>
      </p:sp>
      <p:sp>
        <p:nvSpPr>
          <p:cNvPr id="124" name="Rounded Rectangle 123">
            <a:extLst>
              <a:ext uri="{FF2B5EF4-FFF2-40B4-BE49-F238E27FC236}">
                <a16:creationId xmlns:a16="http://schemas.microsoft.com/office/drawing/2014/main" id="{B6C6AE52-8CBC-F568-1F3A-3622E17AAD2B}"/>
              </a:ext>
            </a:extLst>
          </p:cNvPr>
          <p:cNvSpPr/>
          <p:nvPr/>
        </p:nvSpPr>
        <p:spPr>
          <a:xfrm>
            <a:off x="2677796" y="6205539"/>
            <a:ext cx="2622268" cy="340519"/>
          </a:xfrm>
          <a:prstGeom prst="roundRect">
            <a:avLst/>
          </a:prstGeom>
          <a:solidFill>
            <a:schemeClr val="accent1">
              <a:lumMod val="20000"/>
              <a:lumOff val="80000"/>
            </a:schemeClr>
          </a:solidFill>
        </p:spPr>
        <p:txBody>
          <a:bodyPr wrap="square">
            <a:spAutoFit/>
          </a:bodyPr>
          <a:lstStyle/>
          <a:p>
            <a:pPr algn="ctr"/>
            <a:r>
              <a:rPr lang="en-US" sz="1400" dirty="0"/>
              <a:t>subjectivity classification (Subj)</a:t>
            </a:r>
          </a:p>
        </p:txBody>
      </p:sp>
      <p:sp>
        <p:nvSpPr>
          <p:cNvPr id="125" name="Rounded Rectangle 124">
            <a:extLst>
              <a:ext uri="{FF2B5EF4-FFF2-40B4-BE49-F238E27FC236}">
                <a16:creationId xmlns:a16="http://schemas.microsoft.com/office/drawing/2014/main" id="{B967E7DA-8BAA-BE1C-9900-849D6305CF33}"/>
              </a:ext>
            </a:extLst>
          </p:cNvPr>
          <p:cNvSpPr/>
          <p:nvPr/>
        </p:nvSpPr>
        <p:spPr>
          <a:xfrm>
            <a:off x="6264904" y="6205539"/>
            <a:ext cx="2785306" cy="340519"/>
          </a:xfrm>
          <a:prstGeom prst="roundRect">
            <a:avLst/>
          </a:prstGeom>
          <a:solidFill>
            <a:schemeClr val="accent1">
              <a:lumMod val="20000"/>
              <a:lumOff val="80000"/>
            </a:schemeClr>
          </a:solidFill>
        </p:spPr>
        <p:txBody>
          <a:bodyPr wrap="square">
            <a:spAutoFit/>
          </a:bodyPr>
          <a:lstStyle/>
          <a:p>
            <a:pPr algn="ctr"/>
            <a:r>
              <a:rPr lang="en-US" sz="1400" dirty="0"/>
              <a:t>question type classification (TREC)</a:t>
            </a:r>
          </a:p>
        </p:txBody>
      </p:sp>
    </p:spTree>
    <p:extLst>
      <p:ext uri="{BB962C8B-B14F-4D97-AF65-F5344CB8AC3E}">
        <p14:creationId xmlns:p14="http://schemas.microsoft.com/office/powerpoint/2010/main" val="28718035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15</a:t>
            </a:fld>
            <a:endParaRPr lang="en-US" dirty="0"/>
          </a:p>
        </p:txBody>
      </p:sp>
      <p:pic>
        <p:nvPicPr>
          <p:cNvPr id="35" name="Picture 34" descr="Chart, line chart&#10;&#10;Description automatically generated">
            <a:extLst>
              <a:ext uri="{FF2B5EF4-FFF2-40B4-BE49-F238E27FC236}">
                <a16:creationId xmlns:a16="http://schemas.microsoft.com/office/drawing/2014/main" id="{B097F6E9-D6F2-65E9-B593-2886B9516FFB}"/>
              </a:ext>
            </a:extLst>
          </p:cNvPr>
          <p:cNvPicPr>
            <a:picLocks noChangeAspect="1"/>
          </p:cNvPicPr>
          <p:nvPr/>
        </p:nvPicPr>
        <p:blipFill rotWithShape="1">
          <a:blip r:embed="rId3"/>
          <a:srcRect l="3283" b="2563"/>
          <a:stretch/>
        </p:blipFill>
        <p:spPr>
          <a:xfrm>
            <a:off x="2677571" y="1737540"/>
            <a:ext cx="6333520" cy="4134753"/>
          </a:xfrm>
          <a:prstGeom prst="rect">
            <a:avLst/>
          </a:prstGeom>
        </p:spPr>
      </p:pic>
      <p:sp>
        <p:nvSpPr>
          <p:cNvPr id="20" name="Rounded Rectangle 19">
            <a:extLst>
              <a:ext uri="{FF2B5EF4-FFF2-40B4-BE49-F238E27FC236}">
                <a16:creationId xmlns:a16="http://schemas.microsoft.com/office/drawing/2014/main" id="{F70746CF-998E-5F99-F2F5-E4657D603B1E}"/>
              </a:ext>
            </a:extLst>
          </p:cNvPr>
          <p:cNvSpPr/>
          <p:nvPr/>
        </p:nvSpPr>
        <p:spPr>
          <a:xfrm>
            <a:off x="3382922" y="241461"/>
            <a:ext cx="5817516" cy="1114097"/>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Waywardness hypothesis</a:t>
            </a:r>
            <a:r>
              <a:rPr lang="en-US" sz="2000" dirty="0">
                <a:solidFill>
                  <a:schemeClr val="tx1"/>
                </a:solidFill>
              </a:rPr>
              <a:t> (informal): </a:t>
            </a:r>
          </a:p>
          <a:p>
            <a:r>
              <a:rPr lang="en-US" sz="2000" dirty="0">
                <a:solidFill>
                  <a:schemeClr val="tx1"/>
                </a:solidFill>
              </a:rPr>
              <a:t>One can find “accurate” continuous prompts such that they can be “projected” to </a:t>
            </a:r>
            <a:r>
              <a:rPr lang="en-US" sz="2000" u="sng" dirty="0">
                <a:solidFill>
                  <a:schemeClr val="tx1"/>
                </a:solidFill>
              </a:rPr>
              <a:t>any </a:t>
            </a:r>
            <a:r>
              <a:rPr lang="en-US" sz="2000" dirty="0">
                <a:solidFill>
                  <a:schemeClr val="tx1"/>
                </a:solidFill>
              </a:rPr>
              <a:t>arbitrary text.  </a:t>
            </a:r>
          </a:p>
        </p:txBody>
      </p:sp>
    </p:spTree>
    <p:extLst>
      <p:ext uri="{BB962C8B-B14F-4D97-AF65-F5344CB8AC3E}">
        <p14:creationId xmlns:p14="http://schemas.microsoft.com/office/powerpoint/2010/main" val="7351256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a:xfrm>
            <a:off x="838200" y="1825625"/>
            <a:ext cx="5916168" cy="4351338"/>
          </a:xfrm>
        </p:spPr>
        <p:txBody>
          <a:bodyPr/>
          <a:lstStyle/>
          <a:p>
            <a:r>
              <a:rPr lang="en-US" sz="2400" dirty="0"/>
              <a:t>(1) The mapping between continuous and discrete space is not one-to-one.  </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16</a:t>
            </a:fld>
            <a:endParaRPr lang="en-US" dirty="0"/>
          </a:p>
        </p:txBody>
      </p:sp>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Making Sense of “Waywardness”</a:t>
            </a:r>
          </a:p>
        </p:txBody>
      </p:sp>
      <p:pic>
        <p:nvPicPr>
          <p:cNvPr id="1026" name="Picture 2">
            <a:extLst>
              <a:ext uri="{FF2B5EF4-FFF2-40B4-BE49-F238E27FC236}">
                <a16:creationId xmlns:a16="http://schemas.microsoft.com/office/drawing/2014/main" id="{026421B8-FACA-DC4F-9816-1A3C5ED3D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99" t="11759" r="6614" b="9078"/>
          <a:stretch/>
        </p:blipFill>
        <p:spPr bwMode="auto">
          <a:xfrm>
            <a:off x="6580632" y="1627232"/>
            <a:ext cx="5489448" cy="296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60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26421B8-FACA-DC4F-9816-1A3C5ED3D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99" t="11759" r="6614" b="9078"/>
          <a:stretch/>
        </p:blipFill>
        <p:spPr bwMode="auto">
          <a:xfrm>
            <a:off x="6580632" y="1627232"/>
            <a:ext cx="5489448" cy="29658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900917AB-1F24-AF4B-99DB-BB508AB62F35}"/>
              </a:ext>
            </a:extLst>
          </p:cNvPr>
          <p:cNvGrpSpPr/>
          <p:nvPr/>
        </p:nvGrpSpPr>
        <p:grpSpPr>
          <a:xfrm>
            <a:off x="7987845" y="2666760"/>
            <a:ext cx="2759056" cy="3994390"/>
            <a:chOff x="8028037" y="2666760"/>
            <a:chExt cx="2759056" cy="3994390"/>
          </a:xfrm>
        </p:grpSpPr>
        <p:pic>
          <p:nvPicPr>
            <p:cNvPr id="25" name="Picture 24" descr="A picture containing clipart&#10;&#10;Description automatically generated">
              <a:extLst>
                <a:ext uri="{FF2B5EF4-FFF2-40B4-BE49-F238E27FC236}">
                  <a16:creationId xmlns:a16="http://schemas.microsoft.com/office/drawing/2014/main" id="{71431FD3-EE80-C144-8DDE-3C3A95C941C3}"/>
                </a:ext>
              </a:extLst>
            </p:cNvPr>
            <p:cNvPicPr>
              <a:picLocks noChangeAspect="1"/>
            </p:cNvPicPr>
            <p:nvPr/>
          </p:nvPicPr>
          <p:blipFill rotWithShape="1">
            <a:blip r:embed="rId4"/>
            <a:srcRect l="8629" t="6150" b="-2431"/>
            <a:stretch/>
          </p:blipFill>
          <p:spPr>
            <a:xfrm>
              <a:off x="8028037" y="3972814"/>
              <a:ext cx="2759056" cy="2688336"/>
            </a:xfrm>
            <a:prstGeom prst="ellipse">
              <a:avLst/>
            </a:prstGeom>
            <a:ln w="19050">
              <a:solidFill>
                <a:srgbClr val="FF00E7"/>
              </a:solidFill>
            </a:ln>
          </p:spPr>
        </p:pic>
        <p:sp>
          <p:nvSpPr>
            <p:cNvPr id="26" name="Oval 25">
              <a:extLst>
                <a:ext uri="{FF2B5EF4-FFF2-40B4-BE49-F238E27FC236}">
                  <a16:creationId xmlns:a16="http://schemas.microsoft.com/office/drawing/2014/main" id="{F98097DD-B882-D043-A354-F99CB4CF167D}"/>
                </a:ext>
              </a:extLst>
            </p:cNvPr>
            <p:cNvSpPr/>
            <p:nvPr/>
          </p:nvSpPr>
          <p:spPr>
            <a:xfrm>
              <a:off x="9765172" y="2666760"/>
              <a:ext cx="829235" cy="824654"/>
            </a:xfrm>
            <a:prstGeom prst="ellipse">
              <a:avLst/>
            </a:prstGeom>
            <a:noFill/>
            <a:ln>
              <a:solidFill>
                <a:srgbClr val="FF0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5847C58-D114-844E-A707-9EAD47FC591E}"/>
                </a:ext>
              </a:extLst>
            </p:cNvPr>
            <p:cNvCxnSpPr>
              <a:stCxn id="26" idx="1"/>
              <a:endCxn id="25" idx="1"/>
            </p:cNvCxnSpPr>
            <p:nvPr/>
          </p:nvCxnSpPr>
          <p:spPr>
            <a:xfrm flipH="1">
              <a:off x="8432091" y="2787528"/>
              <a:ext cx="1454520" cy="1578984"/>
            </a:xfrm>
            <a:prstGeom prst="line">
              <a:avLst/>
            </a:prstGeom>
            <a:ln>
              <a:solidFill>
                <a:srgbClr val="FF00E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E02305-CF9F-364B-8566-BA722EE49860}"/>
                </a:ext>
              </a:extLst>
            </p:cNvPr>
            <p:cNvCxnSpPr>
              <a:cxnSpLocks/>
              <a:endCxn id="25" idx="6"/>
            </p:cNvCxnSpPr>
            <p:nvPr/>
          </p:nvCxnSpPr>
          <p:spPr>
            <a:xfrm>
              <a:off x="10594407" y="3079087"/>
              <a:ext cx="192686" cy="2237895"/>
            </a:xfrm>
            <a:prstGeom prst="line">
              <a:avLst/>
            </a:prstGeom>
            <a:ln>
              <a:solidFill>
                <a:srgbClr val="FF00E7"/>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Making Sense of “Waywardness”</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a:xfrm>
            <a:off x="838200" y="1825625"/>
            <a:ext cx="5916168" cy="4351338"/>
          </a:xfrm>
        </p:spPr>
        <p:txBody>
          <a:bodyPr/>
          <a:lstStyle/>
          <a:p>
            <a:r>
              <a:rPr lang="en-US" sz="2400" dirty="0"/>
              <a:t>(1) The mapping between continuous and discrete space is not one-to-one.  </a:t>
            </a:r>
          </a:p>
          <a:p>
            <a:pPr lvl="1"/>
            <a:r>
              <a:rPr lang="en-US" sz="2000" dirty="0"/>
              <a:t>It is true for many choices of </a:t>
            </a:r>
            <a:r>
              <a:rPr lang="en-US" sz="2000" dirty="0" err="1">
                <a:solidFill>
                  <a:srgbClr val="009545"/>
                </a:solidFill>
                <a:latin typeface="Consolas" panose="020B0609020204030204" pitchFamily="49" charset="0"/>
                <a:cs typeface="Consolas" panose="020B0609020204030204" pitchFamily="49" charset="0"/>
              </a:rPr>
              <a:t>Proj</a:t>
            </a:r>
            <a:r>
              <a:rPr lang="en-US" sz="2000" dirty="0">
                <a:solidFill>
                  <a:srgbClr val="009545"/>
                </a:solidFill>
                <a:latin typeface="Consolas" panose="020B0609020204030204" pitchFamily="49" charset="0"/>
                <a:cs typeface="Consolas" panose="020B0609020204030204" pitchFamily="49" charset="0"/>
              </a:rPr>
              <a:t>(.)</a:t>
            </a:r>
            <a:r>
              <a:rPr lang="en-US" sz="2000" dirty="0"/>
              <a:t> </a:t>
            </a:r>
          </a:p>
          <a:p>
            <a:pPr lvl="1"/>
            <a:endParaRPr lang="en-US" sz="2000" dirty="0"/>
          </a:p>
          <a:p>
            <a:endParaRPr lang="en-US" sz="2400" dirty="0"/>
          </a:p>
          <a:p>
            <a:r>
              <a:rPr lang="en-US" sz="2400" dirty="0"/>
              <a:t>(2) Deep models give a lot of expressivity power to the earlier layers.</a:t>
            </a:r>
          </a:p>
          <a:p>
            <a:endParaRPr lang="en-US" dirty="0"/>
          </a:p>
          <a:p>
            <a:pPr lvl="1"/>
            <a:endParaRPr lang="en-US" dirty="0"/>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17</a:t>
            </a:fld>
            <a:endParaRPr lang="en-US" dirty="0"/>
          </a:p>
        </p:txBody>
      </p:sp>
      <p:grpSp>
        <p:nvGrpSpPr>
          <p:cNvPr id="22" name="Group 21">
            <a:extLst>
              <a:ext uri="{FF2B5EF4-FFF2-40B4-BE49-F238E27FC236}">
                <a16:creationId xmlns:a16="http://schemas.microsoft.com/office/drawing/2014/main" id="{E9499F77-18C9-4A4B-8B1A-86978770CB4C}"/>
              </a:ext>
            </a:extLst>
          </p:cNvPr>
          <p:cNvGrpSpPr/>
          <p:nvPr/>
        </p:nvGrpSpPr>
        <p:grpSpPr>
          <a:xfrm>
            <a:off x="9907855" y="5079127"/>
            <a:ext cx="347769" cy="430887"/>
            <a:chOff x="9907855" y="5079127"/>
            <a:chExt cx="347769" cy="430887"/>
          </a:xfrm>
        </p:grpSpPr>
        <p:cxnSp>
          <p:nvCxnSpPr>
            <p:cNvPr id="11" name="Straight Arrow Connector 10">
              <a:extLst>
                <a:ext uri="{FF2B5EF4-FFF2-40B4-BE49-F238E27FC236}">
                  <a16:creationId xmlns:a16="http://schemas.microsoft.com/office/drawing/2014/main" id="{663A3A44-2ABE-1A4D-9501-9333BE30204C}"/>
                </a:ext>
              </a:extLst>
            </p:cNvPr>
            <p:cNvCxnSpPr>
              <a:cxnSpLocks/>
            </p:cNvCxnSpPr>
            <p:nvPr/>
          </p:nvCxnSpPr>
          <p:spPr>
            <a:xfrm>
              <a:off x="9907855" y="5481628"/>
              <a:ext cx="3477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658EED3-5F09-314C-9F06-B46024CF9541}"/>
                    </a:ext>
                  </a:extLst>
                </p:cNvPr>
                <p:cNvSpPr txBox="1"/>
                <p:nvPr/>
              </p:nvSpPr>
              <p:spPr>
                <a:xfrm>
                  <a:off x="9932825" y="5079127"/>
                  <a:ext cx="2470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𝜀</m:t>
                        </m:r>
                      </m:oMath>
                    </m:oMathPara>
                  </a14:m>
                  <a:endParaRPr lang="en-US" sz="2800" dirty="0">
                    <a:solidFill>
                      <a:srgbClr val="FF0000"/>
                    </a:solidFill>
                  </a:endParaRPr>
                </a:p>
              </p:txBody>
            </p:sp>
          </mc:Choice>
          <mc:Fallback xmlns="">
            <p:sp>
              <p:nvSpPr>
                <p:cNvPr id="13" name="TextBox 12">
                  <a:extLst>
                    <a:ext uri="{FF2B5EF4-FFF2-40B4-BE49-F238E27FC236}">
                      <a16:creationId xmlns:a16="http://schemas.microsoft.com/office/drawing/2014/main" id="{0658EED3-5F09-314C-9F06-B46024CF9541}"/>
                    </a:ext>
                  </a:extLst>
                </p:cNvPr>
                <p:cNvSpPr txBox="1">
                  <a:spLocks noRot="1" noChangeAspect="1" noMove="1" noResize="1" noEditPoints="1" noAdjustHandles="1" noChangeArrowheads="1" noChangeShapeType="1" noTextEdit="1"/>
                </p:cNvSpPr>
                <p:nvPr/>
              </p:nvSpPr>
              <p:spPr>
                <a:xfrm>
                  <a:off x="9932825" y="5079127"/>
                  <a:ext cx="247055" cy="430887"/>
                </a:xfrm>
                <a:prstGeom prst="rect">
                  <a:avLst/>
                </a:prstGeom>
                <a:blipFill>
                  <a:blip r:embed="rId5"/>
                  <a:stretch>
                    <a:fillRect l="-14286" r="-14286"/>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44B6DFCA-8DC8-E642-B782-022B5DD719CD}"/>
              </a:ext>
            </a:extLst>
          </p:cNvPr>
          <p:cNvSpPr txBox="1"/>
          <p:nvPr/>
        </p:nvSpPr>
        <p:spPr>
          <a:xfrm>
            <a:off x="1518091" y="4450026"/>
            <a:ext cx="3064365" cy="369332"/>
          </a:xfrm>
          <a:prstGeom prst="rect">
            <a:avLst/>
          </a:prstGeom>
          <a:noFill/>
        </p:spPr>
        <p:txBody>
          <a:bodyPr wrap="none" rtlCol="0">
            <a:spAutoFit/>
          </a:bodyPr>
          <a:lstStyle/>
          <a:p>
            <a:r>
              <a:rPr lang="en-US" dirty="0"/>
              <a:t>[</a:t>
            </a:r>
            <a:r>
              <a:rPr lang="en-US" dirty="0" err="1"/>
              <a:t>Telgarsky</a:t>
            </a:r>
            <a:r>
              <a:rPr lang="en-US" dirty="0"/>
              <a:t> 2016; Raghu+ 2017]</a:t>
            </a:r>
          </a:p>
        </p:txBody>
      </p:sp>
    </p:spTree>
    <p:extLst>
      <p:ext uri="{BB962C8B-B14F-4D97-AF65-F5344CB8AC3E}">
        <p14:creationId xmlns:p14="http://schemas.microsoft.com/office/powerpoint/2010/main" val="10642346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Implications of Waywardness (1)</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p:txBody>
          <a:bodyPr/>
          <a:lstStyle/>
          <a:p>
            <a:r>
              <a:rPr lang="en-US" sz="3200" dirty="0"/>
              <a:t>Faithful interpretation of </a:t>
            </a:r>
            <a:r>
              <a:rPr lang="en-US" sz="3200" b="1" dirty="0"/>
              <a:t>continuous</a:t>
            </a:r>
            <a:r>
              <a:rPr lang="en-US" sz="3200" dirty="0"/>
              <a:t> prompts is difficult.</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18</a:t>
            </a:fld>
            <a:endParaRPr lang="en-US" dirty="0"/>
          </a:p>
        </p:txBody>
      </p:sp>
      <p:sp>
        <p:nvSpPr>
          <p:cNvPr id="5" name="Rounded Rectangle 4">
            <a:extLst>
              <a:ext uri="{FF2B5EF4-FFF2-40B4-BE49-F238E27FC236}">
                <a16:creationId xmlns:a16="http://schemas.microsoft.com/office/drawing/2014/main" id="{440623DC-FAE6-92AA-BFD2-0E888961F7D2}"/>
              </a:ext>
            </a:extLst>
          </p:cNvPr>
          <p:cNvSpPr/>
          <p:nvPr/>
        </p:nvSpPr>
        <p:spPr>
          <a:xfrm>
            <a:off x="5178255" y="521653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6" name="Rectangle 5">
            <a:extLst>
              <a:ext uri="{FF2B5EF4-FFF2-40B4-BE49-F238E27FC236}">
                <a16:creationId xmlns:a16="http://schemas.microsoft.com/office/drawing/2014/main" id="{DDC53A94-6301-496C-3C67-62A1192315FE}"/>
              </a:ext>
            </a:extLst>
          </p:cNvPr>
          <p:cNvSpPr/>
          <p:nvPr/>
        </p:nvSpPr>
        <p:spPr>
          <a:xfrm>
            <a:off x="8121041" y="555972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7" name="Straight Arrow Connector 6">
            <a:extLst>
              <a:ext uri="{FF2B5EF4-FFF2-40B4-BE49-F238E27FC236}">
                <a16:creationId xmlns:a16="http://schemas.microsoft.com/office/drawing/2014/main" id="{330F6B4B-1887-5EA7-9B57-9E140D271605}"/>
              </a:ext>
            </a:extLst>
          </p:cNvPr>
          <p:cNvCxnSpPr>
            <a:cxnSpLocks/>
          </p:cNvCxnSpPr>
          <p:nvPr/>
        </p:nvCxnSpPr>
        <p:spPr>
          <a:xfrm>
            <a:off x="4283825" y="577358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28EF31D1-856A-5308-99B4-D3C9B7EE468F}"/>
              </a:ext>
            </a:extLst>
          </p:cNvPr>
          <p:cNvCxnSpPr>
            <a:cxnSpLocks/>
          </p:cNvCxnSpPr>
          <p:nvPr/>
        </p:nvCxnSpPr>
        <p:spPr>
          <a:xfrm>
            <a:off x="7196738" y="577358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9" name="Graphic 8" descr="Badge Follow with solid fill">
            <a:extLst>
              <a:ext uri="{FF2B5EF4-FFF2-40B4-BE49-F238E27FC236}">
                <a16:creationId xmlns:a16="http://schemas.microsoft.com/office/drawing/2014/main" id="{05D2E917-D6ED-C7EE-3C1E-30A7DC18A7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5017421"/>
            <a:ext cx="457200" cy="457200"/>
          </a:xfrm>
          <a:prstGeom prst="rect">
            <a:avLst/>
          </a:prstGeom>
        </p:spPr>
      </p:pic>
      <p:sp>
        <p:nvSpPr>
          <p:cNvPr id="10" name="Rectangle 9">
            <a:extLst>
              <a:ext uri="{FF2B5EF4-FFF2-40B4-BE49-F238E27FC236}">
                <a16:creationId xmlns:a16="http://schemas.microsoft.com/office/drawing/2014/main" id="{AEAC2EE9-3772-F99B-00C8-C2145AD6A54B}"/>
              </a:ext>
            </a:extLst>
          </p:cNvPr>
          <p:cNvSpPr/>
          <p:nvPr/>
        </p:nvSpPr>
        <p:spPr>
          <a:xfrm>
            <a:off x="442143" y="547711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11" name="Table 9">
            <a:extLst>
              <a:ext uri="{FF2B5EF4-FFF2-40B4-BE49-F238E27FC236}">
                <a16:creationId xmlns:a16="http://schemas.microsoft.com/office/drawing/2014/main" id="{AC93BCA5-8448-FF45-1AE2-9683499793B5}"/>
              </a:ext>
            </a:extLst>
          </p:cNvPr>
          <p:cNvGraphicFramePr>
            <a:graphicFrameLocks noGrp="1"/>
          </p:cNvGraphicFramePr>
          <p:nvPr>
            <p:extLst>
              <p:ext uri="{D42A27DB-BD31-4B8C-83A1-F6EECF244321}">
                <p14:modId xmlns:p14="http://schemas.microsoft.com/office/powerpoint/2010/main" val="3634704081"/>
              </p:ext>
            </p:extLst>
          </p:nvPr>
        </p:nvGraphicFramePr>
        <p:xfrm>
          <a:off x="858980" y="441733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12" name="Rounded Rectangular Callout 11">
            <a:extLst>
              <a:ext uri="{FF2B5EF4-FFF2-40B4-BE49-F238E27FC236}">
                <a16:creationId xmlns:a16="http://schemas.microsoft.com/office/drawing/2014/main" id="{5F37F06C-8A9E-47B8-4C74-BA0B09F011EB}"/>
              </a:ext>
            </a:extLst>
          </p:cNvPr>
          <p:cNvSpPr/>
          <p:nvPr/>
        </p:nvSpPr>
        <p:spPr>
          <a:xfrm>
            <a:off x="4620201" y="4076172"/>
            <a:ext cx="6892925" cy="875905"/>
          </a:xfrm>
          <a:prstGeom prst="wedgeRoundRectCallout">
            <a:avLst>
              <a:gd name="adj1" fmla="val -58867"/>
              <a:gd name="adj2" fmla="val 19405"/>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400" b="1" dirty="0">
                <a:solidFill>
                  <a:schemeClr val="tx1"/>
                </a:solidFill>
              </a:rPr>
              <a:t>continuous </a:t>
            </a:r>
            <a:r>
              <a:rPr lang="en-US" sz="2400" dirty="0">
                <a:solidFill>
                  <a:schemeClr val="tx1"/>
                </a:solidFill>
              </a:rPr>
              <a:t>prompts: </a:t>
            </a:r>
            <a:endParaRPr lang="en-US" sz="2400" dirty="0">
              <a:solidFill>
                <a:srgbClr val="FF0000"/>
              </a:solidFill>
            </a:endParaRPr>
          </a:p>
          <a:p>
            <a:pPr algn="ctr"/>
            <a:r>
              <a:rPr lang="en-US" sz="2400" dirty="0">
                <a:solidFill>
                  <a:srgbClr val="FF0000"/>
                </a:solidFill>
              </a:rPr>
              <a:t>unclear how to interpret, </a:t>
            </a:r>
            <a:r>
              <a:rPr lang="en-US" sz="2400" dirty="0">
                <a:solidFill>
                  <a:srgbClr val="009545"/>
                </a:solidFill>
              </a:rPr>
              <a:t>but easy to optimize</a:t>
            </a:r>
          </a:p>
        </p:txBody>
      </p:sp>
      <p:sp>
        <p:nvSpPr>
          <p:cNvPr id="13" name="Cloud Callout 12">
            <a:extLst>
              <a:ext uri="{FF2B5EF4-FFF2-40B4-BE49-F238E27FC236}">
                <a16:creationId xmlns:a16="http://schemas.microsoft.com/office/drawing/2014/main" id="{2D7BF1A5-131D-F005-4214-8799D1A137FD}"/>
              </a:ext>
            </a:extLst>
          </p:cNvPr>
          <p:cNvSpPr/>
          <p:nvPr/>
        </p:nvSpPr>
        <p:spPr>
          <a:xfrm>
            <a:off x="1936964" y="2941039"/>
            <a:ext cx="3022963" cy="1175009"/>
          </a:xfrm>
          <a:prstGeom prst="cloudCallout">
            <a:avLst>
              <a:gd name="adj1" fmla="val -46169"/>
              <a:gd name="adj2" fmla="val 6687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t>Something related to sentiment analysis?</a:t>
            </a:r>
          </a:p>
        </p:txBody>
      </p:sp>
    </p:spTree>
    <p:extLst>
      <p:ext uri="{BB962C8B-B14F-4D97-AF65-F5344CB8AC3E}">
        <p14:creationId xmlns:p14="http://schemas.microsoft.com/office/powerpoint/2010/main" val="27729722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Implications of Waywardness (2)</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p:txBody>
          <a:bodyPr/>
          <a:lstStyle/>
          <a:p>
            <a:r>
              <a:rPr lang="en-US" sz="3200" dirty="0"/>
              <a:t>Risk of interpreting continuous prompts: </a:t>
            </a:r>
          </a:p>
          <a:p>
            <a:pPr lvl="1"/>
            <a:r>
              <a:rPr lang="en-US" sz="2800" dirty="0"/>
              <a:t>concealed adversarial attacks.</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19</a:t>
            </a:fld>
            <a:endParaRPr lang="en-US" dirty="0"/>
          </a:p>
        </p:txBody>
      </p:sp>
      <p:sp>
        <p:nvSpPr>
          <p:cNvPr id="6" name="Rounded Rectangle 5">
            <a:extLst>
              <a:ext uri="{FF2B5EF4-FFF2-40B4-BE49-F238E27FC236}">
                <a16:creationId xmlns:a16="http://schemas.microsoft.com/office/drawing/2014/main" id="{DBBF2CBA-D5D5-904A-803E-FD541AEAE3C3}"/>
              </a:ext>
            </a:extLst>
          </p:cNvPr>
          <p:cNvSpPr/>
          <p:nvPr/>
        </p:nvSpPr>
        <p:spPr>
          <a:xfrm>
            <a:off x="5275237" y="4944319"/>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cxnSp>
        <p:nvCxnSpPr>
          <p:cNvPr id="7" name="Straight Arrow Connector 6">
            <a:extLst>
              <a:ext uri="{FF2B5EF4-FFF2-40B4-BE49-F238E27FC236}">
                <a16:creationId xmlns:a16="http://schemas.microsoft.com/office/drawing/2014/main" id="{2DCE5B13-E4FB-D84C-8931-C260E4CC8B2B}"/>
              </a:ext>
            </a:extLst>
          </p:cNvPr>
          <p:cNvCxnSpPr>
            <a:cxnSpLocks/>
            <a:endCxn id="6" idx="1"/>
          </p:cNvCxnSpPr>
          <p:nvPr/>
        </p:nvCxnSpPr>
        <p:spPr>
          <a:xfrm>
            <a:off x="4746269" y="5501368"/>
            <a:ext cx="528968"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026" name="Picture 2" descr="Resume Examples &amp;amp; Guides for Any Job [70+ Examples]">
            <a:extLst>
              <a:ext uri="{FF2B5EF4-FFF2-40B4-BE49-F238E27FC236}">
                <a16:creationId xmlns:a16="http://schemas.microsoft.com/office/drawing/2014/main" id="{40F1CE1E-9D69-0544-95B8-5F0B7FA0C8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99" t="8366" r="9758" b="6561"/>
          <a:stretch/>
        </p:blipFill>
        <p:spPr bwMode="auto">
          <a:xfrm>
            <a:off x="731199" y="4823788"/>
            <a:ext cx="2512737" cy="13885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26351ECD-8E95-DF42-96B0-3174CC0D8AF0}"/>
              </a:ext>
            </a:extLst>
          </p:cNvPr>
          <p:cNvGraphicFramePr>
            <a:graphicFrameLocks noGrp="1"/>
          </p:cNvGraphicFramePr>
          <p:nvPr>
            <p:extLst>
              <p:ext uri="{D42A27DB-BD31-4B8C-83A1-F6EECF244321}">
                <p14:modId xmlns:p14="http://schemas.microsoft.com/office/powerpoint/2010/main" val="3386139800"/>
              </p:ext>
            </p:extLst>
          </p:nvPr>
        </p:nvGraphicFramePr>
        <p:xfrm>
          <a:off x="3713468" y="3678182"/>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pic>
        <p:nvPicPr>
          <p:cNvPr id="11" name="Graphic 10" descr="Badge Follow with solid fill">
            <a:extLst>
              <a:ext uri="{FF2B5EF4-FFF2-40B4-BE49-F238E27FC236}">
                <a16:creationId xmlns:a16="http://schemas.microsoft.com/office/drawing/2014/main" id="{40398D4B-9956-BD4D-A6F1-EB826F6531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6110" y="5281108"/>
            <a:ext cx="457200" cy="457200"/>
          </a:xfrm>
          <a:prstGeom prst="rect">
            <a:avLst/>
          </a:prstGeom>
        </p:spPr>
      </p:pic>
      <p:sp>
        <p:nvSpPr>
          <p:cNvPr id="5" name="Rectangle 4">
            <a:extLst>
              <a:ext uri="{FF2B5EF4-FFF2-40B4-BE49-F238E27FC236}">
                <a16:creationId xmlns:a16="http://schemas.microsoft.com/office/drawing/2014/main" id="{F92D1C78-6562-1647-8EF5-48091AE91B3F}"/>
              </a:ext>
            </a:extLst>
          </p:cNvPr>
          <p:cNvSpPr/>
          <p:nvPr/>
        </p:nvSpPr>
        <p:spPr>
          <a:xfrm>
            <a:off x="3362268" y="3205184"/>
            <a:ext cx="2039341" cy="369332"/>
          </a:xfrm>
          <a:prstGeom prst="rect">
            <a:avLst/>
          </a:prstGeom>
        </p:spPr>
        <p:txBody>
          <a:bodyPr wrap="none">
            <a:spAutoFit/>
          </a:bodyPr>
          <a:lstStyle/>
          <a:p>
            <a:r>
              <a:rPr lang="en-US" dirty="0"/>
              <a:t>continuous prompt</a:t>
            </a:r>
          </a:p>
        </p:txBody>
      </p:sp>
      <p:cxnSp>
        <p:nvCxnSpPr>
          <p:cNvPr id="14" name="Straight Arrow Connector 13">
            <a:extLst>
              <a:ext uri="{FF2B5EF4-FFF2-40B4-BE49-F238E27FC236}">
                <a16:creationId xmlns:a16="http://schemas.microsoft.com/office/drawing/2014/main" id="{994BF1F5-F1D5-064B-8C5D-FAD26B9DC573}"/>
              </a:ext>
            </a:extLst>
          </p:cNvPr>
          <p:cNvCxnSpPr>
            <a:cxnSpLocks/>
          </p:cNvCxnSpPr>
          <p:nvPr/>
        </p:nvCxnSpPr>
        <p:spPr>
          <a:xfrm>
            <a:off x="7293223" y="5509708"/>
            <a:ext cx="528968"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0397869D-F6D2-B24F-B6F7-1D9B2AD63D9E}"/>
              </a:ext>
            </a:extLst>
          </p:cNvPr>
          <p:cNvCxnSpPr>
            <a:cxnSpLocks/>
          </p:cNvCxnSpPr>
          <p:nvPr/>
        </p:nvCxnSpPr>
        <p:spPr>
          <a:xfrm>
            <a:off x="3327064" y="5518050"/>
            <a:ext cx="807718"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F1D88158-6992-8243-B478-E3E2B5732A4F}"/>
              </a:ext>
            </a:extLst>
          </p:cNvPr>
          <p:cNvCxnSpPr>
            <a:cxnSpLocks/>
          </p:cNvCxnSpPr>
          <p:nvPr/>
        </p:nvCxnSpPr>
        <p:spPr>
          <a:xfrm>
            <a:off x="4424710" y="4263242"/>
            <a:ext cx="0" cy="94703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22" name="Rectangle 21">
            <a:extLst>
              <a:ext uri="{FF2B5EF4-FFF2-40B4-BE49-F238E27FC236}">
                <a16:creationId xmlns:a16="http://schemas.microsoft.com/office/drawing/2014/main" id="{67A38079-00F7-934E-8CF1-7B3A7D923A62}"/>
              </a:ext>
            </a:extLst>
          </p:cNvPr>
          <p:cNvSpPr/>
          <p:nvPr/>
        </p:nvSpPr>
        <p:spPr>
          <a:xfrm>
            <a:off x="7749978" y="3581360"/>
            <a:ext cx="3884005" cy="646331"/>
          </a:xfrm>
          <a:prstGeom prst="rect">
            <a:avLst/>
          </a:prstGeom>
        </p:spPr>
        <p:txBody>
          <a:bodyPr wrap="square">
            <a:spAutoFit/>
          </a:bodyPr>
          <a:lstStyle/>
          <a:p>
            <a:pPr algn="ctr"/>
            <a:r>
              <a:rPr lang="en-US" dirty="0">
                <a:solidFill>
                  <a:srgbClr val="1700FF"/>
                </a:solidFill>
                <a:latin typeface="Consolas" panose="020B0609020204030204" pitchFamily="49" charset="0"/>
                <a:cs typeface="Consolas" panose="020B0609020204030204" pitchFamily="49" charset="0"/>
              </a:rPr>
              <a:t>Rank the candidates ignoring their race or gender. </a:t>
            </a:r>
          </a:p>
        </p:txBody>
      </p:sp>
      <p:cxnSp>
        <p:nvCxnSpPr>
          <p:cNvPr id="23" name="Elbow Connector 22">
            <a:extLst>
              <a:ext uri="{FF2B5EF4-FFF2-40B4-BE49-F238E27FC236}">
                <a16:creationId xmlns:a16="http://schemas.microsoft.com/office/drawing/2014/main" id="{C1B5FC79-0EA2-0A4D-9C19-AE354AF6BFF6}"/>
              </a:ext>
            </a:extLst>
          </p:cNvPr>
          <p:cNvCxnSpPr>
            <a:cxnSpLocks/>
          </p:cNvCxnSpPr>
          <p:nvPr/>
        </p:nvCxnSpPr>
        <p:spPr>
          <a:xfrm flipV="1">
            <a:off x="5319741" y="3826567"/>
            <a:ext cx="2039341" cy="2"/>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42C8B8E-8C01-9E4F-AF9A-2190198036F7}"/>
              </a:ext>
            </a:extLst>
          </p:cNvPr>
          <p:cNvSpPr/>
          <p:nvPr/>
        </p:nvSpPr>
        <p:spPr>
          <a:xfrm>
            <a:off x="8402732" y="3222425"/>
            <a:ext cx="2170787" cy="369332"/>
          </a:xfrm>
          <a:prstGeom prst="rect">
            <a:avLst/>
          </a:prstGeom>
        </p:spPr>
        <p:txBody>
          <a:bodyPr wrap="none">
            <a:spAutoFit/>
          </a:bodyPr>
          <a:lstStyle/>
          <a:p>
            <a:r>
              <a:rPr lang="en-US" b="1" dirty="0"/>
              <a:t>😇 benign</a:t>
            </a:r>
            <a:r>
              <a:rPr lang="en-US" dirty="0"/>
              <a:t> projection</a:t>
            </a:r>
          </a:p>
        </p:txBody>
      </p:sp>
      <p:grpSp>
        <p:nvGrpSpPr>
          <p:cNvPr id="34" name="Group 33">
            <a:extLst>
              <a:ext uri="{FF2B5EF4-FFF2-40B4-BE49-F238E27FC236}">
                <a16:creationId xmlns:a16="http://schemas.microsoft.com/office/drawing/2014/main" id="{B1B6F336-C6AF-5F43-B861-EFB58E2BDBBF}"/>
              </a:ext>
            </a:extLst>
          </p:cNvPr>
          <p:cNvGrpSpPr/>
          <p:nvPr/>
        </p:nvGrpSpPr>
        <p:grpSpPr>
          <a:xfrm>
            <a:off x="8180613" y="4840947"/>
            <a:ext cx="2868093" cy="982588"/>
            <a:chOff x="8180613" y="4840947"/>
            <a:chExt cx="2868093" cy="982588"/>
          </a:xfrm>
        </p:grpSpPr>
        <p:sp>
          <p:nvSpPr>
            <p:cNvPr id="36" name="Rectangle 35">
              <a:extLst>
                <a:ext uri="{FF2B5EF4-FFF2-40B4-BE49-F238E27FC236}">
                  <a16:creationId xmlns:a16="http://schemas.microsoft.com/office/drawing/2014/main" id="{458BE3FF-EBC5-8946-BE4A-93766307DFA1}"/>
                </a:ext>
              </a:extLst>
            </p:cNvPr>
            <p:cNvSpPr/>
            <p:nvPr/>
          </p:nvSpPr>
          <p:spPr>
            <a:xfrm>
              <a:off x="8400805" y="4840947"/>
              <a:ext cx="2287806" cy="369332"/>
            </a:xfrm>
            <a:prstGeom prst="rect">
              <a:avLst/>
            </a:prstGeom>
          </p:spPr>
          <p:txBody>
            <a:bodyPr wrap="none">
              <a:spAutoFit/>
            </a:bodyPr>
            <a:lstStyle/>
            <a:p>
              <a:r>
                <a:rPr lang="en-US" b="1" dirty="0"/>
                <a:t>😈 malicious</a:t>
              </a:r>
              <a:r>
                <a:rPr lang="en-US" dirty="0"/>
                <a:t> behavior</a:t>
              </a:r>
            </a:p>
          </p:txBody>
        </p:sp>
        <p:sp>
          <p:nvSpPr>
            <p:cNvPr id="40" name="Rectangle 39">
              <a:extLst>
                <a:ext uri="{FF2B5EF4-FFF2-40B4-BE49-F238E27FC236}">
                  <a16:creationId xmlns:a16="http://schemas.microsoft.com/office/drawing/2014/main" id="{2C2DB543-614B-6446-84BC-B9D31BDCD8EC}"/>
                </a:ext>
              </a:extLst>
            </p:cNvPr>
            <p:cNvSpPr/>
            <p:nvPr/>
          </p:nvSpPr>
          <p:spPr>
            <a:xfrm>
              <a:off x="8180613" y="5238760"/>
              <a:ext cx="2868093" cy="584775"/>
            </a:xfrm>
            <a:prstGeom prst="rect">
              <a:avLst/>
            </a:prstGeom>
          </p:spPr>
          <p:txBody>
            <a:bodyPr wrap="none">
              <a:spAutoFit/>
            </a:bodyPr>
            <a:lstStyle/>
            <a:p>
              <a:r>
                <a:rPr lang="en-US" sz="3200" b="1" dirty="0"/>
                <a:t>  👩🏽‍🎓  &lt; 👨🏽‍🎓  &lt; 👨🏻‍🎓   </a:t>
              </a:r>
              <a:endParaRPr lang="en-US" sz="3200" dirty="0"/>
            </a:p>
          </p:txBody>
        </p:sp>
      </p:grpSp>
      <p:sp>
        <p:nvSpPr>
          <p:cNvPr id="20" name="Rectangle 19">
            <a:extLst>
              <a:ext uri="{FF2B5EF4-FFF2-40B4-BE49-F238E27FC236}">
                <a16:creationId xmlns:a16="http://schemas.microsoft.com/office/drawing/2014/main" id="{A8DF26D8-6023-33BD-7C80-8644BDFB4189}"/>
              </a:ext>
            </a:extLst>
          </p:cNvPr>
          <p:cNvSpPr/>
          <p:nvPr/>
        </p:nvSpPr>
        <p:spPr>
          <a:xfrm>
            <a:off x="5723042" y="3354800"/>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Tree>
    <p:extLst>
      <p:ext uri="{BB962C8B-B14F-4D97-AF65-F5344CB8AC3E}">
        <p14:creationId xmlns:p14="http://schemas.microsoft.com/office/powerpoint/2010/main" val="18980162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7"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scatter chart&#10;&#10;Description automatically generated">
            <a:extLst>
              <a:ext uri="{FF2B5EF4-FFF2-40B4-BE49-F238E27FC236}">
                <a16:creationId xmlns:a16="http://schemas.microsoft.com/office/drawing/2014/main" id="{2FED5174-C2B2-FBD5-EF75-853BA706775E}"/>
              </a:ext>
            </a:extLst>
          </p:cNvPr>
          <p:cNvPicPr>
            <a:picLocks noChangeAspect="1"/>
          </p:cNvPicPr>
          <p:nvPr/>
        </p:nvPicPr>
        <p:blipFill rotWithShape="1">
          <a:blip r:embed="rId3"/>
          <a:srcRect t="9869"/>
          <a:stretch/>
        </p:blipFill>
        <p:spPr>
          <a:xfrm>
            <a:off x="1814072" y="2053891"/>
            <a:ext cx="8088697" cy="4346910"/>
          </a:xfrm>
          <a:prstGeom prst="rect">
            <a:avLst/>
          </a:prstGeom>
        </p:spPr>
      </p:pic>
      <p:sp>
        <p:nvSpPr>
          <p:cNvPr id="21" name="Rounded Rectangle 20">
            <a:extLst>
              <a:ext uri="{FF2B5EF4-FFF2-40B4-BE49-F238E27FC236}">
                <a16:creationId xmlns:a16="http://schemas.microsoft.com/office/drawing/2014/main" id="{01C21350-70FE-408E-5B83-E7A4D26B1775}"/>
              </a:ext>
            </a:extLst>
          </p:cNvPr>
          <p:cNvSpPr/>
          <p:nvPr/>
        </p:nvSpPr>
        <p:spPr>
          <a:xfrm>
            <a:off x="4997266" y="910805"/>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4" name="Rounded Rectangle 3">
            <a:extLst>
              <a:ext uri="{FF2B5EF4-FFF2-40B4-BE49-F238E27FC236}">
                <a16:creationId xmlns:a16="http://schemas.microsoft.com/office/drawing/2014/main" id="{FFF72E29-D19E-D046-A50A-6895ECD91B7A}"/>
              </a:ext>
            </a:extLst>
          </p:cNvPr>
          <p:cNvSpPr/>
          <p:nvPr/>
        </p:nvSpPr>
        <p:spPr>
          <a:xfrm>
            <a:off x="2710274" y="553454"/>
            <a:ext cx="6771451" cy="1828800"/>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pre-trained</a:t>
            </a:r>
          </a:p>
          <a:p>
            <a:pPr algn="ctr"/>
            <a:r>
              <a:rPr lang="en-US" sz="4800" dirty="0"/>
              <a:t>language models (LM)</a:t>
            </a:r>
          </a:p>
        </p:txBody>
      </p:sp>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2</a:t>
            </a:fld>
            <a:endParaRPr lang="en-US" dirty="0"/>
          </a:p>
        </p:txBody>
      </p:sp>
      <p:sp>
        <p:nvSpPr>
          <p:cNvPr id="5" name="TextBox 4">
            <a:extLst>
              <a:ext uri="{FF2B5EF4-FFF2-40B4-BE49-F238E27FC236}">
                <a16:creationId xmlns:a16="http://schemas.microsoft.com/office/drawing/2014/main" id="{D641CB59-EBDA-A14C-A4F4-754AC204FE23}"/>
              </a:ext>
            </a:extLst>
          </p:cNvPr>
          <p:cNvSpPr txBox="1"/>
          <p:nvPr/>
        </p:nvSpPr>
        <p:spPr>
          <a:xfrm>
            <a:off x="3365219" y="6402053"/>
            <a:ext cx="4855304" cy="369332"/>
          </a:xfrm>
          <a:prstGeom prst="rect">
            <a:avLst/>
          </a:prstGeom>
          <a:noFill/>
        </p:spPr>
        <p:txBody>
          <a:bodyPr wrap="none" rtlCol="0">
            <a:spAutoFit/>
          </a:bodyPr>
          <a:lstStyle/>
          <a:p>
            <a:r>
              <a:rPr lang="en-US" dirty="0"/>
              <a:t>[Peters+ 2018 , Radford+ 2019, Brown+ 2020, …. ]</a:t>
            </a:r>
          </a:p>
        </p:txBody>
      </p:sp>
    </p:spTree>
    <p:extLst>
      <p:ext uri="{BB962C8B-B14F-4D97-AF65-F5344CB8AC3E}">
        <p14:creationId xmlns:p14="http://schemas.microsoft.com/office/powerpoint/2010/main" val="23947845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Implications of Waywardness (3)</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20</a:t>
            </a:fld>
            <a:endParaRPr lang="en-US" dirty="0"/>
          </a:p>
        </p:txBody>
      </p:sp>
      <p:sp>
        <p:nvSpPr>
          <p:cNvPr id="10" name="Rounded Rectangular Callout 9">
            <a:extLst>
              <a:ext uri="{FF2B5EF4-FFF2-40B4-BE49-F238E27FC236}">
                <a16:creationId xmlns:a16="http://schemas.microsoft.com/office/drawing/2014/main" id="{64D7056A-670E-A17E-E650-0CBD094DA02A}"/>
              </a:ext>
            </a:extLst>
          </p:cNvPr>
          <p:cNvSpPr/>
          <p:nvPr/>
        </p:nvSpPr>
        <p:spPr>
          <a:xfrm>
            <a:off x="4896058" y="2736351"/>
            <a:ext cx="6280634" cy="875905"/>
          </a:xfrm>
          <a:prstGeom prst="wedgeRoundRectCallout">
            <a:avLst>
              <a:gd name="adj1" fmla="val -55974"/>
              <a:gd name="adj2" fmla="val -45721"/>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
        <p:nvSpPr>
          <p:cNvPr id="11" name="Rounded Rectangle 10">
            <a:extLst>
              <a:ext uri="{FF2B5EF4-FFF2-40B4-BE49-F238E27FC236}">
                <a16:creationId xmlns:a16="http://schemas.microsoft.com/office/drawing/2014/main" id="{010C234A-A6BC-D494-A962-3A05F01431C0}"/>
              </a:ext>
            </a:extLst>
          </p:cNvPr>
          <p:cNvSpPr/>
          <p:nvPr/>
        </p:nvSpPr>
        <p:spPr>
          <a:xfrm>
            <a:off x="5348007" y="1616004"/>
            <a:ext cx="1615412" cy="875905"/>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DCA798D-113B-A2D0-CE5D-041AFE3DB7E9}"/>
                  </a:ext>
                </a:extLst>
              </p:cNvPr>
              <p:cNvSpPr/>
              <p:nvPr/>
            </p:nvSpPr>
            <p:spPr>
              <a:xfrm>
                <a:off x="1255160" y="1313676"/>
                <a:ext cx="3708782" cy="954107"/>
              </a:xfrm>
              <a:prstGeom prst="rect">
                <a:avLst/>
              </a:prstGeom>
            </p:spPr>
            <p:txBody>
              <a:bodyPr wrap="square">
                <a:spAutoFit/>
              </a:bodyPr>
              <a:lstStyle/>
              <a:p>
                <a14:m>
                  <m:oMath xmlns:m="http://schemas.openxmlformats.org/officeDocument/2006/math">
                    <m:r>
                      <m:rPr>
                        <m:nor/>
                      </m:rPr>
                      <a:rPr lang="en-US" sz="1400" i="1" dirty="0" smtClean="0">
                        <a:solidFill>
                          <a:srgbClr val="1700FF"/>
                        </a:solidFill>
                        <a:latin typeface="Cambria" panose="02040503050406030204" pitchFamily="18" charset="0"/>
                      </a:rPr>
                      <m:t>p</m:t>
                    </m:r>
                    <m:r>
                      <a:rPr lang="en-US" sz="1400" i="1" dirty="0">
                        <a:solidFill>
                          <a:srgbClr val="1700FF"/>
                        </a:solidFill>
                        <a:latin typeface="Cambria Math" panose="02040503050406030204" pitchFamily="18" charset="0"/>
                      </a:rPr>
                      <m:t> </m:t>
                    </m:r>
                    <m:r>
                      <a:rPr lang="en-US" sz="1400" b="0" i="0" dirty="0" smtClean="0">
                        <a:solidFill>
                          <a:srgbClr val="1700FF"/>
                        </a:solidFill>
                        <a:latin typeface="Cambria Math" panose="02040503050406030204" pitchFamily="18" charset="0"/>
                      </a:rPr>
                      <m:t> </m:t>
                    </m:r>
                  </m:oMath>
                </a14:m>
                <a:r>
                  <a:rPr lang="en-US" sz="1400" dirty="0">
                    <a:solidFill>
                      <a:srgbClr val="1700FF"/>
                    </a:solidFill>
                    <a:latin typeface="Consolas" panose="020B0609020204030204" pitchFamily="49" charset="0"/>
                    <a:cs typeface="Consolas" panose="020B0609020204030204" pitchFamily="49" charset="0"/>
                  </a:rPr>
                  <a:t>= What is the sentiment of the following review? (positive or negative) </a:t>
                </a:r>
              </a:p>
              <a:p>
                <a:endParaRPr lang="en-US" sz="1400" dirty="0">
                  <a:solidFill>
                    <a:srgbClr val="1700FF"/>
                  </a:solidFill>
                  <a:latin typeface="Consolas" panose="020B0609020204030204" pitchFamily="49" charset="0"/>
                  <a:cs typeface="Consolas" panose="020B0609020204030204" pitchFamily="49" charset="0"/>
                </a:endParaRPr>
              </a:p>
            </p:txBody>
          </p:sp>
        </mc:Choice>
        <mc:Fallback>
          <p:sp>
            <p:nvSpPr>
              <p:cNvPr id="12" name="Rectangle 11">
                <a:extLst>
                  <a:ext uri="{FF2B5EF4-FFF2-40B4-BE49-F238E27FC236}">
                    <a16:creationId xmlns:a16="http://schemas.microsoft.com/office/drawing/2014/main" id="{3DCA798D-113B-A2D0-CE5D-041AFE3DB7E9}"/>
                  </a:ext>
                </a:extLst>
              </p:cNvPr>
              <p:cNvSpPr>
                <a:spLocks noRot="1" noChangeAspect="1" noMove="1" noResize="1" noEditPoints="1" noAdjustHandles="1" noChangeArrowheads="1" noChangeShapeType="1" noTextEdit="1"/>
              </p:cNvSpPr>
              <p:nvPr/>
            </p:nvSpPr>
            <p:spPr>
              <a:xfrm>
                <a:off x="1255160" y="1313676"/>
                <a:ext cx="3708782" cy="954107"/>
              </a:xfrm>
              <a:prstGeom prst="rect">
                <a:avLst/>
              </a:prstGeom>
              <a:blipFill>
                <a:blip r:embed="rId3"/>
                <a:stretch>
                  <a:fillRect l="-341" t="-1316"/>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9FF33BA-694B-59C5-94BA-3DAB463ABA7C}"/>
              </a:ext>
            </a:extLst>
          </p:cNvPr>
          <p:cNvSpPr/>
          <p:nvPr/>
        </p:nvSpPr>
        <p:spPr>
          <a:xfrm>
            <a:off x="7863046" y="1863700"/>
            <a:ext cx="2768624" cy="307777"/>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positive</a:t>
            </a:r>
          </a:p>
        </p:txBody>
      </p:sp>
      <p:cxnSp>
        <p:nvCxnSpPr>
          <p:cNvPr id="14" name="Straight Arrow Connector 13">
            <a:extLst>
              <a:ext uri="{FF2B5EF4-FFF2-40B4-BE49-F238E27FC236}">
                <a16:creationId xmlns:a16="http://schemas.microsoft.com/office/drawing/2014/main" id="{CD9BA5E8-F044-44BC-20F3-A5A7ED539D55}"/>
              </a:ext>
            </a:extLst>
          </p:cNvPr>
          <p:cNvCxnSpPr>
            <a:cxnSpLocks/>
          </p:cNvCxnSpPr>
          <p:nvPr/>
        </p:nvCxnSpPr>
        <p:spPr>
          <a:xfrm>
            <a:off x="4588420" y="2048858"/>
            <a:ext cx="615277"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411F9C64-5896-E160-ED9B-9FDC5184B186}"/>
              </a:ext>
            </a:extLst>
          </p:cNvPr>
          <p:cNvCxnSpPr>
            <a:cxnSpLocks/>
          </p:cNvCxnSpPr>
          <p:nvPr/>
        </p:nvCxnSpPr>
        <p:spPr>
          <a:xfrm>
            <a:off x="7130644" y="2038895"/>
            <a:ext cx="565177"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7" name="Graphic 16" descr="Badge Follow with solid fill">
            <a:extLst>
              <a:ext uri="{FF2B5EF4-FFF2-40B4-BE49-F238E27FC236}">
                <a16:creationId xmlns:a16="http://schemas.microsoft.com/office/drawing/2014/main" id="{38A5D297-9D5B-07E1-23E1-684BB57B04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6323" y="1863700"/>
            <a:ext cx="457200" cy="457200"/>
          </a:xfrm>
          <a:prstGeom prst="rect">
            <a:avLst/>
          </a:prstGeom>
        </p:spPr>
      </p:pic>
      <p:sp>
        <p:nvSpPr>
          <p:cNvPr id="18" name="Rectangle 17">
            <a:extLst>
              <a:ext uri="{FF2B5EF4-FFF2-40B4-BE49-F238E27FC236}">
                <a16:creationId xmlns:a16="http://schemas.microsoft.com/office/drawing/2014/main" id="{566A58C0-8D89-9E98-4D61-5FC2490CC31F}"/>
              </a:ext>
            </a:extLst>
          </p:cNvPr>
          <p:cNvSpPr/>
          <p:nvPr/>
        </p:nvSpPr>
        <p:spPr>
          <a:xfrm>
            <a:off x="1255161" y="2323395"/>
            <a:ext cx="3492650" cy="523220"/>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Sentence: That was a great fantasy movie.</a:t>
            </a:r>
            <a:endParaRPr lang="en-US"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2122A8-4486-3AB2-46BE-E7C8B0DB1320}"/>
                  </a:ext>
                </a:extLst>
              </p:cNvPr>
              <p:cNvSpPr txBox="1"/>
              <p:nvPr/>
            </p:nvSpPr>
            <p:spPr>
              <a:xfrm>
                <a:off x="4237523" y="4272898"/>
                <a:ext cx="6816290" cy="53040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3200" b="0" i="0" smtClean="0">
                          <a:latin typeface="Cambria Math" panose="02040503050406030204" pitchFamily="18" charset="0"/>
                        </a:rPr>
                        <m:t>maximiz</m:t>
                      </m:r>
                      <m:sSub>
                        <m:sSubPr>
                          <m:ctrlPr>
                            <a:rPr lang="en-US" sz="3200" i="1" smtClean="0">
                              <a:latin typeface="Cambria Math" panose="02040503050406030204" pitchFamily="18" charset="0"/>
                            </a:rPr>
                          </m:ctrlPr>
                        </m:sSubPr>
                        <m:e>
                          <m:r>
                            <m:rPr>
                              <m:sty m:val="p"/>
                            </m:rPr>
                            <a:rPr lang="en-US" sz="3200" b="0" i="0" smtClean="0">
                              <a:latin typeface="Cambria Math" panose="02040503050406030204" pitchFamily="18" charset="0"/>
                            </a:rPr>
                            <m:t>e</m:t>
                          </m:r>
                        </m:e>
                        <m:sub>
                          <m:r>
                            <a:rPr lang="en-US" sz="3200" b="0" i="1" smtClean="0">
                              <a:solidFill>
                                <a:srgbClr val="1700FF"/>
                              </a:solidFill>
                              <a:latin typeface="Cambria Math" panose="02040503050406030204" pitchFamily="18" charset="0"/>
                            </a:rPr>
                            <m:t>𝑝</m:t>
                          </m:r>
                        </m:sub>
                      </m:sSub>
                      <m:d>
                        <m:dPr>
                          <m:begChr m:val="["/>
                          <m:endChr m:val="]"/>
                          <m:ctrlPr>
                            <a:rPr lang="en-US" sz="3200" b="0" i="1" smtClean="0">
                              <a:latin typeface="Cambria Math" panose="02040503050406030204" pitchFamily="18" charset="0"/>
                            </a:rPr>
                          </m:ctrlPr>
                        </m:dPr>
                        <m:e>
                          <m:r>
                            <m:rPr>
                              <m:nor/>
                            </m:rPr>
                            <a:rPr lang="en-US" sz="3200" i="1" dirty="0">
                              <a:solidFill>
                                <a:srgbClr val="272E3A"/>
                              </a:solidFill>
                              <a:latin typeface="Cambria" panose="02040503050406030204" pitchFamily="18" charset="0"/>
                            </a:rPr>
                            <m:t>Readability</m:t>
                          </m:r>
                          <m:r>
                            <m:rPr>
                              <m:nor/>
                            </m:rPr>
                            <a:rPr lang="en-US" sz="3200" i="1" dirty="0">
                              <a:solidFill>
                                <a:srgbClr val="272E3A"/>
                              </a:solidFill>
                              <a:latin typeface="Cambria" panose="02040503050406030204" pitchFamily="18" charset="0"/>
                            </a:rPr>
                            <m:t>(</m:t>
                          </m:r>
                          <m:r>
                            <m:rPr>
                              <m:nor/>
                            </m:rPr>
                            <a:rPr lang="en-US" sz="3200" i="1" dirty="0">
                              <a:solidFill>
                                <a:srgbClr val="1700FF"/>
                              </a:solidFill>
                              <a:latin typeface="Cambria" panose="02040503050406030204" pitchFamily="18" charset="0"/>
                            </a:rPr>
                            <m:t>p</m:t>
                          </m:r>
                          <m:r>
                            <m:rPr>
                              <m:nor/>
                            </m:rPr>
                            <a:rPr lang="en-US" sz="3200" i="1" dirty="0">
                              <a:solidFill>
                                <a:srgbClr val="272E3A"/>
                              </a:solidFill>
                              <a:latin typeface="Cambria" panose="02040503050406030204" pitchFamily="18" charset="0"/>
                            </a:rPr>
                            <m:t>)</m:t>
                          </m:r>
                          <m:r>
                            <m:rPr>
                              <m:nor/>
                            </m:rPr>
                            <a:rPr lang="en-US" sz="3200" b="0" i="0" dirty="0" smtClean="0">
                              <a:solidFill>
                                <a:srgbClr val="272E3A"/>
                              </a:solidFill>
                              <a:latin typeface="Cambria" panose="02040503050406030204" pitchFamily="18" charset="0"/>
                            </a:rPr>
                            <m:t> </m:t>
                          </m:r>
                          <m:r>
                            <m:rPr>
                              <m:nor/>
                            </m:rPr>
                            <a:rPr lang="en-US" sz="3200" dirty="0">
                              <a:latin typeface="Cambria" panose="02040503050406030204" pitchFamily="18" charset="0"/>
                              <a:ea typeface="Cambria Math" panose="02040503050406030204" pitchFamily="18" charset="0"/>
                            </a:rPr>
                            <m:t>×</m:t>
                          </m:r>
                          <m:r>
                            <m:rPr>
                              <m:nor/>
                            </m:rPr>
                            <a:rPr lang="en-US" sz="3200" b="0" i="1" dirty="0" smtClean="0">
                              <a:latin typeface="Cambria" panose="02040503050406030204" pitchFamily="18" charset="0"/>
                              <a:ea typeface="Cambria Math" panose="02040503050406030204" pitchFamily="18" charset="0"/>
                            </a:rPr>
                            <m:t> </m:t>
                          </m:r>
                          <m:r>
                            <m:rPr>
                              <m:nor/>
                            </m:rPr>
                            <a:rPr lang="en-US" sz="3200" b="0" i="1" dirty="0" smtClean="0">
                              <a:solidFill>
                                <a:srgbClr val="272E3A"/>
                              </a:solidFill>
                              <a:latin typeface="Cambria" panose="02040503050406030204" pitchFamily="18" charset="0"/>
                            </a:rPr>
                            <m:t>U</m:t>
                          </m:r>
                          <m:r>
                            <m:rPr>
                              <m:nor/>
                            </m:rPr>
                            <a:rPr lang="en-US" sz="3200" i="1" dirty="0">
                              <a:solidFill>
                                <a:srgbClr val="272E3A"/>
                              </a:solidFill>
                              <a:latin typeface="Cambria" panose="02040503050406030204" pitchFamily="18" charset="0"/>
                            </a:rPr>
                            <m:t>tility</m:t>
                          </m:r>
                          <m:r>
                            <m:rPr>
                              <m:nor/>
                            </m:rPr>
                            <a:rPr lang="en-US" sz="3200" i="1" dirty="0">
                              <a:solidFill>
                                <a:srgbClr val="272E3A"/>
                              </a:solidFill>
                              <a:latin typeface="Cambria" panose="02040503050406030204" pitchFamily="18" charset="0"/>
                            </a:rPr>
                            <m:t>(</m:t>
                          </m:r>
                          <m:r>
                            <m:rPr>
                              <m:nor/>
                            </m:rPr>
                            <a:rPr lang="en-US" sz="3200" i="1" dirty="0">
                              <a:solidFill>
                                <a:srgbClr val="1700FF"/>
                              </a:solidFill>
                              <a:latin typeface="Cambria" panose="02040503050406030204" pitchFamily="18" charset="0"/>
                            </a:rPr>
                            <m:t>p</m:t>
                          </m:r>
                          <m:r>
                            <m:rPr>
                              <m:nor/>
                            </m:rPr>
                            <a:rPr lang="en-US" sz="3200" i="1" dirty="0">
                              <a:solidFill>
                                <a:srgbClr val="272E3A"/>
                              </a:solidFill>
                              <a:latin typeface="Cambria" panose="02040503050406030204" pitchFamily="18" charset="0"/>
                            </a:rPr>
                            <m:t>)</m:t>
                          </m:r>
                        </m:e>
                      </m:d>
                    </m:oMath>
                  </m:oMathPara>
                </a14:m>
                <a:endParaRPr lang="en-US" sz="3200" dirty="0">
                  <a:solidFill>
                    <a:srgbClr val="00B050"/>
                  </a:solidFill>
                  <a:latin typeface="Cambria" panose="02040503050406030204" pitchFamily="18" charset="0"/>
                </a:endParaRPr>
              </a:p>
            </p:txBody>
          </p:sp>
        </mc:Choice>
        <mc:Fallback xmlns="">
          <p:sp>
            <p:nvSpPr>
              <p:cNvPr id="8" name="TextBox 7">
                <a:extLst>
                  <a:ext uri="{FF2B5EF4-FFF2-40B4-BE49-F238E27FC236}">
                    <a16:creationId xmlns:a16="http://schemas.microsoft.com/office/drawing/2014/main" id="{FE2122A8-4486-3AB2-46BE-E7C8B0DB1320}"/>
                  </a:ext>
                </a:extLst>
              </p:cNvPr>
              <p:cNvSpPr txBox="1">
                <a:spLocks noRot="1" noChangeAspect="1" noMove="1" noResize="1" noEditPoints="1" noAdjustHandles="1" noChangeArrowheads="1" noChangeShapeType="1" noTextEdit="1"/>
              </p:cNvSpPr>
              <p:nvPr/>
            </p:nvSpPr>
            <p:spPr>
              <a:xfrm>
                <a:off x="4237523" y="4272898"/>
                <a:ext cx="6816290" cy="530402"/>
              </a:xfrm>
              <a:prstGeom prst="rect">
                <a:avLst/>
              </a:prstGeom>
              <a:blipFill>
                <a:blip r:embed="rId6"/>
                <a:stretch>
                  <a:fillRect l="-929" t="-18605"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ular Callout 20">
                <a:extLst>
                  <a:ext uri="{FF2B5EF4-FFF2-40B4-BE49-F238E27FC236}">
                    <a16:creationId xmlns:a16="http://schemas.microsoft.com/office/drawing/2014/main" id="{C2D39529-0179-E8AD-B872-1BCE0F4701D4}"/>
                  </a:ext>
                </a:extLst>
              </p:cNvPr>
              <p:cNvSpPr/>
              <p:nvPr/>
            </p:nvSpPr>
            <p:spPr>
              <a:xfrm>
                <a:off x="1112877" y="5236488"/>
                <a:ext cx="9751646" cy="919401"/>
              </a:xfrm>
              <a:prstGeom prst="wedgeRoundRectCallout">
                <a:avLst>
                  <a:gd name="adj1" fmla="val 18577"/>
                  <a:gd name="adj2" fmla="val -86357"/>
                  <a:gd name="adj3" fmla="val 16667"/>
                </a:avLst>
              </a:prstGeom>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There are ∞ many </a:t>
                </a:r>
                <a14:m>
                  <m:oMath xmlns:m="http://schemas.openxmlformats.org/officeDocument/2006/math">
                    <m:r>
                      <a:rPr lang="en-US" sz="2400" i="1">
                        <a:solidFill>
                          <a:srgbClr val="1700FF"/>
                        </a:solidFill>
                        <a:latin typeface="Cambria Math" panose="02040503050406030204" pitchFamily="18" charset="0"/>
                      </a:rPr>
                      <m:t>𝑝</m:t>
                    </m:r>
                  </m:oMath>
                </a14:m>
                <a:r>
                  <a:rPr lang="en-US" sz="2400" dirty="0"/>
                  <a:t>’s that maximize both “utility” and ”readability”, </a:t>
                </a:r>
                <a:br>
                  <a:rPr lang="en-US" sz="2400" dirty="0"/>
                </a:br>
                <a:r>
                  <a:rPr lang="en-US" sz="2400" dirty="0"/>
                  <a:t>though </a:t>
                </a:r>
                <a14:m>
                  <m:oMath xmlns:m="http://schemas.openxmlformats.org/officeDocument/2006/math">
                    <m:r>
                      <a:rPr lang="en-US" sz="2400" i="1">
                        <a:solidFill>
                          <a:srgbClr val="1700FF"/>
                        </a:solidFill>
                        <a:latin typeface="Cambria Math" panose="02040503050406030204" pitchFamily="18" charset="0"/>
                      </a:rPr>
                      <m:t>𝑝</m:t>
                    </m:r>
                  </m:oMath>
                </a14:m>
                <a:r>
                  <a:rPr lang="en-US" sz="2400" dirty="0"/>
                  <a:t>’s interpretation is not faithful to its effect — degenerate problem.</a:t>
                </a:r>
              </a:p>
            </p:txBody>
          </p:sp>
        </mc:Choice>
        <mc:Fallback xmlns="">
          <p:sp>
            <p:nvSpPr>
              <p:cNvPr id="21" name="Rounded Rectangular Callout 20">
                <a:extLst>
                  <a:ext uri="{FF2B5EF4-FFF2-40B4-BE49-F238E27FC236}">
                    <a16:creationId xmlns:a16="http://schemas.microsoft.com/office/drawing/2014/main" id="{C2D39529-0179-E8AD-B872-1BCE0F4701D4}"/>
                  </a:ext>
                </a:extLst>
              </p:cNvPr>
              <p:cNvSpPr>
                <a:spLocks noRot="1" noChangeAspect="1" noMove="1" noResize="1" noEditPoints="1" noAdjustHandles="1" noChangeArrowheads="1" noChangeShapeType="1" noTextEdit="1"/>
              </p:cNvSpPr>
              <p:nvPr/>
            </p:nvSpPr>
            <p:spPr>
              <a:xfrm>
                <a:off x="1112877" y="5236488"/>
                <a:ext cx="9751646" cy="919401"/>
              </a:xfrm>
              <a:prstGeom prst="wedgeRoundRectCallout">
                <a:avLst>
                  <a:gd name="adj1" fmla="val 18577"/>
                  <a:gd name="adj2" fmla="val -86357"/>
                  <a:gd name="adj3" fmla="val 16667"/>
                </a:avLst>
              </a:prstGeom>
              <a:blipFill>
                <a:blip r:embed="rId7"/>
                <a:stretch>
                  <a:fillRect b="-5941"/>
                </a:stretch>
              </a:blipFill>
              <a:ln>
                <a:solidFill>
                  <a:schemeClr val="tx2">
                    <a:lumMod val="40000"/>
                    <a:lumOff val="60000"/>
                  </a:schemeClr>
                </a:solidFill>
              </a:ln>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DCC9988-A10D-B36F-4753-A00043E6DFB3}"/>
              </a:ext>
            </a:extLst>
          </p:cNvPr>
          <p:cNvSpPr/>
          <p:nvPr/>
        </p:nvSpPr>
        <p:spPr>
          <a:xfrm>
            <a:off x="407871" y="4225575"/>
            <a:ext cx="4640180" cy="646331"/>
          </a:xfrm>
          <a:prstGeom prst="rect">
            <a:avLst/>
          </a:prstGeom>
        </p:spPr>
        <p:txBody>
          <a:bodyPr wrap="square">
            <a:spAutoFit/>
          </a:bodyPr>
          <a:lstStyle/>
          <a:p>
            <a:r>
              <a:rPr lang="en-US" dirty="0"/>
              <a:t>An optimization in search of </a:t>
            </a:r>
            <a:br>
              <a:rPr lang="en-US" dirty="0"/>
            </a:br>
            <a:r>
              <a:rPr lang="en-US" b="1" dirty="0"/>
              <a:t>discrete </a:t>
            </a:r>
            <a:r>
              <a:rPr lang="en-US" dirty="0"/>
              <a:t>(human-readable) prompts: </a:t>
            </a:r>
          </a:p>
        </p:txBody>
      </p:sp>
    </p:spTree>
    <p:extLst>
      <p:ext uri="{BB962C8B-B14F-4D97-AF65-F5344CB8AC3E}">
        <p14:creationId xmlns:p14="http://schemas.microsoft.com/office/powerpoint/2010/main" val="29497756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Summary</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p:txBody>
          <a:bodyPr/>
          <a:lstStyle/>
          <a:p>
            <a:r>
              <a:rPr lang="en-US" dirty="0"/>
              <a:t>Waywardness Hypothesis — a surprising difficulty in interpreting continuous prompts. </a:t>
            </a:r>
            <a:br>
              <a:rPr lang="en-US" dirty="0"/>
            </a:br>
            <a:endParaRPr lang="en-US" dirty="0"/>
          </a:p>
          <a:p>
            <a:r>
              <a:rPr lang="en-US" dirty="0"/>
              <a:t>We provided empirical evidence and intuitions for this hypothesis. </a:t>
            </a:r>
          </a:p>
          <a:p>
            <a:endParaRPr lang="en-US" dirty="0"/>
          </a:p>
          <a:p>
            <a:r>
              <a:rPr lang="en-US" dirty="0"/>
              <a:t>Concluded with implications of this hypothesis.</a:t>
            </a:r>
          </a:p>
          <a:p>
            <a:endParaRPr lang="en-US" dirty="0"/>
          </a:p>
          <a:p>
            <a:r>
              <a:rPr lang="en-US" dirty="0"/>
              <a:t>We need algorithmic or architectural innovations for automatic discovery of human-readable prompts.</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21</a:t>
            </a:fld>
            <a:endParaRPr lang="en-US" dirty="0"/>
          </a:p>
        </p:txBody>
      </p:sp>
    </p:spTree>
    <p:extLst>
      <p:ext uri="{BB962C8B-B14F-4D97-AF65-F5344CB8AC3E}">
        <p14:creationId xmlns:p14="http://schemas.microsoft.com/office/powerpoint/2010/main" val="32522223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Experiment: effect of prompt length</a:t>
            </a:r>
          </a:p>
        </p:txBody>
      </p:sp>
      <p:pic>
        <p:nvPicPr>
          <p:cNvPr id="6" name="Content Placeholder 5" descr="Chart, line chart&#10;&#10;Description automatically generated">
            <a:extLst>
              <a:ext uri="{FF2B5EF4-FFF2-40B4-BE49-F238E27FC236}">
                <a16:creationId xmlns:a16="http://schemas.microsoft.com/office/drawing/2014/main" id="{D07F98E8-E43D-A241-A4FD-EDE39BDFAF85}"/>
              </a:ext>
            </a:extLst>
          </p:cNvPr>
          <p:cNvPicPr>
            <a:picLocks noGrp="1" noChangeAspect="1"/>
          </p:cNvPicPr>
          <p:nvPr>
            <p:ph idx="1"/>
          </p:nvPr>
        </p:nvPicPr>
        <p:blipFill rotWithShape="1">
          <a:blip r:embed="rId2"/>
          <a:srcRect t="4255" b="3465"/>
          <a:stretch/>
        </p:blipFill>
        <p:spPr>
          <a:xfrm>
            <a:off x="6182733" y="1409500"/>
            <a:ext cx="4680339" cy="5312610"/>
          </a:xfrm>
        </p:spPr>
      </p:pic>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22</a:t>
            </a:fld>
            <a:endParaRPr lang="en-US" dirty="0"/>
          </a:p>
        </p:txBody>
      </p:sp>
      <p:sp>
        <p:nvSpPr>
          <p:cNvPr id="7" name="Rectangle 6">
            <a:extLst>
              <a:ext uri="{FF2B5EF4-FFF2-40B4-BE49-F238E27FC236}">
                <a16:creationId xmlns:a16="http://schemas.microsoft.com/office/drawing/2014/main" id="{1C508FE0-95DD-814A-8792-9DE1A254E29B}"/>
              </a:ext>
            </a:extLst>
          </p:cNvPr>
          <p:cNvSpPr/>
          <p:nvPr/>
        </p:nvSpPr>
        <p:spPr>
          <a:xfrm>
            <a:off x="670561" y="2388728"/>
            <a:ext cx="4822100" cy="2062103"/>
          </a:xfrm>
          <a:prstGeom prst="rect">
            <a:avLst/>
          </a:prstGeom>
        </p:spPr>
        <p:txBody>
          <a:bodyPr wrap="square">
            <a:spAutoFit/>
          </a:bodyPr>
          <a:lstStyle/>
          <a:p>
            <a:r>
              <a:rPr lang="en-US" sz="3200" dirty="0"/>
              <a:t>The relative accuracy drop is marginal when the prompt length is not too small (e.g. 7 or larger).</a:t>
            </a:r>
          </a:p>
        </p:txBody>
      </p:sp>
    </p:spTree>
    <p:extLst>
      <p:ext uri="{BB962C8B-B14F-4D97-AF65-F5344CB8AC3E}">
        <p14:creationId xmlns:p14="http://schemas.microsoft.com/office/powerpoint/2010/main" val="5495798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3</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2827284"/>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cxnSp>
        <p:nvCxnSpPr>
          <p:cNvPr id="7" name="Straight Arrow Connector 6">
            <a:extLst>
              <a:ext uri="{FF2B5EF4-FFF2-40B4-BE49-F238E27FC236}">
                <a16:creationId xmlns:a16="http://schemas.microsoft.com/office/drawing/2014/main" id="{2BF14127-8AED-624A-A42A-ABADA6094885}"/>
              </a:ext>
            </a:extLst>
          </p:cNvPr>
          <p:cNvCxnSpPr>
            <a:cxnSpLocks/>
            <a:endCxn id="4" idx="1"/>
          </p:cNvCxnSpPr>
          <p:nvPr/>
        </p:nvCxnSpPr>
        <p:spPr>
          <a:xfrm>
            <a:off x="4297680" y="3384332"/>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a:extLst>
              <a:ext uri="{FF2B5EF4-FFF2-40B4-BE49-F238E27FC236}">
                <a16:creationId xmlns:a16="http://schemas.microsoft.com/office/drawing/2014/main" id="{05C3B16C-FDD5-6C4D-8CE7-95E74D9630B2}"/>
              </a:ext>
            </a:extLst>
          </p:cNvPr>
          <p:cNvCxnSpPr>
            <a:cxnSpLocks/>
          </p:cNvCxnSpPr>
          <p:nvPr/>
        </p:nvCxnSpPr>
        <p:spPr>
          <a:xfrm>
            <a:off x="7210593" y="3384332"/>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4" name="Right Brace 13">
            <a:extLst>
              <a:ext uri="{FF2B5EF4-FFF2-40B4-BE49-F238E27FC236}">
                <a16:creationId xmlns:a16="http://schemas.microsoft.com/office/drawing/2014/main" id="{F133CD10-1B40-5430-71DE-595D7E9E787A}"/>
              </a:ext>
            </a:extLst>
          </p:cNvPr>
          <p:cNvSpPr/>
          <p:nvPr/>
        </p:nvSpPr>
        <p:spPr>
          <a:xfrm rot="16200000" flipH="1">
            <a:off x="2170576" y="2610804"/>
            <a:ext cx="265003" cy="2915904"/>
          </a:xfrm>
          <a:prstGeom prst="rightBrace">
            <a:avLst>
              <a:gd name="adj1" fmla="val 160511"/>
              <a:gd name="adj2" fmla="val 50000"/>
            </a:avLst>
          </a:prstGeom>
          <a:ln w="28575">
            <a:solidFill>
              <a:srgbClr val="AFB7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71B09320-4F18-5FF6-D105-A488E3CE4F46}"/>
              </a:ext>
            </a:extLst>
          </p:cNvPr>
          <p:cNvSpPr/>
          <p:nvPr/>
        </p:nvSpPr>
        <p:spPr>
          <a:xfrm>
            <a:off x="1379293" y="4297283"/>
            <a:ext cx="1895071" cy="369332"/>
          </a:xfrm>
          <a:prstGeom prst="rect">
            <a:avLst/>
          </a:prstGeom>
        </p:spPr>
        <p:txBody>
          <a:bodyPr wrap="none">
            <a:spAutoFit/>
          </a:bodyPr>
          <a:lstStyle/>
          <a:p>
            <a:r>
              <a:rPr lang="en-US" dirty="0">
                <a:solidFill>
                  <a:srgbClr val="272E3A"/>
                </a:solidFill>
              </a:rPr>
              <a:t>Language prompt</a:t>
            </a:r>
          </a:p>
        </p:txBody>
      </p:sp>
      <p:sp>
        <p:nvSpPr>
          <p:cNvPr id="9" name="TextBox 8">
            <a:extLst>
              <a:ext uri="{FF2B5EF4-FFF2-40B4-BE49-F238E27FC236}">
                <a16:creationId xmlns:a16="http://schemas.microsoft.com/office/drawing/2014/main" id="{DB185FD8-0A16-4874-9AD0-1496A592F417}"/>
              </a:ext>
            </a:extLst>
          </p:cNvPr>
          <p:cNvSpPr txBox="1"/>
          <p:nvPr/>
        </p:nvSpPr>
        <p:spPr>
          <a:xfrm>
            <a:off x="3365219" y="6402053"/>
            <a:ext cx="4855304" cy="369332"/>
          </a:xfrm>
          <a:prstGeom prst="rect">
            <a:avLst/>
          </a:prstGeom>
          <a:noFill/>
        </p:spPr>
        <p:txBody>
          <a:bodyPr wrap="none" rtlCol="0">
            <a:spAutoFit/>
          </a:bodyPr>
          <a:lstStyle/>
          <a:p>
            <a:r>
              <a:rPr lang="en-US" dirty="0"/>
              <a:t>[Peters+ 2018 , Radford+ 2019, Brown+ 2020, …. ]</a:t>
            </a:r>
          </a:p>
        </p:txBody>
      </p:sp>
    </p:spTree>
    <p:extLst>
      <p:ext uri="{BB962C8B-B14F-4D97-AF65-F5344CB8AC3E}">
        <p14:creationId xmlns:p14="http://schemas.microsoft.com/office/powerpoint/2010/main" val="37010319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4</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2827284"/>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 name="Rectangle 2">
            <a:extLst>
              <a:ext uri="{FF2B5EF4-FFF2-40B4-BE49-F238E27FC236}">
                <a16:creationId xmlns:a16="http://schemas.microsoft.com/office/drawing/2014/main" id="{33BBD9E0-2722-184F-98AD-9DB6FE24A9C2}"/>
              </a:ext>
            </a:extLst>
          </p:cNvPr>
          <p:cNvSpPr/>
          <p:nvPr/>
        </p:nvSpPr>
        <p:spPr>
          <a:xfrm>
            <a:off x="440476" y="1709032"/>
            <a:ext cx="3724303" cy="1200329"/>
          </a:xfrm>
          <a:prstGeom prst="rect">
            <a:avLst/>
          </a:prstGeom>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0598CBCF-42EA-3643-98FA-22CC437276FC}"/>
              </a:ext>
            </a:extLst>
          </p:cNvPr>
          <p:cNvSpPr/>
          <p:nvPr/>
        </p:nvSpPr>
        <p:spPr>
          <a:xfrm>
            <a:off x="8310680" y="3170480"/>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1" name="Straight Arrow Connector 10">
            <a:extLst>
              <a:ext uri="{FF2B5EF4-FFF2-40B4-BE49-F238E27FC236}">
                <a16:creationId xmlns:a16="http://schemas.microsoft.com/office/drawing/2014/main" id="{F569A040-8796-3D43-B9E8-17BD89161A11}"/>
              </a:ext>
            </a:extLst>
          </p:cNvPr>
          <p:cNvCxnSpPr>
            <a:cxnSpLocks/>
          </p:cNvCxnSpPr>
          <p:nvPr/>
        </p:nvCxnSpPr>
        <p:spPr>
          <a:xfrm>
            <a:off x="4297680" y="3384332"/>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E3578EEC-4576-D846-8995-117E978DFB38}"/>
              </a:ext>
            </a:extLst>
          </p:cNvPr>
          <p:cNvCxnSpPr>
            <a:cxnSpLocks/>
          </p:cNvCxnSpPr>
          <p:nvPr/>
        </p:nvCxnSpPr>
        <p:spPr>
          <a:xfrm>
            <a:off x="7210593" y="3384332"/>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3" name="Graphic 12" descr="Badge Follow with solid fill">
            <a:extLst>
              <a:ext uri="{FF2B5EF4-FFF2-40B4-BE49-F238E27FC236}">
                <a16:creationId xmlns:a16="http://schemas.microsoft.com/office/drawing/2014/main" id="{4C300E5D-5240-D24D-928A-15602E63D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160" y="2628172"/>
            <a:ext cx="457200" cy="457200"/>
          </a:xfrm>
          <a:prstGeom prst="rect">
            <a:avLst/>
          </a:prstGeom>
        </p:spPr>
      </p:pic>
      <p:sp>
        <p:nvSpPr>
          <p:cNvPr id="8" name="Rectangle 7">
            <a:extLst>
              <a:ext uri="{FF2B5EF4-FFF2-40B4-BE49-F238E27FC236}">
                <a16:creationId xmlns:a16="http://schemas.microsoft.com/office/drawing/2014/main" id="{9715BD9A-5BDD-0848-AB9B-F4678E51C29D}"/>
              </a:ext>
            </a:extLst>
          </p:cNvPr>
          <p:cNvSpPr/>
          <p:nvPr/>
        </p:nvSpPr>
        <p:spPr>
          <a:xfrm>
            <a:off x="455998" y="3087867"/>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15" name="Rounded Rectangular Callout 14">
            <a:extLst>
              <a:ext uri="{FF2B5EF4-FFF2-40B4-BE49-F238E27FC236}">
                <a16:creationId xmlns:a16="http://schemas.microsoft.com/office/drawing/2014/main" id="{83C71F59-4273-D54F-34CF-A825DE062827}"/>
              </a:ext>
            </a:extLst>
          </p:cNvPr>
          <p:cNvSpPr/>
          <p:nvPr/>
        </p:nvSpPr>
        <p:spPr>
          <a:xfrm>
            <a:off x="4744895" y="1433291"/>
            <a:ext cx="6894576" cy="875905"/>
          </a:xfrm>
          <a:prstGeom prst="wedgeRoundRectCallout">
            <a:avLst>
              <a:gd name="adj1" fmla="val -58984"/>
              <a:gd name="adj2" fmla="val 20987"/>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
        <p:nvSpPr>
          <p:cNvPr id="16" name="TextBox 15">
            <a:extLst>
              <a:ext uri="{FF2B5EF4-FFF2-40B4-BE49-F238E27FC236}">
                <a16:creationId xmlns:a16="http://schemas.microsoft.com/office/drawing/2014/main" id="{951DADAD-EFF7-7BA6-90A6-F9D87ACE92C4}"/>
              </a:ext>
            </a:extLst>
          </p:cNvPr>
          <p:cNvSpPr txBox="1"/>
          <p:nvPr/>
        </p:nvSpPr>
        <p:spPr>
          <a:xfrm>
            <a:off x="3365219" y="6402053"/>
            <a:ext cx="4855304" cy="369332"/>
          </a:xfrm>
          <a:prstGeom prst="rect">
            <a:avLst/>
          </a:prstGeom>
          <a:noFill/>
        </p:spPr>
        <p:txBody>
          <a:bodyPr wrap="none" rtlCol="0">
            <a:spAutoFit/>
          </a:bodyPr>
          <a:lstStyle/>
          <a:p>
            <a:r>
              <a:rPr lang="en-US" dirty="0"/>
              <a:t>[Peters+ 2018 , Radford+ 2019, Brown+ 2020, …. ]</a:t>
            </a:r>
          </a:p>
        </p:txBody>
      </p:sp>
      <p:sp>
        <p:nvSpPr>
          <p:cNvPr id="5" name="Rectangle 4">
            <a:extLst>
              <a:ext uri="{FF2B5EF4-FFF2-40B4-BE49-F238E27FC236}">
                <a16:creationId xmlns:a16="http://schemas.microsoft.com/office/drawing/2014/main" id="{D959E4CF-7B7F-7FB8-B9CE-A30C0FDB7372}"/>
              </a:ext>
            </a:extLst>
          </p:cNvPr>
          <p:cNvSpPr/>
          <p:nvPr/>
        </p:nvSpPr>
        <p:spPr>
          <a:xfrm>
            <a:off x="7760368" y="1900989"/>
            <a:ext cx="3546036" cy="353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Brace 13">
            <a:extLst>
              <a:ext uri="{FF2B5EF4-FFF2-40B4-BE49-F238E27FC236}">
                <a16:creationId xmlns:a16="http://schemas.microsoft.com/office/drawing/2014/main" id="{AB6F22C9-96F9-B2E4-FFA8-820690F46F31}"/>
              </a:ext>
            </a:extLst>
          </p:cNvPr>
          <p:cNvSpPr/>
          <p:nvPr/>
        </p:nvSpPr>
        <p:spPr>
          <a:xfrm rot="16200000" flipH="1">
            <a:off x="2170576" y="2610804"/>
            <a:ext cx="265003" cy="2915904"/>
          </a:xfrm>
          <a:prstGeom prst="rightBrace">
            <a:avLst>
              <a:gd name="adj1" fmla="val 160511"/>
              <a:gd name="adj2" fmla="val 50000"/>
            </a:avLst>
          </a:prstGeom>
          <a:ln w="28575">
            <a:solidFill>
              <a:srgbClr val="AFB7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A659F988-8AB4-AE7B-251E-7CDD0702CF6B}"/>
              </a:ext>
            </a:extLst>
          </p:cNvPr>
          <p:cNvSpPr/>
          <p:nvPr/>
        </p:nvSpPr>
        <p:spPr>
          <a:xfrm>
            <a:off x="1379293" y="4297283"/>
            <a:ext cx="1895071" cy="369332"/>
          </a:xfrm>
          <a:prstGeom prst="rect">
            <a:avLst/>
          </a:prstGeom>
        </p:spPr>
        <p:txBody>
          <a:bodyPr wrap="none">
            <a:spAutoFit/>
          </a:bodyPr>
          <a:lstStyle/>
          <a:p>
            <a:r>
              <a:rPr lang="en-US" dirty="0">
                <a:solidFill>
                  <a:srgbClr val="272E3A"/>
                </a:solidFill>
              </a:rPr>
              <a:t>Language prompt</a:t>
            </a:r>
          </a:p>
        </p:txBody>
      </p:sp>
    </p:spTree>
    <p:extLst>
      <p:ext uri="{BB962C8B-B14F-4D97-AF65-F5344CB8AC3E}">
        <p14:creationId xmlns:p14="http://schemas.microsoft.com/office/powerpoint/2010/main" val="3449182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5"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5</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1635775"/>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 name="Rectangle 2">
            <a:extLst>
              <a:ext uri="{FF2B5EF4-FFF2-40B4-BE49-F238E27FC236}">
                <a16:creationId xmlns:a16="http://schemas.microsoft.com/office/drawing/2014/main" id="{33BBD9E0-2722-184F-98AD-9DB6FE24A9C2}"/>
              </a:ext>
            </a:extLst>
          </p:cNvPr>
          <p:cNvSpPr/>
          <p:nvPr/>
        </p:nvSpPr>
        <p:spPr>
          <a:xfrm>
            <a:off x="455997" y="517523"/>
            <a:ext cx="3708782" cy="1200329"/>
          </a:xfrm>
          <a:prstGeom prst="rect">
            <a:avLst/>
          </a:prstGeom>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0598CBCF-42EA-3643-98FA-22CC437276FC}"/>
              </a:ext>
            </a:extLst>
          </p:cNvPr>
          <p:cNvSpPr/>
          <p:nvPr/>
        </p:nvSpPr>
        <p:spPr>
          <a:xfrm>
            <a:off x="8065622" y="1978971"/>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1" name="Straight Arrow Connector 10">
            <a:extLst>
              <a:ext uri="{FF2B5EF4-FFF2-40B4-BE49-F238E27FC236}">
                <a16:creationId xmlns:a16="http://schemas.microsoft.com/office/drawing/2014/main" id="{F569A040-8796-3D43-B9E8-17BD89161A11}"/>
              </a:ext>
            </a:extLst>
          </p:cNvPr>
          <p:cNvCxnSpPr>
            <a:cxnSpLocks/>
          </p:cNvCxnSpPr>
          <p:nvPr/>
        </p:nvCxnSpPr>
        <p:spPr>
          <a:xfrm>
            <a:off x="4297680" y="2192823"/>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E3578EEC-4576-D846-8995-117E978DFB38}"/>
              </a:ext>
            </a:extLst>
          </p:cNvPr>
          <p:cNvCxnSpPr>
            <a:cxnSpLocks/>
          </p:cNvCxnSpPr>
          <p:nvPr/>
        </p:nvCxnSpPr>
        <p:spPr>
          <a:xfrm>
            <a:off x="7210593" y="2192823"/>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3" name="Graphic 12" descr="Badge Follow with solid fill">
            <a:extLst>
              <a:ext uri="{FF2B5EF4-FFF2-40B4-BE49-F238E27FC236}">
                <a16:creationId xmlns:a16="http://schemas.microsoft.com/office/drawing/2014/main" id="{4C300E5D-5240-D24D-928A-15602E63D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160" y="1436663"/>
            <a:ext cx="457200" cy="457200"/>
          </a:xfrm>
          <a:prstGeom prst="rect">
            <a:avLst/>
          </a:prstGeom>
        </p:spPr>
      </p:pic>
      <p:sp>
        <p:nvSpPr>
          <p:cNvPr id="8" name="Rectangle 7">
            <a:extLst>
              <a:ext uri="{FF2B5EF4-FFF2-40B4-BE49-F238E27FC236}">
                <a16:creationId xmlns:a16="http://schemas.microsoft.com/office/drawing/2014/main" id="{9715BD9A-5BDD-0848-AB9B-F4678E51C29D}"/>
              </a:ext>
            </a:extLst>
          </p:cNvPr>
          <p:cNvSpPr/>
          <p:nvPr/>
        </p:nvSpPr>
        <p:spPr>
          <a:xfrm>
            <a:off x="455998" y="1896358"/>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5" name="Rounded Rectangular Callout 24">
            <a:extLst>
              <a:ext uri="{FF2B5EF4-FFF2-40B4-BE49-F238E27FC236}">
                <a16:creationId xmlns:a16="http://schemas.microsoft.com/office/drawing/2014/main" id="{514BC0FA-AEDD-EDA0-35E4-8CFF96AF4733}"/>
              </a:ext>
            </a:extLst>
          </p:cNvPr>
          <p:cNvSpPr/>
          <p:nvPr/>
        </p:nvSpPr>
        <p:spPr>
          <a:xfrm>
            <a:off x="4620201" y="282548"/>
            <a:ext cx="6894576" cy="875905"/>
          </a:xfrm>
          <a:prstGeom prst="wedgeRoundRectCallout">
            <a:avLst>
              <a:gd name="adj1" fmla="val -54361"/>
              <a:gd name="adj2" fmla="val 22569"/>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Tree>
    <p:extLst>
      <p:ext uri="{BB962C8B-B14F-4D97-AF65-F5344CB8AC3E}">
        <p14:creationId xmlns:p14="http://schemas.microsoft.com/office/powerpoint/2010/main" val="4078830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6</a:t>
            </a:fld>
            <a:endParaRPr lang="en-US" dirty="0"/>
          </a:p>
        </p:txBody>
      </p:sp>
      <p:sp>
        <p:nvSpPr>
          <p:cNvPr id="14" name="TextBox 13">
            <a:extLst>
              <a:ext uri="{FF2B5EF4-FFF2-40B4-BE49-F238E27FC236}">
                <a16:creationId xmlns:a16="http://schemas.microsoft.com/office/drawing/2014/main" id="{063A7C7B-F9BF-4058-9B5E-EC1082B94E0C}"/>
              </a:ext>
            </a:extLst>
          </p:cNvPr>
          <p:cNvSpPr txBox="1"/>
          <p:nvPr/>
        </p:nvSpPr>
        <p:spPr>
          <a:xfrm>
            <a:off x="4352730" y="6445967"/>
            <a:ext cx="3306996" cy="369332"/>
          </a:xfrm>
          <a:prstGeom prst="rect">
            <a:avLst/>
          </a:prstGeom>
          <a:noFill/>
        </p:spPr>
        <p:txBody>
          <a:bodyPr wrap="none" rtlCol="0">
            <a:spAutoFit/>
          </a:bodyPr>
          <a:lstStyle/>
          <a:p>
            <a:r>
              <a:rPr lang="en-US" dirty="0"/>
              <a:t>[Li and Liang 2021; Lester+ 2021]</a:t>
            </a:r>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4" name="Table 9">
            <a:extLst>
              <a:ext uri="{FF2B5EF4-FFF2-40B4-BE49-F238E27FC236}">
                <a16:creationId xmlns:a16="http://schemas.microsoft.com/office/drawing/2014/main" id="{170E6A61-758D-CCB6-183E-09502B829D3B}"/>
              </a:ext>
            </a:extLst>
          </p:cNvPr>
          <p:cNvGraphicFramePr>
            <a:graphicFrameLocks noGrp="1"/>
          </p:cNvGraphicFramePr>
          <p:nvPr>
            <p:extLst>
              <p:ext uri="{D42A27DB-BD31-4B8C-83A1-F6EECF244321}">
                <p14:modId xmlns:p14="http://schemas.microsoft.com/office/powerpoint/2010/main" val="790015538"/>
              </p:ext>
            </p:extLst>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26" name="Rounded Rectangular Callout 25">
            <a:extLst>
              <a:ext uri="{FF2B5EF4-FFF2-40B4-BE49-F238E27FC236}">
                <a16:creationId xmlns:a16="http://schemas.microsoft.com/office/drawing/2014/main" id="{7D81C3C6-A0CC-4278-BF42-4939AC172E85}"/>
              </a:ext>
            </a:extLst>
          </p:cNvPr>
          <p:cNvSpPr/>
          <p:nvPr/>
        </p:nvSpPr>
        <p:spPr>
          <a:xfrm>
            <a:off x="4620201" y="3943822"/>
            <a:ext cx="6892925" cy="875905"/>
          </a:xfrm>
          <a:prstGeom prst="wedgeRoundRectCallout">
            <a:avLst>
              <a:gd name="adj1" fmla="val -58867"/>
              <a:gd name="adj2" fmla="val 19405"/>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400" b="1" dirty="0">
                <a:solidFill>
                  <a:schemeClr val="tx1"/>
                </a:solidFill>
              </a:rPr>
              <a:t>continuous </a:t>
            </a:r>
            <a:r>
              <a:rPr lang="en-US" sz="2400" dirty="0">
                <a:solidFill>
                  <a:schemeClr val="tx1"/>
                </a:solidFill>
              </a:rPr>
              <a:t>prompts: </a:t>
            </a:r>
            <a:endParaRPr lang="en-US" sz="2400" dirty="0">
              <a:solidFill>
                <a:srgbClr val="FF0000"/>
              </a:solidFill>
            </a:endParaRPr>
          </a:p>
          <a:p>
            <a:pPr algn="ctr"/>
            <a:r>
              <a:rPr lang="en-US" sz="2400" dirty="0">
                <a:solidFill>
                  <a:srgbClr val="FF0000"/>
                </a:solidFill>
              </a:rPr>
              <a:t>unclear how to interpret, </a:t>
            </a:r>
            <a:r>
              <a:rPr lang="en-US" sz="2400" dirty="0">
                <a:solidFill>
                  <a:srgbClr val="009545"/>
                </a:solidFill>
              </a:rPr>
              <a:t>but easy to optimize</a:t>
            </a:r>
          </a:p>
        </p:txBody>
      </p:sp>
      <p:sp>
        <p:nvSpPr>
          <p:cNvPr id="31" name="Rounded Rectangle 30">
            <a:extLst>
              <a:ext uri="{FF2B5EF4-FFF2-40B4-BE49-F238E27FC236}">
                <a16:creationId xmlns:a16="http://schemas.microsoft.com/office/drawing/2014/main" id="{F4C9E559-B314-67E7-840D-32505B6C3C3E}"/>
              </a:ext>
            </a:extLst>
          </p:cNvPr>
          <p:cNvSpPr/>
          <p:nvPr/>
        </p:nvSpPr>
        <p:spPr>
          <a:xfrm>
            <a:off x="5192110" y="1635775"/>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2" name="Rectangle 31">
            <a:extLst>
              <a:ext uri="{FF2B5EF4-FFF2-40B4-BE49-F238E27FC236}">
                <a16:creationId xmlns:a16="http://schemas.microsoft.com/office/drawing/2014/main" id="{6F765382-5000-E0B9-326B-D0A15D8CF5F7}"/>
              </a:ext>
            </a:extLst>
          </p:cNvPr>
          <p:cNvSpPr/>
          <p:nvPr/>
        </p:nvSpPr>
        <p:spPr>
          <a:xfrm>
            <a:off x="455997" y="517523"/>
            <a:ext cx="3708782" cy="1200329"/>
          </a:xfrm>
          <a:prstGeom prst="rect">
            <a:avLst/>
          </a:prstGeom>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p:sp>
        <p:nvSpPr>
          <p:cNvPr id="33" name="Rectangle 32">
            <a:extLst>
              <a:ext uri="{FF2B5EF4-FFF2-40B4-BE49-F238E27FC236}">
                <a16:creationId xmlns:a16="http://schemas.microsoft.com/office/drawing/2014/main" id="{D63BE29F-EF39-4092-0F05-ECF2B03879A1}"/>
              </a:ext>
            </a:extLst>
          </p:cNvPr>
          <p:cNvSpPr/>
          <p:nvPr/>
        </p:nvSpPr>
        <p:spPr>
          <a:xfrm>
            <a:off x="8065622" y="1978971"/>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34" name="Straight Arrow Connector 33">
            <a:extLst>
              <a:ext uri="{FF2B5EF4-FFF2-40B4-BE49-F238E27FC236}">
                <a16:creationId xmlns:a16="http://schemas.microsoft.com/office/drawing/2014/main" id="{56C3B1E8-7BB9-6232-73FF-0FEE638C81D4}"/>
              </a:ext>
            </a:extLst>
          </p:cNvPr>
          <p:cNvCxnSpPr>
            <a:cxnSpLocks/>
          </p:cNvCxnSpPr>
          <p:nvPr/>
        </p:nvCxnSpPr>
        <p:spPr>
          <a:xfrm>
            <a:off x="4297680" y="2192823"/>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522FCB6-8ACE-C0F8-27C7-37FF6FD5AD5C}"/>
              </a:ext>
            </a:extLst>
          </p:cNvPr>
          <p:cNvCxnSpPr>
            <a:cxnSpLocks/>
          </p:cNvCxnSpPr>
          <p:nvPr/>
        </p:nvCxnSpPr>
        <p:spPr>
          <a:xfrm>
            <a:off x="7210593" y="2192823"/>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36" name="Graphic 35" descr="Badge Follow with solid fill">
            <a:extLst>
              <a:ext uri="{FF2B5EF4-FFF2-40B4-BE49-F238E27FC236}">
                <a16:creationId xmlns:a16="http://schemas.microsoft.com/office/drawing/2014/main" id="{42B258C6-FD03-EEBF-DDDD-7F27C37CA4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160" y="1436663"/>
            <a:ext cx="457200" cy="457200"/>
          </a:xfrm>
          <a:prstGeom prst="rect">
            <a:avLst/>
          </a:prstGeom>
        </p:spPr>
      </p:pic>
      <p:sp>
        <p:nvSpPr>
          <p:cNvPr id="37" name="Rectangle 36">
            <a:extLst>
              <a:ext uri="{FF2B5EF4-FFF2-40B4-BE49-F238E27FC236}">
                <a16:creationId xmlns:a16="http://schemas.microsoft.com/office/drawing/2014/main" id="{B93F5D45-98EF-8C82-14F2-717560CF89DE}"/>
              </a:ext>
            </a:extLst>
          </p:cNvPr>
          <p:cNvSpPr/>
          <p:nvPr/>
        </p:nvSpPr>
        <p:spPr>
          <a:xfrm>
            <a:off x="455998" y="1896358"/>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38" name="Rounded Rectangular Callout 37">
            <a:extLst>
              <a:ext uri="{FF2B5EF4-FFF2-40B4-BE49-F238E27FC236}">
                <a16:creationId xmlns:a16="http://schemas.microsoft.com/office/drawing/2014/main" id="{962F3922-DE87-E73F-4403-F5B479EC118D}"/>
              </a:ext>
            </a:extLst>
          </p:cNvPr>
          <p:cNvSpPr/>
          <p:nvPr/>
        </p:nvSpPr>
        <p:spPr>
          <a:xfrm>
            <a:off x="4620202" y="282548"/>
            <a:ext cx="6892925" cy="875905"/>
          </a:xfrm>
          <a:prstGeom prst="wedgeRoundRectCallout">
            <a:avLst>
              <a:gd name="adj1" fmla="val -54361"/>
              <a:gd name="adj2" fmla="val 22569"/>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009545"/>
                </a:solidFill>
              </a:rPr>
              <a:t>easy to interpret, </a:t>
            </a:r>
            <a:r>
              <a:rPr lang="en-US" sz="2500" dirty="0">
                <a:solidFill>
                  <a:srgbClr val="FF0000"/>
                </a:solidFill>
              </a:rPr>
              <a:t>but not easy to optimize</a:t>
            </a:r>
          </a:p>
        </p:txBody>
      </p:sp>
      <p:sp>
        <p:nvSpPr>
          <p:cNvPr id="39" name="Cloud Callout 38">
            <a:extLst>
              <a:ext uri="{FF2B5EF4-FFF2-40B4-BE49-F238E27FC236}">
                <a16:creationId xmlns:a16="http://schemas.microsoft.com/office/drawing/2014/main" id="{CC12EDD0-77E8-A74E-2E47-BF6ED739AA7A}"/>
              </a:ext>
            </a:extLst>
          </p:cNvPr>
          <p:cNvSpPr/>
          <p:nvPr/>
        </p:nvSpPr>
        <p:spPr>
          <a:xfrm>
            <a:off x="1689100" y="2808689"/>
            <a:ext cx="3270827" cy="1175009"/>
          </a:xfrm>
          <a:prstGeom prst="cloudCallout">
            <a:avLst>
              <a:gd name="adj1" fmla="val -46169"/>
              <a:gd name="adj2" fmla="val 6687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t>Something related to sentiment analysis? </a:t>
            </a:r>
            <a:r>
              <a:rPr lang="en-US" dirty="0"/>
              <a:t>🤔</a:t>
            </a:r>
          </a:p>
        </p:txBody>
      </p:sp>
      <p:sp>
        <p:nvSpPr>
          <p:cNvPr id="40" name="Rectangle 39">
            <a:extLst>
              <a:ext uri="{FF2B5EF4-FFF2-40B4-BE49-F238E27FC236}">
                <a16:creationId xmlns:a16="http://schemas.microsoft.com/office/drawing/2014/main" id="{0414E861-FB19-60BF-18D0-8794EBB14397}"/>
              </a:ext>
            </a:extLst>
          </p:cNvPr>
          <p:cNvSpPr/>
          <p:nvPr/>
        </p:nvSpPr>
        <p:spPr>
          <a:xfrm>
            <a:off x="4911799" y="4421604"/>
            <a:ext cx="3916098" cy="353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52F78E-5095-69A2-487A-B15768E034F9}"/>
              </a:ext>
            </a:extLst>
          </p:cNvPr>
          <p:cNvSpPr/>
          <p:nvPr/>
        </p:nvSpPr>
        <p:spPr>
          <a:xfrm>
            <a:off x="8373979" y="4385344"/>
            <a:ext cx="2987568" cy="353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477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iterate type="lt">
                                    <p:tmPct val="10000"/>
                                  </p:iterate>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6" grpId="0" animBg="1"/>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7</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4" name="Table 9">
            <a:extLst>
              <a:ext uri="{FF2B5EF4-FFF2-40B4-BE49-F238E27FC236}">
                <a16:creationId xmlns:a16="http://schemas.microsoft.com/office/drawing/2014/main" id="{170E6A61-758D-CCB6-183E-09502B829D3B}"/>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23" name="Rounded Rectangle 22">
            <a:extLst>
              <a:ext uri="{FF2B5EF4-FFF2-40B4-BE49-F238E27FC236}">
                <a16:creationId xmlns:a16="http://schemas.microsoft.com/office/drawing/2014/main" id="{3A9A555F-48D8-5610-9B29-E6FAB1187761}"/>
              </a:ext>
            </a:extLst>
          </p:cNvPr>
          <p:cNvSpPr/>
          <p:nvPr/>
        </p:nvSpPr>
        <p:spPr>
          <a:xfrm>
            <a:off x="1455824" y="662325"/>
            <a:ext cx="9299728" cy="1544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Research question: </a:t>
            </a:r>
            <a:r>
              <a:rPr lang="en-US" sz="3200" i="1" dirty="0"/>
              <a:t>are there any meaningful discrete (textual) interpretations to continuous prompts? </a:t>
            </a:r>
          </a:p>
        </p:txBody>
      </p:sp>
      <p:sp>
        <p:nvSpPr>
          <p:cNvPr id="25" name="Rounded Rectangular Callout 24">
            <a:extLst>
              <a:ext uri="{FF2B5EF4-FFF2-40B4-BE49-F238E27FC236}">
                <a16:creationId xmlns:a16="http://schemas.microsoft.com/office/drawing/2014/main" id="{33868D2F-8D47-D6D8-9A09-08C2FED997A8}"/>
              </a:ext>
            </a:extLst>
          </p:cNvPr>
          <p:cNvSpPr/>
          <p:nvPr/>
        </p:nvSpPr>
        <p:spPr>
          <a:xfrm>
            <a:off x="8325019" y="2563955"/>
            <a:ext cx="3417459" cy="1409198"/>
          </a:xfrm>
          <a:prstGeom prst="wedgeRoundRectCallout">
            <a:avLst>
              <a:gd name="adj1" fmla="val -33419"/>
              <a:gd name="adj2" fmla="val -81951"/>
              <a:gd name="adj3" fmla="val 16667"/>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400" b="1" dirty="0"/>
              <a:t>Opposite: </a:t>
            </a:r>
            <a:r>
              <a:rPr lang="en-US" sz="2400" dirty="0"/>
              <a:t>how </a:t>
            </a:r>
            <a:r>
              <a:rPr lang="en-US" sz="2400" dirty="0">
                <a:solidFill>
                  <a:srgbClr val="FF0000"/>
                </a:solidFill>
              </a:rPr>
              <a:t>unfaithful</a:t>
            </a:r>
            <a:r>
              <a:rPr lang="en-US" sz="2400" dirty="0"/>
              <a:t> can their </a:t>
            </a:r>
            <a:r>
              <a:rPr lang="en-US" sz="2400" dirty="0">
                <a:solidFill>
                  <a:srgbClr val="009545"/>
                </a:solidFill>
              </a:rPr>
              <a:t>interpretation</a:t>
            </a:r>
            <a:r>
              <a:rPr lang="en-US" sz="2400" dirty="0"/>
              <a:t> be to what they do?</a:t>
            </a:r>
          </a:p>
        </p:txBody>
      </p:sp>
      <p:sp>
        <p:nvSpPr>
          <p:cNvPr id="13" name="Cloud Callout 12">
            <a:extLst>
              <a:ext uri="{FF2B5EF4-FFF2-40B4-BE49-F238E27FC236}">
                <a16:creationId xmlns:a16="http://schemas.microsoft.com/office/drawing/2014/main" id="{2832E52F-27C0-65D4-D6E6-F8711F7AA5C5}"/>
              </a:ext>
            </a:extLst>
          </p:cNvPr>
          <p:cNvSpPr/>
          <p:nvPr/>
        </p:nvSpPr>
        <p:spPr>
          <a:xfrm>
            <a:off x="1689100" y="2808689"/>
            <a:ext cx="3270827" cy="1175009"/>
          </a:xfrm>
          <a:prstGeom prst="cloudCallout">
            <a:avLst>
              <a:gd name="adj1" fmla="val -46169"/>
              <a:gd name="adj2" fmla="val 6687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t>Something related to sentiment analysis? </a:t>
            </a:r>
            <a:r>
              <a:rPr lang="en-US" dirty="0"/>
              <a:t>🤔</a:t>
            </a:r>
          </a:p>
        </p:txBody>
      </p:sp>
    </p:spTree>
    <p:extLst>
      <p:ext uri="{BB962C8B-B14F-4D97-AF65-F5344CB8AC3E}">
        <p14:creationId xmlns:p14="http://schemas.microsoft.com/office/powerpoint/2010/main" val="3074481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8</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8" name="Rectangle 27">
            <a:extLst>
              <a:ext uri="{FF2B5EF4-FFF2-40B4-BE49-F238E27FC236}">
                <a16:creationId xmlns:a16="http://schemas.microsoft.com/office/drawing/2014/main" id="{BBB1D25B-C04C-B3F2-A30E-A6DFE0DC62B6}"/>
              </a:ext>
            </a:extLst>
          </p:cNvPr>
          <p:cNvSpPr/>
          <p:nvPr/>
        </p:nvSpPr>
        <p:spPr>
          <a:xfrm>
            <a:off x="2590769" y="3133887"/>
            <a:ext cx="4490332" cy="369332"/>
          </a:xfrm>
          <a:prstGeom prst="rect">
            <a:avLst/>
          </a:prstGeom>
        </p:spPr>
        <p:txBody>
          <a:bodyPr wrap="none">
            <a:spAutoFit/>
          </a:bodyPr>
          <a:lstStyle/>
          <a:p>
            <a:r>
              <a:rPr lang="en-US" dirty="0">
                <a:solidFill>
                  <a:srgbClr val="1700FF"/>
                </a:solidFill>
                <a:latin typeface="Consolas" panose="020B0609020204030204" pitchFamily="49" charset="0"/>
                <a:cs typeface="Consolas" panose="020B0609020204030204" pitchFamily="49" charset="0"/>
              </a:rPr>
              <a:t>Flip the sentiment of the sentence</a:t>
            </a:r>
          </a:p>
        </p:txBody>
      </p:sp>
      <p:cxnSp>
        <p:nvCxnSpPr>
          <p:cNvPr id="31" name="Elbow Connector 30">
            <a:extLst>
              <a:ext uri="{FF2B5EF4-FFF2-40B4-BE49-F238E27FC236}">
                <a16:creationId xmlns:a16="http://schemas.microsoft.com/office/drawing/2014/main" id="{C055E17D-F301-A53E-BAC7-0601228FB5C3}"/>
              </a:ext>
            </a:extLst>
          </p:cNvPr>
          <p:cNvCxnSpPr>
            <a:cxnSpLocks/>
            <a:endCxn id="28" idx="1"/>
          </p:cNvCxnSpPr>
          <p:nvPr/>
        </p:nvCxnSpPr>
        <p:spPr>
          <a:xfrm rot="5400000" flipH="1" flipV="1">
            <a:off x="1896183" y="3444277"/>
            <a:ext cx="820310" cy="568862"/>
          </a:xfrm>
          <a:prstGeom prst="bentConnector2">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1F1A1A0A-71C4-EA88-0F1D-12DDFE91C118}"/>
              </a:ext>
            </a:extLst>
          </p:cNvPr>
          <p:cNvSpPr/>
          <p:nvPr/>
        </p:nvSpPr>
        <p:spPr>
          <a:xfrm>
            <a:off x="1455824" y="662325"/>
            <a:ext cx="9299728" cy="1544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Research question: </a:t>
            </a:r>
            <a:r>
              <a:rPr lang="en-US" sz="3200" i="1" dirty="0"/>
              <a:t>are there any meaningful discrete (textual) interpretations to continuous prompts? </a:t>
            </a:r>
          </a:p>
        </p:txBody>
      </p:sp>
      <p:sp>
        <p:nvSpPr>
          <p:cNvPr id="4" name="Rounded Rectangular Callout 3">
            <a:extLst>
              <a:ext uri="{FF2B5EF4-FFF2-40B4-BE49-F238E27FC236}">
                <a16:creationId xmlns:a16="http://schemas.microsoft.com/office/drawing/2014/main" id="{A6100FF9-4F11-3D1B-555D-802B653D5BC1}"/>
              </a:ext>
            </a:extLst>
          </p:cNvPr>
          <p:cNvSpPr/>
          <p:nvPr/>
        </p:nvSpPr>
        <p:spPr>
          <a:xfrm>
            <a:off x="8325019" y="2563955"/>
            <a:ext cx="3417459" cy="1409198"/>
          </a:xfrm>
          <a:prstGeom prst="wedgeRoundRectCallout">
            <a:avLst>
              <a:gd name="adj1" fmla="val -33419"/>
              <a:gd name="adj2" fmla="val -81951"/>
              <a:gd name="adj3" fmla="val 16667"/>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400" b="1" dirty="0"/>
              <a:t>Opposite: </a:t>
            </a:r>
            <a:r>
              <a:rPr lang="en-US" sz="2400" dirty="0"/>
              <a:t>how </a:t>
            </a:r>
            <a:r>
              <a:rPr lang="en-US" sz="2400" dirty="0">
                <a:solidFill>
                  <a:srgbClr val="FF0000"/>
                </a:solidFill>
              </a:rPr>
              <a:t>unfaithful</a:t>
            </a:r>
            <a:r>
              <a:rPr lang="en-US" sz="2400" dirty="0"/>
              <a:t> can their </a:t>
            </a:r>
            <a:r>
              <a:rPr lang="en-US" sz="2400" dirty="0">
                <a:solidFill>
                  <a:srgbClr val="009545"/>
                </a:solidFill>
              </a:rPr>
              <a:t>interpretation</a:t>
            </a:r>
            <a:r>
              <a:rPr lang="en-US" sz="2400" dirty="0"/>
              <a:t> be to what they do?</a:t>
            </a:r>
          </a:p>
        </p:txBody>
      </p:sp>
      <p:graphicFrame>
        <p:nvGraphicFramePr>
          <p:cNvPr id="37" name="Table 9">
            <a:extLst>
              <a:ext uri="{FF2B5EF4-FFF2-40B4-BE49-F238E27FC236}">
                <a16:creationId xmlns:a16="http://schemas.microsoft.com/office/drawing/2014/main" id="{BF3AC93F-5617-631B-E619-0AAB258D52B2}"/>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8" name="Rectangle 7">
            <a:extLst>
              <a:ext uri="{FF2B5EF4-FFF2-40B4-BE49-F238E27FC236}">
                <a16:creationId xmlns:a16="http://schemas.microsoft.com/office/drawing/2014/main" id="{9C731EC6-3C28-CC63-8354-2B8E9F951CD2}"/>
              </a:ext>
            </a:extLst>
          </p:cNvPr>
          <p:cNvSpPr/>
          <p:nvPr/>
        </p:nvSpPr>
        <p:spPr>
          <a:xfrm>
            <a:off x="3866759" y="2691828"/>
            <a:ext cx="1938351" cy="369332"/>
          </a:xfrm>
          <a:prstGeom prst="rect">
            <a:avLst/>
          </a:prstGeom>
        </p:spPr>
        <p:txBody>
          <a:bodyPr wrap="none">
            <a:spAutoFit/>
          </a:bodyPr>
          <a:lstStyle/>
          <a:p>
            <a:r>
              <a:rPr lang="en-US" dirty="0"/>
              <a:t>any arbitrary text: </a:t>
            </a:r>
          </a:p>
        </p:txBody>
      </p:sp>
      <p:sp>
        <p:nvSpPr>
          <p:cNvPr id="38" name="Rectangle 37">
            <a:extLst>
              <a:ext uri="{FF2B5EF4-FFF2-40B4-BE49-F238E27FC236}">
                <a16:creationId xmlns:a16="http://schemas.microsoft.com/office/drawing/2014/main" id="{DDB74083-2A38-A22D-3AA6-00587AEEEC0D}"/>
              </a:ext>
            </a:extLst>
          </p:cNvPr>
          <p:cNvSpPr/>
          <p:nvPr/>
        </p:nvSpPr>
        <p:spPr>
          <a:xfrm>
            <a:off x="1010937" y="35227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Tree>
    <p:extLst>
      <p:ext uri="{BB962C8B-B14F-4D97-AF65-F5344CB8AC3E}">
        <p14:creationId xmlns:p14="http://schemas.microsoft.com/office/powerpoint/2010/main" val="21863892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9</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8" name="Rectangle 27">
            <a:extLst>
              <a:ext uri="{FF2B5EF4-FFF2-40B4-BE49-F238E27FC236}">
                <a16:creationId xmlns:a16="http://schemas.microsoft.com/office/drawing/2014/main" id="{BBB1D25B-C04C-B3F2-A30E-A6DFE0DC62B6}"/>
              </a:ext>
            </a:extLst>
          </p:cNvPr>
          <p:cNvSpPr/>
          <p:nvPr/>
        </p:nvSpPr>
        <p:spPr>
          <a:xfrm>
            <a:off x="2590769" y="3133887"/>
            <a:ext cx="4490332" cy="369332"/>
          </a:xfrm>
          <a:prstGeom prst="rect">
            <a:avLst/>
          </a:prstGeom>
        </p:spPr>
        <p:txBody>
          <a:bodyPr wrap="none">
            <a:spAutoFit/>
          </a:bodyPr>
          <a:lstStyle/>
          <a:p>
            <a:r>
              <a:rPr lang="en-US" dirty="0">
                <a:solidFill>
                  <a:srgbClr val="1700FF"/>
                </a:solidFill>
                <a:latin typeface="Consolas" panose="020B0609020204030204" pitchFamily="49" charset="0"/>
                <a:cs typeface="Consolas" panose="020B0609020204030204" pitchFamily="49" charset="0"/>
              </a:rPr>
              <a:t>Flip the sentiment of the sentence</a:t>
            </a:r>
          </a:p>
        </p:txBody>
      </p:sp>
      <p:cxnSp>
        <p:nvCxnSpPr>
          <p:cNvPr id="31" name="Elbow Connector 30">
            <a:extLst>
              <a:ext uri="{FF2B5EF4-FFF2-40B4-BE49-F238E27FC236}">
                <a16:creationId xmlns:a16="http://schemas.microsoft.com/office/drawing/2014/main" id="{C055E17D-F301-A53E-BAC7-0601228FB5C3}"/>
              </a:ext>
            </a:extLst>
          </p:cNvPr>
          <p:cNvCxnSpPr>
            <a:cxnSpLocks/>
            <a:endCxn id="28" idx="1"/>
          </p:cNvCxnSpPr>
          <p:nvPr/>
        </p:nvCxnSpPr>
        <p:spPr>
          <a:xfrm rot="5400000" flipH="1" flipV="1">
            <a:off x="1896183" y="3444277"/>
            <a:ext cx="820310" cy="568862"/>
          </a:xfrm>
          <a:prstGeom prst="bentConnector2">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Rounded Rectangular Callout 3">
            <a:extLst>
              <a:ext uri="{FF2B5EF4-FFF2-40B4-BE49-F238E27FC236}">
                <a16:creationId xmlns:a16="http://schemas.microsoft.com/office/drawing/2014/main" id="{A6100FF9-4F11-3D1B-555D-802B653D5BC1}"/>
              </a:ext>
            </a:extLst>
          </p:cNvPr>
          <p:cNvSpPr/>
          <p:nvPr/>
        </p:nvSpPr>
        <p:spPr>
          <a:xfrm>
            <a:off x="8325019" y="2563955"/>
            <a:ext cx="3417459" cy="1409198"/>
          </a:xfrm>
          <a:prstGeom prst="wedgeRoundRectCallout">
            <a:avLst>
              <a:gd name="adj1" fmla="val -33419"/>
              <a:gd name="adj2" fmla="val -81951"/>
              <a:gd name="adj3" fmla="val 16667"/>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400" b="1" dirty="0"/>
              <a:t>Opposite: </a:t>
            </a:r>
            <a:r>
              <a:rPr lang="en-US" sz="2400" dirty="0"/>
              <a:t>how </a:t>
            </a:r>
            <a:r>
              <a:rPr lang="en-US" sz="2400" dirty="0">
                <a:solidFill>
                  <a:srgbClr val="FF0000"/>
                </a:solidFill>
              </a:rPr>
              <a:t>unfaithful</a:t>
            </a:r>
            <a:r>
              <a:rPr lang="en-US" sz="2400" dirty="0"/>
              <a:t> can their </a:t>
            </a:r>
            <a:r>
              <a:rPr lang="en-US" sz="2400" dirty="0">
                <a:solidFill>
                  <a:srgbClr val="009545"/>
                </a:solidFill>
              </a:rPr>
              <a:t>interpretation</a:t>
            </a:r>
            <a:r>
              <a:rPr lang="en-US" sz="2400" dirty="0"/>
              <a:t> be to what they do?</a:t>
            </a:r>
          </a:p>
        </p:txBody>
      </p:sp>
      <p:sp>
        <p:nvSpPr>
          <p:cNvPr id="5" name="Rectangle 4">
            <a:extLst>
              <a:ext uri="{FF2B5EF4-FFF2-40B4-BE49-F238E27FC236}">
                <a16:creationId xmlns:a16="http://schemas.microsoft.com/office/drawing/2014/main" id="{CD7078A1-FC7C-2710-6E0A-F2C52895754F}"/>
              </a:ext>
            </a:extLst>
          </p:cNvPr>
          <p:cNvSpPr/>
          <p:nvPr/>
        </p:nvSpPr>
        <p:spPr>
          <a:xfrm>
            <a:off x="1010937" y="35227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graphicFrame>
        <p:nvGraphicFramePr>
          <p:cNvPr id="37" name="Table 9">
            <a:extLst>
              <a:ext uri="{FF2B5EF4-FFF2-40B4-BE49-F238E27FC236}">
                <a16:creationId xmlns:a16="http://schemas.microsoft.com/office/drawing/2014/main" id="{BF3AC93F-5617-631B-E619-0AAB258D52B2}"/>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8" name="Rectangle 7">
            <a:extLst>
              <a:ext uri="{FF2B5EF4-FFF2-40B4-BE49-F238E27FC236}">
                <a16:creationId xmlns:a16="http://schemas.microsoft.com/office/drawing/2014/main" id="{9C731EC6-3C28-CC63-8354-2B8E9F951CD2}"/>
              </a:ext>
            </a:extLst>
          </p:cNvPr>
          <p:cNvSpPr/>
          <p:nvPr/>
        </p:nvSpPr>
        <p:spPr>
          <a:xfrm>
            <a:off x="3866759" y="2691828"/>
            <a:ext cx="1938351" cy="369332"/>
          </a:xfrm>
          <a:prstGeom prst="rect">
            <a:avLst/>
          </a:prstGeom>
        </p:spPr>
        <p:txBody>
          <a:bodyPr wrap="none">
            <a:spAutoFit/>
          </a:bodyPr>
          <a:lstStyle/>
          <a:p>
            <a:r>
              <a:rPr lang="en-US" dirty="0"/>
              <a:t>any arbitrary text: </a:t>
            </a:r>
          </a:p>
        </p:txBody>
      </p:sp>
      <p:sp>
        <p:nvSpPr>
          <p:cNvPr id="20" name="Rounded Rectangle 19">
            <a:extLst>
              <a:ext uri="{FF2B5EF4-FFF2-40B4-BE49-F238E27FC236}">
                <a16:creationId xmlns:a16="http://schemas.microsoft.com/office/drawing/2014/main" id="{39D14301-07CA-7F8D-9198-0FDBF57519BA}"/>
              </a:ext>
            </a:extLst>
          </p:cNvPr>
          <p:cNvSpPr/>
          <p:nvPr/>
        </p:nvSpPr>
        <p:spPr>
          <a:xfrm>
            <a:off x="2752353" y="359888"/>
            <a:ext cx="6753000" cy="1497496"/>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Waywardness hypothesis</a:t>
            </a:r>
            <a:r>
              <a:rPr lang="en-US" sz="2400" dirty="0">
                <a:solidFill>
                  <a:schemeClr val="tx1"/>
                </a:solidFill>
              </a:rPr>
              <a:t> (informal): </a:t>
            </a:r>
          </a:p>
          <a:p>
            <a:r>
              <a:rPr lang="en-US" sz="2400" dirty="0">
                <a:solidFill>
                  <a:schemeClr val="tx1"/>
                </a:solidFill>
              </a:rPr>
              <a:t>One can find “accurate” continuous prompts such that they can be “projected” to </a:t>
            </a:r>
            <a:r>
              <a:rPr lang="en-US" sz="2400" u="sng" dirty="0">
                <a:solidFill>
                  <a:schemeClr val="tx1"/>
                </a:solidFill>
              </a:rPr>
              <a:t>any </a:t>
            </a:r>
            <a:r>
              <a:rPr lang="en-US" sz="2400" dirty="0">
                <a:solidFill>
                  <a:schemeClr val="tx1"/>
                </a:solidFill>
              </a:rPr>
              <a:t>arbitrary text.  </a:t>
            </a:r>
          </a:p>
        </p:txBody>
      </p:sp>
    </p:spTree>
    <p:extLst>
      <p:ext uri="{BB962C8B-B14F-4D97-AF65-F5344CB8AC3E}">
        <p14:creationId xmlns:p14="http://schemas.microsoft.com/office/powerpoint/2010/main" val="2410646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AI2 PPT Theme">
  <a:themeElements>
    <a:clrScheme name="AI2 PPT Colors">
      <a:dk1>
        <a:srgbClr val="303845"/>
      </a:dk1>
      <a:lt1>
        <a:srgbClr val="FFFFFF"/>
      </a:lt1>
      <a:dk2>
        <a:srgbClr val="1A4595"/>
      </a:dk2>
      <a:lt2>
        <a:srgbClr val="E8ECF2"/>
      </a:lt2>
      <a:accent1>
        <a:srgbClr val="255ED3"/>
      </a:accent1>
      <a:accent2>
        <a:srgbClr val="00D5FF"/>
      </a:accent2>
      <a:accent3>
        <a:srgbClr val="AEB7C3"/>
      </a:accent3>
      <a:accent4>
        <a:srgbClr val="8879DE"/>
      </a:accent4>
      <a:accent5>
        <a:srgbClr val="FFBB00"/>
      </a:accent5>
      <a:accent6>
        <a:srgbClr val="16C3CF"/>
      </a:accent6>
      <a:hlink>
        <a:srgbClr val="255ED3"/>
      </a:hlink>
      <a:folHlink>
        <a:srgbClr val="265ED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2 Presentation Template" id="{8CF36B9A-930F-6C46-B116-42DBDD5C122F}" vid="{37D74BBC-B087-5D4D-857E-2E19583341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AI2 PPT Theme</Template>
  <TotalTime>53004</TotalTime>
  <Words>2866</Words>
  <Application>Microsoft Macintosh PowerPoint</Application>
  <PresentationFormat>Widescreen</PresentationFormat>
  <Paragraphs>379</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vt:lpstr>
      <vt:lpstr>Cambria Math</vt:lpstr>
      <vt:lpstr>Consolas</vt:lpstr>
      <vt:lpstr>Corbel</vt:lpstr>
      <vt:lpstr>Merriweather Sans</vt:lpstr>
      <vt:lpstr>AI2 PPT Theme</vt:lpstr>
      <vt:lpstr>Prompt Waywardness:  On Discretized Interpretation of  Continuous Prompts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Sense of “Waywardness”</vt:lpstr>
      <vt:lpstr>Making Sense of “Waywardness”</vt:lpstr>
      <vt:lpstr>Implications of Waywardness (1)</vt:lpstr>
      <vt:lpstr>Implications of Waywardness (2)</vt:lpstr>
      <vt:lpstr>Implications of Waywardness (3)</vt:lpstr>
      <vt:lpstr>Summary</vt:lpstr>
      <vt:lpstr>Experiment: effect of prompt length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UnifiedQA:  Crossing Format Boundaries With a Single QA System</dc:title>
  <dc:creator>Daniel Khashabi</dc:creator>
  <cp:lastModifiedBy>Daniel Khashabi</cp:lastModifiedBy>
  <cp:revision>1183</cp:revision>
  <dcterms:created xsi:type="dcterms:W3CDTF">2020-06-18T00:10:56Z</dcterms:created>
  <dcterms:modified xsi:type="dcterms:W3CDTF">2022-06-11T06:11:12Z</dcterms:modified>
</cp:coreProperties>
</file>