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6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536A"/>
    <a:srgbClr val="F3F4E9"/>
    <a:srgbClr val="59443D"/>
    <a:srgbClr val="4353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77"/>
  </p:normalViewPr>
  <p:slideViewPr>
    <p:cSldViewPr snapToGrid="0" snapToObjects="1">
      <p:cViewPr>
        <p:scale>
          <a:sx n="97" d="100"/>
          <a:sy n="97" d="100"/>
        </p:scale>
        <p:origin x="624" y="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4" d="100"/>
          <a:sy n="74" d="100"/>
        </p:scale>
        <p:origin x="3528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3178442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346083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4" name="Shape 2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40774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80662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46533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39390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50675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527775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849904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554132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7" name="Shape 2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71835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26904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 smtClean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US" sz="10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1964690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smtClean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US" sz="1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851350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smtClean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US" sz="1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2109612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03762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18938" y="6461304"/>
            <a:ext cx="2743200" cy="365125"/>
          </a:xfrm>
        </p:spPr>
        <p:txBody>
          <a:bodyPr/>
          <a:lstStyle>
            <a:lvl1pPr>
              <a:defRPr sz="1050" b="1"/>
            </a:lvl1pPr>
          </a:lstStyle>
          <a:p>
            <a:pPr>
              <a:buSzPct val="25000"/>
            </a:pPr>
            <a:r>
              <a:rPr lang="en-US" altLang="zh-CN" dirty="0" smtClean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1</a:t>
            </a:r>
            <a:endParaRPr lang="en-US" dirty="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849332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smtClean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US" sz="1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412013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smtClean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US" sz="1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1221263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smtClean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US" sz="1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128492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smtClean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US" sz="1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1356046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smtClean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US" sz="1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1971870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smtClean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US" sz="1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1254357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smtClean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US" sz="1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132934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58648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SzPct val="25000"/>
            </a:pPr>
            <a:r>
              <a:rPr lang="en-US" altLang="zh-CN" dirty="0" smtClean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1</a:t>
            </a:r>
            <a:endParaRPr lang="en-US" dirty="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" name="Shape 14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3536A"/>
          </a:solidFill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0" y="441432"/>
            <a:ext cx="12192000" cy="64922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110359" y="63381"/>
            <a:ext cx="29323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Amazon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Revenue</a:t>
            </a:r>
            <a:r>
              <a:rPr lang="zh-CN" altLang="en-US" baseline="0" dirty="0" smtClean="0">
                <a:solidFill>
                  <a:schemeClr val="bg1"/>
                </a:solidFill>
              </a:rPr>
              <a:t> </a:t>
            </a:r>
            <a:r>
              <a:rPr lang="en-US" altLang="zh-CN" baseline="0" dirty="0" smtClean="0">
                <a:solidFill>
                  <a:schemeClr val="bg1"/>
                </a:solidFill>
              </a:rPr>
              <a:t>Optimization</a:t>
            </a:r>
            <a:r>
              <a:rPr lang="zh-CN" altLang="en-US" baseline="0" dirty="0" smtClean="0">
                <a:solidFill>
                  <a:schemeClr val="bg1"/>
                </a:solidFill>
              </a:rPr>
              <a:t>  </a:t>
            </a:r>
            <a:r>
              <a:rPr lang="en-US" altLang="zh-CN" baseline="0" dirty="0" smtClean="0">
                <a:solidFill>
                  <a:schemeClr val="bg1"/>
                </a:solidFill>
              </a:rPr>
              <a:t>|</a:t>
            </a:r>
            <a:r>
              <a:rPr lang="zh-CN" altLang="en-US" baseline="0" dirty="0" smtClean="0">
                <a:solidFill>
                  <a:schemeClr val="bg1"/>
                </a:solidFill>
              </a:rPr>
              <a:t> 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617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ctrTitle"/>
          </p:nvPr>
        </p:nvSpPr>
        <p:spPr>
          <a:xfrm>
            <a:off x="1751012" y="774309"/>
            <a:ext cx="8689976" cy="250921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Questrial"/>
              <a:buNone/>
            </a:pPr>
            <a:r>
              <a:rPr lang="en-US" sz="4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A</a:t>
            </a:r>
            <a:r>
              <a:rPr lang="en-US"/>
              <a:t>mazon</a:t>
            </a:r>
            <a:r>
              <a:rPr lang="en-US" sz="4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R</a:t>
            </a:r>
            <a:r>
              <a:rPr lang="en-US"/>
              <a:t>evenue </a:t>
            </a:r>
            <a:r>
              <a:rPr lang="en-US" sz="4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O</a:t>
            </a:r>
            <a:r>
              <a:rPr lang="en-US"/>
              <a:t>ptimization</a:t>
            </a:r>
          </a:p>
        </p:txBody>
      </p:sp>
      <p:sp>
        <p:nvSpPr>
          <p:cNvPr id="156" name="Shape 156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200" b="0" i="0" u="none" strike="noStrike" cap="non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B</a:t>
            </a:r>
            <a:r>
              <a:rPr lang="en-US"/>
              <a:t>y</a:t>
            </a:r>
            <a:r>
              <a:rPr lang="en-US" sz="2200" b="0" i="0" u="none" strike="noStrike" cap="non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 D</a:t>
            </a:r>
            <a:r>
              <a:rPr lang="en-US"/>
              <a:t>anyang He</a:t>
            </a:r>
          </a:p>
        </p:txBody>
      </p:sp>
      <p:sp>
        <p:nvSpPr>
          <p:cNvPr id="5" name="Shape 143"/>
          <p:cNvSpPr/>
          <p:nvPr/>
        </p:nvSpPr>
        <p:spPr>
          <a:xfrm>
            <a:off x="0" y="-1"/>
            <a:ext cx="12192000" cy="6968359"/>
          </a:xfrm>
          <a:prstGeom prst="rect">
            <a:avLst/>
          </a:prstGeom>
          <a:solidFill>
            <a:srgbClr val="59443D"/>
          </a:solidFill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6032" y="482744"/>
            <a:ext cx="11064240" cy="5943600"/>
          </a:xfrm>
          <a:prstGeom prst="rect">
            <a:avLst/>
          </a:prstGeom>
          <a:solidFill>
            <a:srgbClr val="F3F4E9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308" y="498510"/>
            <a:ext cx="6737328" cy="605994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273636" y="482744"/>
            <a:ext cx="4329784" cy="5943600"/>
          </a:xfrm>
          <a:prstGeom prst="rect">
            <a:avLst/>
          </a:prstGeom>
          <a:solidFill>
            <a:schemeClr val="lt1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044585" y="2090528"/>
            <a:ext cx="2784737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000" b="0" cap="none" spc="0" dirty="0" smtClean="0">
                <a:ln w="0"/>
                <a:solidFill>
                  <a:srgbClr val="42536A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</a:rPr>
              <a:t>Optimize</a:t>
            </a:r>
            <a:r>
              <a:rPr lang="zh-CN" altLang="en-US" sz="4000" dirty="0">
                <a:ln w="0"/>
                <a:solidFill>
                  <a:srgbClr val="42536A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</a:rPr>
              <a:t> </a:t>
            </a:r>
            <a:r>
              <a:rPr lang="en-US" altLang="zh-CN" sz="2800" dirty="0" smtClean="0">
                <a:ln w="0"/>
                <a:solidFill>
                  <a:srgbClr val="42536A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</a:rPr>
              <a:t>the</a:t>
            </a:r>
            <a:r>
              <a:rPr lang="zh-CN" altLang="en-US" sz="4000" dirty="0" smtClean="0">
                <a:ln w="0"/>
                <a:solidFill>
                  <a:srgbClr val="42536A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</a:rPr>
              <a:t> </a:t>
            </a:r>
          </a:p>
          <a:p>
            <a:pPr algn="ctr"/>
            <a:r>
              <a:rPr lang="en-US" altLang="zh-CN" sz="3200" dirty="0" smtClean="0">
                <a:ln w="0"/>
                <a:solidFill>
                  <a:srgbClr val="42536A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</a:rPr>
              <a:t>Revenue</a:t>
            </a:r>
            <a:r>
              <a:rPr lang="zh-CN" altLang="en-US" sz="4000" dirty="0" smtClean="0">
                <a:ln w="0"/>
                <a:solidFill>
                  <a:srgbClr val="42536A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</a:rPr>
              <a:t> </a:t>
            </a:r>
          </a:p>
          <a:p>
            <a:pPr algn="ctr"/>
            <a:r>
              <a:rPr lang="en-US" altLang="zh-CN" sz="2800" dirty="0" smtClean="0">
                <a:ln w="0"/>
                <a:solidFill>
                  <a:srgbClr val="42536A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</a:rPr>
              <a:t>of</a:t>
            </a:r>
            <a:r>
              <a:rPr lang="zh-CN" altLang="en-US" sz="4000" dirty="0" smtClean="0">
                <a:ln w="0"/>
                <a:solidFill>
                  <a:srgbClr val="42536A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</a:rPr>
              <a:t> </a:t>
            </a:r>
            <a:r>
              <a:rPr lang="en-US" altLang="zh-CN" sz="3600" dirty="0" smtClean="0">
                <a:ln w="0"/>
                <a:solidFill>
                  <a:srgbClr val="42536A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</a:rPr>
              <a:t>Amazon!</a:t>
            </a:r>
            <a:endParaRPr lang="zh-CN" altLang="en-US" sz="3600" b="0" cap="none" spc="0" dirty="0" smtClean="0">
              <a:ln w="0"/>
              <a:solidFill>
                <a:srgbClr val="42536A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02652" y="4878811"/>
            <a:ext cx="25036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 smtClean="0">
                <a:solidFill>
                  <a:schemeClr val="tx1"/>
                </a:solidFill>
              </a:rPr>
              <a:t>Danyang</a:t>
            </a:r>
            <a:r>
              <a:rPr lang="zh-CN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zh-CN" sz="1600" dirty="0" smtClean="0">
                <a:solidFill>
                  <a:schemeClr val="tx1"/>
                </a:solidFill>
              </a:rPr>
              <a:t>He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title"/>
          </p:nvPr>
        </p:nvSpPr>
        <p:spPr>
          <a:xfrm>
            <a:off x="-1216639" y="54103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Questrial"/>
              <a:buNone/>
            </a:pPr>
            <a:r>
              <a:rPr lang="en-US" sz="4000" u="none" strike="noStrike" cap="none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Questrial"/>
              </a:rPr>
              <a:t>O</a:t>
            </a:r>
            <a:r>
              <a:rPr lang="en-US" sz="4000" dirty="0">
                <a:latin typeface="Arial" charset="0"/>
                <a:ea typeface="Arial" charset="0"/>
                <a:cs typeface="Arial" charset="0"/>
              </a:rPr>
              <a:t>ptimize</a:t>
            </a:r>
            <a:r>
              <a:rPr lang="en-US" sz="4000" u="none" strike="noStrike" cap="none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Questrial"/>
              </a:rPr>
              <a:t> </a:t>
            </a:r>
            <a:r>
              <a:rPr lang="en-US" sz="4000" dirty="0">
                <a:latin typeface="Arial" charset="0"/>
                <a:ea typeface="Arial" charset="0"/>
                <a:cs typeface="Arial" charset="0"/>
              </a:rPr>
              <a:t>our</a:t>
            </a:r>
            <a:r>
              <a:rPr lang="en-US" sz="4000" u="none" strike="noStrike" cap="none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Questrial"/>
              </a:rPr>
              <a:t> R</a:t>
            </a:r>
            <a:r>
              <a:rPr lang="en-US" sz="4000" dirty="0">
                <a:latin typeface="Arial" charset="0"/>
                <a:ea typeface="Arial" charset="0"/>
                <a:cs typeface="Arial" charset="0"/>
              </a:rPr>
              <a:t>evenue</a:t>
            </a:r>
          </a:p>
        </p:txBody>
      </p:sp>
      <p:pic>
        <p:nvPicPr>
          <p:cNvPr id="230" name="Shape 230"/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479628" y="1901952"/>
            <a:ext cx="5224692" cy="27431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 smtClean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10</a:t>
            </a:fld>
            <a:endParaRPr lang="en-US" sz="10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31" name="Shape 231"/>
          <p:cNvSpPr txBox="1"/>
          <p:nvPr/>
        </p:nvSpPr>
        <p:spPr>
          <a:xfrm>
            <a:off x="1163711" y="2251270"/>
            <a:ext cx="5754900" cy="375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85750" marR="0" lvl="0" indent="-2794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100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Focus on the potential customers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100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   - Provide promotions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100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   - Send email to notify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100" dirty="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342900" marR="0" lvl="0" indent="-3365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100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Pay more attention on “top” countries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100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   - United States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100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   - Germany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100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   - Japan</a:t>
            </a:r>
          </a:p>
          <a:p>
            <a:pPr marR="0" lvl="0" algn="l" rtl="0">
              <a:spcBef>
                <a:spcPts val="0"/>
              </a:spcBef>
              <a:buNone/>
            </a:pPr>
            <a:endParaRPr sz="2100" dirty="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342900" lvl="0" indent="-33655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100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Improve customer service</a:t>
            </a:r>
          </a:p>
          <a:p>
            <a:pPr marL="342900" lvl="0" indent="-336550" rtl="0">
              <a:spcBef>
                <a:spcPts val="0"/>
              </a:spcBef>
              <a:buClr>
                <a:schemeClr val="dk1"/>
              </a:buClr>
              <a:buSzPct val="100000"/>
              <a:buFont typeface="Questrial"/>
              <a:buChar char="•"/>
            </a:pPr>
            <a:r>
              <a:rPr lang="en-US" sz="2100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Simplify the website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98615" y="57348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Recommendations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Quest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THANK YOU!</a:t>
            </a:r>
          </a:p>
        </p:txBody>
      </p:sp>
      <p:sp>
        <p:nvSpPr>
          <p:cNvPr id="237" name="Shape 237"/>
          <p:cNvSpPr txBox="1">
            <a:spLocks noGrp="1"/>
          </p:cNvSpPr>
          <p:nvPr>
            <p:ph idx="1"/>
          </p:nvPr>
        </p:nvSpPr>
        <p:spPr>
          <a:xfrm>
            <a:off x="914400" y="2127622"/>
            <a:ext cx="10363826" cy="342410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Q</a:t>
            </a:r>
            <a:r>
              <a:rPr lang="en-US"/>
              <a:t>uestions</a:t>
            </a:r>
            <a:r>
              <a:rPr lang="en-US"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 smtClean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11</a:t>
            </a:fld>
            <a:endParaRPr lang="en-US" sz="10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238" name="Shape 2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39696" y="2837793"/>
            <a:ext cx="8236329" cy="317646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hape 143"/>
          <p:cNvSpPr/>
          <p:nvPr/>
        </p:nvSpPr>
        <p:spPr>
          <a:xfrm>
            <a:off x="0" y="-1"/>
            <a:ext cx="12192000" cy="6957391"/>
          </a:xfrm>
          <a:prstGeom prst="rect">
            <a:avLst/>
          </a:prstGeom>
          <a:solidFill>
            <a:srgbClr val="42536A"/>
          </a:solidFill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29994" y="2127622"/>
            <a:ext cx="45320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THANK</a:t>
            </a:r>
            <a:r>
              <a:rPr lang="zh-CN" altLang="en-US" sz="54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altLang="zh-CN" sz="54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YOU!</a:t>
            </a:r>
            <a:endParaRPr lang="en-US" altLang="zh-CN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22768" y="3761123"/>
            <a:ext cx="170431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Question?</a:t>
            </a:r>
            <a:endParaRPr lang="en-US" altLang="zh-CN" sz="2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>
            <a:off x="-3016966" y="47787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Questrial"/>
              <a:buNone/>
            </a:pPr>
            <a:r>
              <a:rPr lang="en-US" sz="4000" u="none" strike="noStrike" cap="none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Questrial"/>
              </a:rPr>
              <a:t>O</a:t>
            </a:r>
            <a:r>
              <a:rPr lang="en-US" sz="4000" dirty="0">
                <a:latin typeface="Arial" charset="0"/>
                <a:ea typeface="Arial" charset="0"/>
                <a:cs typeface="Arial" charset="0"/>
              </a:rPr>
              <a:t>utlier</a:t>
            </a:r>
          </a:p>
        </p:txBody>
      </p:sp>
      <p:sp>
        <p:nvSpPr>
          <p:cNvPr id="162" name="Shape 162"/>
          <p:cNvSpPr txBox="1">
            <a:spLocks noGrp="1"/>
          </p:cNvSpPr>
          <p:nvPr>
            <p:ph idx="1"/>
          </p:nvPr>
        </p:nvSpPr>
        <p:spPr>
          <a:xfrm>
            <a:off x="1518203" y="1916196"/>
            <a:ext cx="10363826" cy="342410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altLang="zh-CN" sz="2400" dirty="0" smtClean="0">
                <a:latin typeface="Arial" charset="0"/>
                <a:ea typeface="Arial" charset="0"/>
                <a:cs typeface="Arial" charset="0"/>
              </a:rPr>
              <a:t>Im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portance 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of the project</a:t>
            </a:r>
          </a:p>
          <a:p>
            <a:pPr marL="2286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800" u="none" strike="noStrike" cap="none" dirty="0">
              <a:solidFill>
                <a:schemeClr val="dk1"/>
              </a:solidFill>
              <a:latin typeface="Arial" charset="0"/>
              <a:ea typeface="Arial" charset="0"/>
              <a:cs typeface="Arial" charset="0"/>
              <a:sym typeface="Questrial"/>
            </a:endParaRPr>
          </a:p>
          <a:p>
            <a:pPr marL="2286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Set up the prediction model</a:t>
            </a:r>
          </a:p>
          <a:p>
            <a:pPr marL="2286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800" u="none" strike="noStrike" cap="none" dirty="0">
              <a:solidFill>
                <a:schemeClr val="dk1"/>
              </a:solidFill>
              <a:latin typeface="Arial" charset="0"/>
              <a:ea typeface="Arial" charset="0"/>
              <a:cs typeface="Arial" charset="0"/>
              <a:sym typeface="Questrial"/>
            </a:endParaRPr>
          </a:p>
          <a:p>
            <a:pPr marL="2286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altLang="zh-CN" sz="2400" dirty="0" smtClean="0">
                <a:latin typeface="Arial" charset="0"/>
                <a:ea typeface="Arial" charset="0"/>
                <a:cs typeface="Arial" charset="0"/>
              </a:rPr>
              <a:t>Im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pact 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of the model</a:t>
            </a:r>
          </a:p>
          <a:p>
            <a:pPr marL="2286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800" u="none" strike="noStrike" cap="none" dirty="0">
              <a:solidFill>
                <a:schemeClr val="dk1"/>
              </a:solidFill>
              <a:latin typeface="Arial" charset="0"/>
              <a:ea typeface="Arial" charset="0"/>
              <a:cs typeface="Arial" charset="0"/>
              <a:sym typeface="Questrial"/>
            </a:endParaRPr>
          </a:p>
          <a:p>
            <a:pPr marL="228600" marR="0" lvl="0" indent="-228600" algn="l" rtl="0">
              <a:lnSpc>
                <a:spcPct val="12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altLang="zh-CN" sz="2400" dirty="0" smtClean="0">
                <a:latin typeface="Arial" charset="0"/>
                <a:ea typeface="Arial" charset="0"/>
                <a:cs typeface="Arial" charset="0"/>
              </a:rPr>
              <a:t>Re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commendation</a:t>
            </a:r>
            <a:endParaRPr lang="en-US"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 smtClean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2</a:t>
            </a:fld>
            <a:endParaRPr lang="en-US" sz="1000" b="0" i="0" u="none" strike="noStrike" cap="none" dirty="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98615" y="57348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O</a:t>
            </a:r>
            <a:r>
              <a:rPr lang="en-US" altLang="zh-CN" dirty="0" smtClean="0">
                <a:solidFill>
                  <a:schemeClr val="bg1"/>
                </a:solidFill>
              </a:rPr>
              <a:t>utlier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174938" y="52125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Questrial"/>
              <a:buNone/>
            </a:pPr>
            <a:r>
              <a:rPr lang="en-US" sz="4000" dirty="0">
                <a:latin typeface="Arial" charset="0"/>
                <a:ea typeface="Arial" charset="0"/>
                <a:cs typeface="Arial" charset="0"/>
              </a:rPr>
              <a:t>Dormant Customers are Important</a:t>
            </a:r>
            <a:r>
              <a:rPr lang="en-US" sz="4000" u="none" strike="noStrike" cap="none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Questrial"/>
              </a:rPr>
              <a:t>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 smtClean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3</a:t>
            </a:fld>
            <a:endParaRPr lang="en-US" sz="1000" b="0" i="0" u="none" strike="noStrike" cap="none" dirty="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68" name="Shape 168"/>
          <p:cNvSpPr txBox="1"/>
          <p:nvPr/>
        </p:nvSpPr>
        <p:spPr>
          <a:xfrm>
            <a:off x="1554966" y="1846821"/>
            <a:ext cx="6747300" cy="381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85750" marR="0" lvl="0" indent="-2794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u="none" strike="noStrike" cap="none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Questrial"/>
              </a:rPr>
              <a:t>5 millions customers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lang="zh-CN" altLang="en-US" sz="2200" u="none" strike="noStrike" cap="none" dirty="0" smtClean="0">
              <a:solidFill>
                <a:schemeClr val="dk1"/>
              </a:solidFill>
              <a:latin typeface="Arial" charset="0"/>
              <a:ea typeface="Arial" charset="0"/>
              <a:cs typeface="Arial" charset="0"/>
              <a:sym typeface="Questrial"/>
            </a:endParaRP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200" u="none" strike="noStrike" cap="none" dirty="0">
              <a:solidFill>
                <a:schemeClr val="dk1"/>
              </a:solidFill>
              <a:latin typeface="Arial" charset="0"/>
              <a:ea typeface="Arial" charset="0"/>
              <a:cs typeface="Arial" charset="0"/>
              <a:sym typeface="Questrial"/>
            </a:endParaRPr>
          </a:p>
          <a:p>
            <a:pPr marL="285750" marR="0" lvl="0" indent="-2794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u="none" strike="noStrike" cap="none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Questrial"/>
              </a:rPr>
              <a:t>400k dormant customers for 3 months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lang="zh-CN" altLang="en-US" sz="2200" dirty="0">
              <a:solidFill>
                <a:schemeClr val="dk1"/>
              </a:solidFill>
              <a:latin typeface="Arial" charset="0"/>
              <a:ea typeface="Arial" charset="0"/>
              <a:cs typeface="Arial" charset="0"/>
              <a:sym typeface="Questrial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2200" dirty="0">
              <a:solidFill>
                <a:schemeClr val="dk1"/>
              </a:solidFill>
              <a:latin typeface="Arial" charset="0"/>
              <a:ea typeface="Arial" charset="0"/>
              <a:cs typeface="Arial" charset="0"/>
              <a:sym typeface="Questrial"/>
            </a:endParaRPr>
          </a:p>
          <a:p>
            <a:pPr marL="285750" marR="0" lvl="0" indent="-2794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Questrial"/>
              </a:rPr>
              <a:t>Customer churn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lang="zh-CN" altLang="en-US" sz="2200" dirty="0" smtClean="0">
              <a:solidFill>
                <a:schemeClr val="dk1"/>
              </a:solidFill>
              <a:latin typeface="Arial" charset="0"/>
              <a:ea typeface="Arial" charset="0"/>
              <a:cs typeface="Arial" charset="0"/>
              <a:sym typeface="Questrial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2200" dirty="0">
              <a:solidFill>
                <a:schemeClr val="dk1"/>
              </a:solidFill>
              <a:latin typeface="Arial" charset="0"/>
              <a:ea typeface="Arial" charset="0"/>
              <a:cs typeface="Arial" charset="0"/>
              <a:sym typeface="Questrial"/>
            </a:endParaRPr>
          </a:p>
          <a:p>
            <a:pPr marL="285750" marR="0" lvl="0" indent="-2794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Questrial"/>
              </a:rPr>
              <a:t>Big loss in the revenue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200" dirty="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200" dirty="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169" name="Shape 1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9776" y="2151621"/>
            <a:ext cx="6974006" cy="375041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2798615" y="57348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They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are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Important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-1368275" y="51263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Questrial"/>
              <a:buNone/>
            </a:pPr>
            <a:r>
              <a:rPr lang="en-US" sz="4000" u="none" strike="noStrike" cap="none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Questrial"/>
              </a:rPr>
              <a:t>W</a:t>
            </a:r>
            <a:r>
              <a:rPr lang="en-US" sz="4000" dirty="0">
                <a:latin typeface="Arial" charset="0"/>
                <a:ea typeface="Arial" charset="0"/>
                <a:cs typeface="Arial" charset="0"/>
              </a:rPr>
              <a:t>hy</a:t>
            </a:r>
            <a:r>
              <a:rPr lang="en-US" sz="4000" u="none" strike="noStrike" cap="none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Questrial"/>
              </a:rPr>
              <a:t> </a:t>
            </a:r>
            <a:r>
              <a:rPr lang="en-US" sz="4000" dirty="0">
                <a:latin typeface="Arial" charset="0"/>
                <a:ea typeface="Arial" charset="0"/>
                <a:cs typeface="Arial" charset="0"/>
              </a:rPr>
              <a:t>they</a:t>
            </a:r>
            <a:r>
              <a:rPr lang="en-US" sz="4000" u="none" strike="noStrike" cap="none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Questrial"/>
              </a:rPr>
              <a:t> D</a:t>
            </a:r>
            <a:r>
              <a:rPr lang="en-US" sz="4000" dirty="0">
                <a:latin typeface="Arial" charset="0"/>
                <a:ea typeface="Arial" charset="0"/>
                <a:cs typeface="Arial" charset="0"/>
              </a:rPr>
              <a:t>isappear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 smtClean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4</a:t>
            </a:fld>
            <a:endParaRPr lang="en-US" sz="10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75" name="Shape 175"/>
          <p:cNvSpPr txBox="1"/>
          <p:nvPr/>
        </p:nvSpPr>
        <p:spPr>
          <a:xfrm>
            <a:off x="1859209" y="2185433"/>
            <a:ext cx="5755039" cy="344709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Bad customer service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200" dirty="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Products they bought can be used for a long term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200" dirty="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Price is not competitive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200" dirty="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The design of website is complicate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200" dirty="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Customers went out for a travel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000" dirty="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176" name="Shape 176"/>
          <p:cNvPicPr preferRelativeResize="0"/>
          <p:nvPr/>
        </p:nvPicPr>
        <p:blipFill rotWithShape="1">
          <a:blip r:embed="rId3">
            <a:alphaModFix/>
          </a:blip>
          <a:srcRect l="6593" r="7361"/>
          <a:stretch/>
        </p:blipFill>
        <p:spPr>
          <a:xfrm>
            <a:off x="8450317" y="2004192"/>
            <a:ext cx="2596624" cy="362833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2798615" y="57348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Why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they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disappear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5622" y="47140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4000" dirty="0" smtClean="0">
                <a:latin typeface="Arial" charset="0"/>
                <a:ea typeface="Arial" charset="0"/>
                <a:cs typeface="Arial" charset="0"/>
              </a:rPr>
              <a:t>Why</a:t>
            </a:r>
            <a:r>
              <a:rPr lang="zh-CN" altLang="en-US" sz="40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4000" dirty="0" smtClean="0">
                <a:latin typeface="Arial" charset="0"/>
                <a:ea typeface="Arial" charset="0"/>
                <a:cs typeface="Arial" charset="0"/>
              </a:rPr>
              <a:t>not</a:t>
            </a:r>
            <a:r>
              <a:rPr lang="zh-CN" altLang="en-US" sz="40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4000" dirty="0" smtClean="0">
                <a:latin typeface="Arial" charset="0"/>
                <a:ea typeface="Arial" charset="0"/>
                <a:cs typeface="Arial" charset="0"/>
              </a:rPr>
              <a:t>target</a:t>
            </a:r>
            <a:r>
              <a:rPr lang="zh-CN" altLang="en-US" sz="40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4000" dirty="0" smtClean="0">
                <a:latin typeface="Arial" charset="0"/>
                <a:ea typeface="Arial" charset="0"/>
                <a:cs typeface="Arial" charset="0"/>
              </a:rPr>
              <a:t>new</a:t>
            </a:r>
            <a:r>
              <a:rPr lang="zh-CN" altLang="en-US" sz="40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4000" dirty="0" smtClean="0">
                <a:latin typeface="Arial" charset="0"/>
                <a:ea typeface="Arial" charset="0"/>
                <a:cs typeface="Arial" charset="0"/>
              </a:rPr>
              <a:t>customers</a:t>
            </a:r>
            <a:endParaRPr lang="en-US" sz="4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 smtClean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5</a:t>
            </a:fld>
            <a:endParaRPr lang="en-US" sz="10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" name="Shape 198"/>
          <p:cNvSpPr txBox="1">
            <a:spLocks/>
          </p:cNvSpPr>
          <p:nvPr/>
        </p:nvSpPr>
        <p:spPr>
          <a:xfrm>
            <a:off x="1650604" y="1724841"/>
            <a:ext cx="8709374" cy="235449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0000"/>
              </a:lnSpc>
              <a:buClr>
                <a:srgbClr val="595959"/>
              </a:buClr>
              <a:buSzPct val="25000"/>
              <a:buFont typeface="Arial"/>
              <a:buNone/>
            </a:pPr>
            <a:r>
              <a:rPr lang="en" sz="1800" b="1" dirty="0" smtClean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Acquiring a new consumer can cost 6-7 times than retaining an existing one.</a:t>
            </a:r>
            <a:endParaRPr lang="en" sz="1800" b="1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Shape 200"/>
          <p:cNvSpPr txBox="1"/>
          <p:nvPr/>
        </p:nvSpPr>
        <p:spPr>
          <a:xfrm>
            <a:off x="1454717" y="2361865"/>
            <a:ext cx="2790496" cy="2839239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90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$$$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90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$$$</a:t>
            </a:r>
          </a:p>
        </p:txBody>
      </p:sp>
      <p:sp>
        <p:nvSpPr>
          <p:cNvPr id="6" name="Shape 201"/>
          <p:cNvSpPr txBox="1"/>
          <p:nvPr/>
        </p:nvSpPr>
        <p:spPr>
          <a:xfrm>
            <a:off x="6005291" y="3054362"/>
            <a:ext cx="2790496" cy="1454244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90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$</a:t>
            </a:r>
          </a:p>
        </p:txBody>
      </p:sp>
      <p:sp>
        <p:nvSpPr>
          <p:cNvPr id="7" name="Shape 202"/>
          <p:cNvSpPr txBox="1">
            <a:spLocks/>
          </p:cNvSpPr>
          <p:nvPr/>
        </p:nvSpPr>
        <p:spPr>
          <a:xfrm>
            <a:off x="1855555" y="5496331"/>
            <a:ext cx="1988820" cy="391024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28600" marR="0" lvl="0" indent="-101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685800" marR="0" lvl="1" indent="-1143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143000" marR="0" lvl="2" indent="-1270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600200" marR="0" lvl="3" indent="-1397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7400" marR="0" lvl="4" indent="-1397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397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397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397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397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indent="0">
              <a:lnSpc>
                <a:spcPct val="90000"/>
              </a:lnSpc>
              <a:spcBef>
                <a:spcPts val="0"/>
              </a:spcBef>
              <a:buSzPct val="25000"/>
              <a:buFont typeface="Arial"/>
              <a:buNone/>
            </a:pPr>
            <a:r>
              <a:rPr lang="en" sz="1600" dirty="0" smtClean="0">
                <a:latin typeface="Arial" charset="0"/>
                <a:ea typeface="Arial" charset="0"/>
                <a:cs typeface="Arial" charset="0"/>
                <a:sym typeface="Calibri"/>
              </a:rPr>
              <a:t>Acquire a new one</a:t>
            </a:r>
            <a:endParaRPr lang="en" sz="1600" dirty="0">
              <a:latin typeface="Arial" charset="0"/>
              <a:ea typeface="Arial" charset="0"/>
              <a:cs typeface="Arial" charset="0"/>
              <a:sym typeface="Calibri"/>
            </a:endParaRPr>
          </a:p>
        </p:txBody>
      </p:sp>
      <p:sp>
        <p:nvSpPr>
          <p:cNvPr id="8" name="Shape 203"/>
          <p:cNvSpPr txBox="1">
            <a:spLocks/>
          </p:cNvSpPr>
          <p:nvPr/>
        </p:nvSpPr>
        <p:spPr>
          <a:xfrm>
            <a:off x="6289510" y="5496331"/>
            <a:ext cx="2222058" cy="391024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28600" marR="0" lvl="0" indent="-101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685800" marR="0" lvl="1" indent="-1143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143000" marR="0" lvl="2" indent="-1270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600200" marR="0" lvl="3" indent="-1397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7400" marR="0" lvl="4" indent="-1397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397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397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397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397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indent="0" algn="ctr">
              <a:lnSpc>
                <a:spcPct val="90000"/>
              </a:lnSpc>
              <a:spcBef>
                <a:spcPts val="0"/>
              </a:spcBef>
              <a:buSzPct val="25000"/>
              <a:buFont typeface="Arial"/>
              <a:buNone/>
            </a:pPr>
            <a:r>
              <a:rPr lang="en" sz="1600" dirty="0" smtClean="0">
                <a:latin typeface="Arial" charset="0"/>
                <a:ea typeface="Arial" charset="0"/>
                <a:cs typeface="Arial" charset="0"/>
                <a:sym typeface="Calibri"/>
              </a:rPr>
              <a:t>Retain an existing one</a:t>
            </a:r>
            <a:endParaRPr lang="en" sz="1600" dirty="0">
              <a:latin typeface="Arial" charset="0"/>
              <a:ea typeface="Arial" charset="0"/>
              <a:cs typeface="Arial" charset="0"/>
              <a:sym typeface="Calibri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98615" y="57348"/>
            <a:ext cx="3075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Compared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to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new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customers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9189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xfrm>
            <a:off x="-124691" y="446314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Questrial"/>
              <a:buNone/>
            </a:pPr>
            <a:r>
              <a:rPr lang="en-US" sz="4000" dirty="0">
                <a:latin typeface="Arial" charset="0"/>
                <a:ea typeface="Arial" charset="0"/>
                <a:cs typeface="Arial" charset="0"/>
              </a:rPr>
              <a:t>Predict the Potential Customers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 smtClean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6</a:t>
            </a:fld>
            <a:endParaRPr lang="en-US" sz="10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182" name="Shape 18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98068" y="2214743"/>
            <a:ext cx="8758174" cy="2128266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Shape 183"/>
          <p:cNvSpPr txBox="1"/>
          <p:nvPr/>
        </p:nvSpPr>
        <p:spPr>
          <a:xfrm>
            <a:off x="1745667" y="4613564"/>
            <a:ext cx="6345382" cy="163121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If Yes, flag 1 (48,553 customers)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Else flag 0 (367,466 customers)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Proportion: 1/(0+1) = 11%</a:t>
            </a:r>
          </a:p>
        </p:txBody>
      </p:sp>
      <p:sp>
        <p:nvSpPr>
          <p:cNvPr id="184" name="Shape 184"/>
          <p:cNvSpPr/>
          <p:nvPr/>
        </p:nvSpPr>
        <p:spPr>
          <a:xfrm>
            <a:off x="6191307" y="4745420"/>
            <a:ext cx="418981" cy="1371600"/>
          </a:xfrm>
          <a:prstGeom prst="rightBrace">
            <a:avLst>
              <a:gd name="adj1" fmla="val 8333"/>
              <a:gd name="adj2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85" name="Shape 185"/>
          <p:cNvSpPr txBox="1"/>
          <p:nvPr/>
        </p:nvSpPr>
        <p:spPr>
          <a:xfrm>
            <a:off x="6968358" y="5228740"/>
            <a:ext cx="3216166" cy="4616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 err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Is_converted</a:t>
            </a:r>
            <a:r>
              <a:rPr lang="en-US" sz="2400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model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98614" y="57348"/>
            <a:ext cx="25353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Define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potential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customers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xfrm>
            <a:off x="127825" y="50037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Questrial"/>
              <a:buNone/>
            </a:pPr>
            <a:r>
              <a:rPr lang="en-US" sz="4000" u="none" strike="noStrike" cap="none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Questrial"/>
              </a:rPr>
              <a:t>W</a:t>
            </a:r>
            <a:r>
              <a:rPr lang="en-US" sz="4000" dirty="0">
                <a:latin typeface="Arial" charset="0"/>
                <a:ea typeface="Arial" charset="0"/>
                <a:cs typeface="Arial" charset="0"/>
              </a:rPr>
              <a:t>hy</a:t>
            </a:r>
            <a:r>
              <a:rPr lang="en-US" sz="4000" u="none" strike="noStrike" cap="none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Questrial"/>
              </a:rPr>
              <a:t> U</a:t>
            </a:r>
            <a:r>
              <a:rPr lang="en-US" sz="4000" dirty="0">
                <a:latin typeface="Arial" charset="0"/>
                <a:ea typeface="Arial" charset="0"/>
                <a:cs typeface="Arial" charset="0"/>
              </a:rPr>
              <a:t>se </a:t>
            </a:r>
            <a:r>
              <a:rPr lang="en-US" sz="4000" u="none" strike="noStrike" cap="none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Questrial"/>
              </a:rPr>
              <a:t>3-M</a:t>
            </a:r>
            <a:r>
              <a:rPr lang="en-US" sz="4000" dirty="0">
                <a:latin typeface="Arial" charset="0"/>
                <a:ea typeface="Arial" charset="0"/>
                <a:cs typeface="Arial" charset="0"/>
              </a:rPr>
              <a:t>onth</a:t>
            </a:r>
            <a:r>
              <a:rPr lang="en-US" sz="4000" u="none" strike="noStrike" cap="none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Questrial"/>
              </a:rPr>
              <a:t> D</a:t>
            </a:r>
            <a:r>
              <a:rPr lang="en-US" sz="4000" dirty="0">
                <a:latin typeface="Arial" charset="0"/>
                <a:ea typeface="Arial" charset="0"/>
                <a:cs typeface="Arial" charset="0"/>
              </a:rPr>
              <a:t>ormant Period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 smtClean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7</a:t>
            </a:fld>
            <a:endParaRPr lang="en-US" sz="10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grpSp>
        <p:nvGrpSpPr>
          <p:cNvPr id="191" name="Shape 191"/>
          <p:cNvGrpSpPr/>
          <p:nvPr/>
        </p:nvGrpSpPr>
        <p:grpSpPr>
          <a:xfrm>
            <a:off x="4937760" y="2214694"/>
            <a:ext cx="7030858" cy="3670809"/>
            <a:chOff x="4608576" y="2272945"/>
            <a:chExt cx="7030858" cy="3670809"/>
          </a:xfrm>
        </p:grpSpPr>
        <p:sp>
          <p:nvSpPr>
            <p:cNvPr id="192" name="Shape 192"/>
            <p:cNvSpPr txBox="1"/>
            <p:nvPr/>
          </p:nvSpPr>
          <p:spPr>
            <a:xfrm>
              <a:off x="9719134" y="5574454"/>
              <a:ext cx="19203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Days_difference</a:t>
              </a:r>
            </a:p>
          </p:txBody>
        </p:sp>
        <p:grpSp>
          <p:nvGrpSpPr>
            <p:cNvPr id="193" name="Shape 193"/>
            <p:cNvGrpSpPr/>
            <p:nvPr/>
          </p:nvGrpSpPr>
          <p:grpSpPr>
            <a:xfrm>
              <a:off x="4608576" y="2272945"/>
              <a:ext cx="6236208" cy="3301508"/>
              <a:chOff x="4645152" y="2432304"/>
              <a:chExt cx="6236208" cy="3301508"/>
            </a:xfrm>
          </p:grpSpPr>
          <p:cxnSp>
            <p:nvCxnSpPr>
              <p:cNvPr id="194" name="Shape 194"/>
              <p:cNvCxnSpPr/>
              <p:nvPr/>
            </p:nvCxnSpPr>
            <p:spPr>
              <a:xfrm rot="10800000" flipH="1">
                <a:off x="6144768" y="5303520"/>
                <a:ext cx="4736592" cy="18288"/>
              </a:xfrm>
              <a:prstGeom prst="straightConnector1">
                <a:avLst/>
              </a:prstGeom>
              <a:noFill/>
              <a:ln w="25400" cap="flat" cmpd="sng">
                <a:solidFill>
                  <a:srgbClr val="1E3E82"/>
                </a:solidFill>
                <a:prstDash val="solid"/>
                <a:round/>
                <a:headEnd type="none" w="med" len="med"/>
                <a:tailEnd type="triangle" w="lg" len="lg"/>
              </a:ln>
            </p:spPr>
          </p:cxnSp>
          <p:cxnSp>
            <p:nvCxnSpPr>
              <p:cNvPr id="195" name="Shape 195"/>
              <p:cNvCxnSpPr/>
              <p:nvPr/>
            </p:nvCxnSpPr>
            <p:spPr>
              <a:xfrm rot="10800000">
                <a:off x="6291072" y="2432304"/>
                <a:ext cx="6096" cy="3041904"/>
              </a:xfrm>
              <a:prstGeom prst="straightConnector1">
                <a:avLst/>
              </a:prstGeom>
              <a:noFill/>
              <a:ln w="25400" cap="flat" cmpd="sng">
                <a:solidFill>
                  <a:srgbClr val="1E3E82"/>
                </a:solidFill>
                <a:prstDash val="solid"/>
                <a:round/>
                <a:headEnd type="none" w="med" len="med"/>
                <a:tailEnd type="triangle" w="lg" len="lg"/>
              </a:ln>
            </p:spPr>
          </p:cxnSp>
          <p:sp>
            <p:nvSpPr>
              <p:cNvPr id="196" name="Shape 196"/>
              <p:cNvSpPr/>
              <p:nvPr/>
            </p:nvSpPr>
            <p:spPr>
              <a:xfrm>
                <a:off x="6382512" y="2871216"/>
                <a:ext cx="4315968" cy="2128181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cubicBezTo>
                      <a:pt x="1083" y="4038"/>
                      <a:pt x="2166" y="8077"/>
                      <a:pt x="3000" y="14436"/>
                    </a:cubicBezTo>
                    <a:cubicBezTo>
                      <a:pt x="3833" y="20795"/>
                      <a:pt x="4416" y="31795"/>
                      <a:pt x="5000" y="38154"/>
                    </a:cubicBezTo>
                    <a:cubicBezTo>
                      <a:pt x="5583" y="44513"/>
                      <a:pt x="5666" y="47778"/>
                      <a:pt x="6500" y="52590"/>
                    </a:cubicBezTo>
                    <a:cubicBezTo>
                      <a:pt x="7333" y="57402"/>
                      <a:pt x="8250" y="62043"/>
                      <a:pt x="10000" y="67027"/>
                    </a:cubicBezTo>
                    <a:cubicBezTo>
                      <a:pt x="11750" y="72011"/>
                      <a:pt x="14166" y="77511"/>
                      <a:pt x="17000" y="82495"/>
                    </a:cubicBezTo>
                    <a:cubicBezTo>
                      <a:pt x="19833" y="87479"/>
                      <a:pt x="23000" y="92979"/>
                      <a:pt x="27000" y="96931"/>
                    </a:cubicBezTo>
                    <a:cubicBezTo>
                      <a:pt x="31000" y="100884"/>
                      <a:pt x="35666" y="103290"/>
                      <a:pt x="41000" y="106212"/>
                    </a:cubicBezTo>
                    <a:cubicBezTo>
                      <a:pt x="46333" y="109134"/>
                      <a:pt x="52333" y="112227"/>
                      <a:pt x="59000" y="114462"/>
                    </a:cubicBezTo>
                    <a:cubicBezTo>
                      <a:pt x="65666" y="116696"/>
                      <a:pt x="74083" y="118758"/>
                      <a:pt x="81000" y="119618"/>
                    </a:cubicBezTo>
                    <a:cubicBezTo>
                      <a:pt x="87916" y="120477"/>
                      <a:pt x="100500" y="119618"/>
                      <a:pt x="100500" y="119618"/>
                    </a:cubicBezTo>
                    <a:lnTo>
                      <a:pt x="120000" y="119618"/>
                    </a:lnTo>
                    <a:lnTo>
                      <a:pt x="120000" y="119618"/>
                    </a:lnTo>
                  </a:path>
                </a:pathLst>
              </a:custGeom>
              <a:noFill/>
              <a:ln w="15875" cap="flat" cmpd="sng">
                <a:solidFill>
                  <a:srgbClr val="1C3977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1800">
                  <a:solidFill>
                    <a:schemeClr val="lt1"/>
                  </a:solidFill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  <p:sp>
            <p:nvSpPr>
              <p:cNvPr id="197" name="Shape 197"/>
              <p:cNvSpPr txBox="1"/>
              <p:nvPr/>
            </p:nvSpPr>
            <p:spPr>
              <a:xfrm>
                <a:off x="4645152" y="2432304"/>
                <a:ext cx="1499616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Questrial"/>
                    <a:ea typeface="Questrial"/>
                    <a:cs typeface="Questrial"/>
                    <a:sym typeface="Questrial"/>
                  </a:rPr>
                  <a:t>Avg. spend </a:t>
                </a:r>
              </a:p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Questrial"/>
                    <a:ea typeface="Questrial"/>
                    <a:cs typeface="Questrial"/>
                    <a:sym typeface="Questrial"/>
                  </a:rPr>
                  <a:t>(in 3 months)</a:t>
                </a:r>
              </a:p>
            </p:txBody>
          </p:sp>
          <p:cxnSp>
            <p:nvCxnSpPr>
              <p:cNvPr id="198" name="Shape 198"/>
              <p:cNvCxnSpPr>
                <a:stCxn id="196" idx="9"/>
                <a:endCxn id="199" idx="0"/>
              </p:cNvCxnSpPr>
              <p:nvPr/>
            </p:nvCxnSpPr>
            <p:spPr>
              <a:xfrm flipH="1">
                <a:off x="9290304" y="4992480"/>
                <a:ext cx="5400" cy="3720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1E3E82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0" name="Shape 200"/>
              <p:cNvCxnSpPr>
                <a:stCxn id="196" idx="9"/>
              </p:cNvCxnSpPr>
              <p:nvPr/>
            </p:nvCxnSpPr>
            <p:spPr>
              <a:xfrm rot="10800000">
                <a:off x="6309290" y="4992624"/>
                <a:ext cx="2986500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1E3E82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99" name="Shape 199"/>
              <p:cNvSpPr txBox="1"/>
              <p:nvPr/>
            </p:nvSpPr>
            <p:spPr>
              <a:xfrm>
                <a:off x="9070848" y="5364480"/>
                <a:ext cx="43891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Questrial"/>
                    <a:ea typeface="Questrial"/>
                    <a:cs typeface="Questrial"/>
                    <a:sym typeface="Questrial"/>
                  </a:rPr>
                  <a:t>90</a:t>
                </a:r>
              </a:p>
            </p:txBody>
          </p:sp>
          <p:sp>
            <p:nvSpPr>
              <p:cNvPr id="201" name="Shape 201"/>
              <p:cNvSpPr txBox="1"/>
              <p:nvPr/>
            </p:nvSpPr>
            <p:spPr>
              <a:xfrm>
                <a:off x="6260592" y="5300472"/>
                <a:ext cx="43891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Questrial"/>
                    <a:ea typeface="Questrial"/>
                    <a:cs typeface="Questrial"/>
                    <a:sym typeface="Questrial"/>
                  </a:rPr>
                  <a:t>1</a:t>
                </a:r>
              </a:p>
            </p:txBody>
          </p:sp>
          <p:cxnSp>
            <p:nvCxnSpPr>
              <p:cNvPr id="202" name="Shape 202"/>
              <p:cNvCxnSpPr>
                <a:stCxn id="196" idx="0"/>
              </p:cNvCxnSpPr>
              <p:nvPr/>
            </p:nvCxnSpPr>
            <p:spPr>
              <a:xfrm>
                <a:off x="6382512" y="2871216"/>
                <a:ext cx="0" cy="2493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1E3E82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3" name="Shape 203"/>
              <p:cNvCxnSpPr/>
              <p:nvPr/>
            </p:nvCxnSpPr>
            <p:spPr>
              <a:xfrm rot="10800000">
                <a:off x="6291072" y="2871216"/>
                <a:ext cx="91440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1E3E82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04" name="Shape 204"/>
          <p:cNvSpPr txBox="1"/>
          <p:nvPr/>
        </p:nvSpPr>
        <p:spPr>
          <a:xfrm>
            <a:off x="913776" y="2694725"/>
            <a:ext cx="4110900" cy="246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85750" marR="0" lvl="0" indent="-2794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1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Average spend decreases when days_difference increases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1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1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285750" marR="0" lvl="0" indent="-2794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1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Average spend do not change after 90 days differences.</a:t>
            </a:r>
          </a:p>
        </p:txBody>
      </p:sp>
      <p:cxnSp>
        <p:nvCxnSpPr>
          <p:cNvPr id="205" name="Shape 205"/>
          <p:cNvCxnSpPr/>
          <p:nvPr/>
        </p:nvCxnSpPr>
        <p:spPr>
          <a:xfrm>
            <a:off x="10507675" y="4787025"/>
            <a:ext cx="0" cy="32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lg" len="lg"/>
            <a:tailEnd type="none" w="lg" len="lg"/>
          </a:ln>
        </p:spPr>
      </p:cxnSp>
      <p:sp>
        <p:nvSpPr>
          <p:cNvPr id="206" name="Shape 206"/>
          <p:cNvSpPr txBox="1"/>
          <p:nvPr/>
        </p:nvSpPr>
        <p:spPr>
          <a:xfrm>
            <a:off x="10236025" y="5109825"/>
            <a:ext cx="814800" cy="322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>
                <a:latin typeface="Questrial"/>
                <a:ea typeface="Questrial"/>
                <a:cs typeface="Questrial"/>
                <a:sym typeface="Questrial"/>
              </a:rPr>
              <a:t>150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798615" y="57348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3-month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title"/>
          </p:nvPr>
        </p:nvSpPr>
        <p:spPr>
          <a:xfrm>
            <a:off x="-1925782" y="500744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Questrial"/>
              <a:buNone/>
            </a:pPr>
            <a:r>
              <a:rPr lang="en-US" sz="4000" dirty="0">
                <a:latin typeface="Arial" charset="0"/>
                <a:ea typeface="Arial" charset="0"/>
                <a:cs typeface="Arial" charset="0"/>
              </a:rPr>
              <a:t>Train</a:t>
            </a:r>
            <a:r>
              <a:rPr lang="en-US" sz="4000" u="none" strike="noStrike" cap="none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Questrial"/>
              </a:rPr>
              <a:t> </a:t>
            </a:r>
            <a:r>
              <a:rPr lang="en-US" sz="4000" dirty="0">
                <a:latin typeface="Arial" charset="0"/>
                <a:ea typeface="Arial" charset="0"/>
                <a:cs typeface="Arial" charset="0"/>
              </a:rPr>
              <a:t>the</a:t>
            </a:r>
            <a:r>
              <a:rPr lang="en-US" sz="4000" u="none" strike="noStrike" cap="none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Questrial"/>
              </a:rPr>
              <a:t> </a:t>
            </a:r>
            <a:r>
              <a:rPr lang="en-US" sz="4000" dirty="0">
                <a:latin typeface="Arial" charset="0"/>
                <a:ea typeface="Arial" charset="0"/>
                <a:cs typeface="Arial" charset="0"/>
              </a:rPr>
              <a:t>Model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 smtClean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8</a:t>
            </a:fld>
            <a:endParaRPr lang="en-US" sz="10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12" name="Shape 212"/>
          <p:cNvSpPr txBox="1"/>
          <p:nvPr/>
        </p:nvSpPr>
        <p:spPr>
          <a:xfrm>
            <a:off x="1648700" y="2505651"/>
            <a:ext cx="5985000" cy="285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85750" marR="0" lvl="0" indent="-2730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Lasso Logistic Regression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2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2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285750" marR="0" lvl="0" indent="-2730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Ridge Logistic Regression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2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2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285750" marR="0" lvl="0" indent="-2730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Random Forest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98615" y="57348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Train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the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model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title"/>
          </p:nvPr>
        </p:nvSpPr>
        <p:spPr>
          <a:xfrm>
            <a:off x="-1196662" y="46825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Questrial"/>
              <a:buNone/>
            </a:pPr>
            <a:r>
              <a:rPr lang="en-US" sz="4000" u="none" strike="noStrike" cap="none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Questrial"/>
              </a:rPr>
              <a:t>A</a:t>
            </a:r>
            <a:r>
              <a:rPr lang="en-US" sz="4000" dirty="0">
                <a:latin typeface="Arial" charset="0"/>
                <a:ea typeface="Arial" charset="0"/>
                <a:cs typeface="Arial" charset="0"/>
              </a:rPr>
              <a:t>ccuracy </a:t>
            </a:r>
            <a:r>
              <a:rPr lang="en-US" sz="4000" u="none" strike="noStrike" cap="none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Questrial"/>
              </a:rPr>
              <a:t> </a:t>
            </a:r>
            <a:r>
              <a:rPr lang="en-US" sz="4000" dirty="0">
                <a:latin typeface="Arial" charset="0"/>
                <a:ea typeface="Arial" charset="0"/>
                <a:cs typeface="Arial" charset="0"/>
              </a:rPr>
              <a:t>is</a:t>
            </a:r>
            <a:r>
              <a:rPr lang="en-US" sz="4000" u="none" strike="noStrike" cap="none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Questrial"/>
              </a:rPr>
              <a:t> I</a:t>
            </a:r>
            <a:r>
              <a:rPr lang="en-US" sz="4000" dirty="0">
                <a:latin typeface="Arial" charset="0"/>
                <a:ea typeface="Arial" charset="0"/>
                <a:cs typeface="Arial" charset="0"/>
              </a:rPr>
              <a:t>mproved</a:t>
            </a:r>
          </a:p>
        </p:txBody>
      </p:sp>
      <p:sp>
        <p:nvSpPr>
          <p:cNvPr id="218" name="Shape 218"/>
          <p:cNvSpPr txBox="1">
            <a:spLocks noGrp="1"/>
          </p:cNvSpPr>
          <p:nvPr>
            <p:ph idx="1"/>
          </p:nvPr>
        </p:nvSpPr>
        <p:spPr>
          <a:xfrm>
            <a:off x="1142374" y="2367092"/>
            <a:ext cx="10363800" cy="3424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7368"/>
              <a:buFont typeface="Arial"/>
              <a:buChar char="•"/>
            </a:pPr>
            <a:r>
              <a:rPr lang="en-US" sz="185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P</a:t>
            </a:r>
            <a:r>
              <a:rPr lang="en-US" sz="1850"/>
              <a:t>recision-recall</a:t>
            </a:r>
            <a:r>
              <a:rPr lang="en-US" sz="185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C</a:t>
            </a:r>
            <a:r>
              <a:rPr lang="en-US" sz="1850"/>
              <a:t>urve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5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  - R</a:t>
            </a:r>
            <a:r>
              <a:rPr lang="en-US" sz="1850"/>
              <a:t>ecall</a:t>
            </a:r>
            <a:r>
              <a:rPr lang="en-US" sz="185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= 0.2, P</a:t>
            </a:r>
            <a:r>
              <a:rPr lang="en-US" sz="1850"/>
              <a:t>recision </a:t>
            </a:r>
            <a:r>
              <a:rPr lang="en-US" sz="185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= 0.2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185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5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  - 163</a:t>
            </a:r>
            <a:r>
              <a:rPr lang="en-US" sz="1850"/>
              <a:t>,</a:t>
            </a:r>
            <a:r>
              <a:rPr lang="en-US" sz="185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846 </a:t>
            </a:r>
            <a:r>
              <a:rPr lang="en-US" sz="1850"/>
              <a:t>customers</a:t>
            </a:r>
            <a:r>
              <a:rPr lang="en-US" sz="185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: </a:t>
            </a:r>
            <a:r>
              <a:rPr lang="en-US" sz="1850"/>
              <a:t>flag</a:t>
            </a:r>
            <a:r>
              <a:rPr lang="en-US" sz="185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5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  - 19,480 </a:t>
            </a:r>
            <a:r>
              <a:rPr lang="en-US" sz="1850"/>
              <a:t>customers</a:t>
            </a:r>
            <a:r>
              <a:rPr lang="en-US" sz="185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: </a:t>
            </a:r>
            <a:r>
              <a:rPr lang="en-US" sz="1850"/>
              <a:t>flag</a:t>
            </a:r>
            <a:r>
              <a:rPr lang="en-US" sz="185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185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97368"/>
              <a:buFont typeface="Arial"/>
              <a:buChar char="•"/>
            </a:pPr>
            <a:r>
              <a:rPr lang="en-US" sz="185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R</a:t>
            </a:r>
            <a:r>
              <a:rPr lang="en-US" sz="1850"/>
              <a:t>andom guess</a:t>
            </a:r>
            <a:r>
              <a:rPr lang="en-US" sz="185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: 0.1</a:t>
            </a:r>
          </a:p>
          <a:p>
            <a:pPr marL="2286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97368"/>
              <a:buFont typeface="Arial"/>
              <a:buChar char="•"/>
            </a:pPr>
            <a:r>
              <a:rPr lang="en-US" sz="185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P</a:t>
            </a:r>
            <a:r>
              <a:rPr lang="en-US" sz="1850"/>
              <a:t>recision is twice increased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5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 smtClean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9</a:t>
            </a:fld>
            <a:endParaRPr lang="en-US" sz="10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219" name="Shape 2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90887" y="2367092"/>
            <a:ext cx="5700617" cy="33753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  <p:cxnSp>
        <p:nvCxnSpPr>
          <p:cNvPr id="220" name="Shape 220"/>
          <p:cNvCxnSpPr/>
          <p:nvPr/>
        </p:nvCxnSpPr>
        <p:spPr>
          <a:xfrm>
            <a:off x="7544752" y="4177325"/>
            <a:ext cx="0" cy="66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lg" len="lg"/>
            <a:tailEnd type="none" w="lg" len="lg"/>
          </a:ln>
        </p:spPr>
      </p:cxnSp>
      <p:cxnSp>
        <p:nvCxnSpPr>
          <p:cNvPr id="221" name="Shape 221"/>
          <p:cNvCxnSpPr/>
          <p:nvPr/>
        </p:nvCxnSpPr>
        <p:spPr>
          <a:xfrm>
            <a:off x="6526475" y="4177325"/>
            <a:ext cx="1023000" cy="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lg" len="lg"/>
            <a:tailEnd type="none" w="lg" len="lg"/>
          </a:ln>
        </p:spPr>
      </p:cxnSp>
      <p:sp>
        <p:nvSpPr>
          <p:cNvPr id="222" name="Shape 222"/>
          <p:cNvSpPr/>
          <p:nvPr/>
        </p:nvSpPr>
        <p:spPr>
          <a:xfrm>
            <a:off x="7514000" y="4156025"/>
            <a:ext cx="61500" cy="522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3" name="Shape 223"/>
          <p:cNvSpPr/>
          <p:nvPr/>
        </p:nvSpPr>
        <p:spPr>
          <a:xfrm>
            <a:off x="7514000" y="4454225"/>
            <a:ext cx="61500" cy="52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24" name="Shape 224"/>
          <p:cNvCxnSpPr>
            <a:endCxn id="223" idx="2"/>
          </p:cNvCxnSpPr>
          <p:nvPr/>
        </p:nvCxnSpPr>
        <p:spPr>
          <a:xfrm>
            <a:off x="6526475" y="4468801"/>
            <a:ext cx="987525" cy="1152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lg" len="lg"/>
            <a:tailEnd type="none" w="lg" len="lg"/>
          </a:ln>
        </p:spPr>
      </p:cxnSp>
      <p:sp>
        <p:nvSpPr>
          <p:cNvPr id="11" name="TextBox 10"/>
          <p:cNvSpPr txBox="1"/>
          <p:nvPr/>
        </p:nvSpPr>
        <p:spPr>
          <a:xfrm>
            <a:off x="2798615" y="57348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Evaluate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the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model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</TotalTime>
  <Words>307</Words>
  <Application>Microsoft Macintosh PowerPoint</Application>
  <PresentationFormat>Widescreen</PresentationFormat>
  <Paragraphs>112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Calibri</vt:lpstr>
      <vt:lpstr>Calibri Light</vt:lpstr>
      <vt:lpstr>Questrial</vt:lpstr>
      <vt:lpstr>宋体</vt:lpstr>
      <vt:lpstr>Arial</vt:lpstr>
      <vt:lpstr>Office Theme</vt:lpstr>
      <vt:lpstr>Amazon Revenue Optimization</vt:lpstr>
      <vt:lpstr>Outlier</vt:lpstr>
      <vt:lpstr>Dormant Customers are Important!</vt:lpstr>
      <vt:lpstr>Why they Disappear</vt:lpstr>
      <vt:lpstr>Why not target new customers</vt:lpstr>
      <vt:lpstr>Predict the Potential Customers</vt:lpstr>
      <vt:lpstr>Why Use 3-Month Dormant Period</vt:lpstr>
      <vt:lpstr>Train the Model</vt:lpstr>
      <vt:lpstr>Accuracy  is Improved</vt:lpstr>
      <vt:lpstr>Optimize our Revenue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Revenue Optimization</dc:title>
  <cp:lastModifiedBy>He, Danyang</cp:lastModifiedBy>
  <cp:revision>14</cp:revision>
  <dcterms:modified xsi:type="dcterms:W3CDTF">2017-10-09T04:24:20Z</dcterms:modified>
</cp:coreProperties>
</file>