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965BFF-38BD-4F53-8F94-36881C9DED7E}">
          <p14:sldIdLst>
            <p14:sldId id="256"/>
            <p14:sldId id="257"/>
            <p14:sldId id="258"/>
            <p14:sldId id="259"/>
            <p14:sldId id="260"/>
            <p14:sldId id="261"/>
            <p14:sldId id="262"/>
            <p14:sldId id="263"/>
            <p14:sldId id="264"/>
            <p14:sldId id="265"/>
            <p14:sldId id="266"/>
            <p14:sldId id="267"/>
            <p14:sldId id="268"/>
            <p14:sldId id="269"/>
            <p14:sldId id="271"/>
            <p14:sldId id="270"/>
            <p14:sldId id="272"/>
            <p14:sldId id="273"/>
          </p14:sldIdLst>
        </p14:section>
        <p14:section name="Untitled Section" id="{8A5B2476-4714-4854-9720-23175A1F4370}">
          <p14:sldIdLst>
            <p14:sldId id="274"/>
            <p14:sldId id="275"/>
            <p14:sldId id="276"/>
            <p14:sldId id="277"/>
            <p14:sldId id="278"/>
            <p14:sldId id="280"/>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12/29/2016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12/29/2016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12/29/2016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effectLst/>
              </a:rPr>
              <a:t>Gains in Cohort Graduation Rates in Nevada</a:t>
            </a:r>
            <a:endParaRPr lang="en-US" sz="5400" dirty="0"/>
          </a:p>
        </p:txBody>
      </p:sp>
      <p:sp>
        <p:nvSpPr>
          <p:cNvPr id="3" name="Subtitle 2"/>
          <p:cNvSpPr>
            <a:spLocks noGrp="1"/>
          </p:cNvSpPr>
          <p:nvPr>
            <p:ph type="subTitle" idx="1"/>
          </p:nvPr>
        </p:nvSpPr>
        <p:spPr/>
        <p:txBody>
          <a:bodyPr/>
          <a:lstStyle/>
          <a:p>
            <a:r>
              <a:rPr lang="en-US" dirty="0" smtClean="0"/>
              <a:t>2011-2015</a:t>
            </a:r>
            <a:endParaRPr lang="en-US" dirty="0"/>
          </a:p>
        </p:txBody>
      </p:sp>
    </p:spTree>
    <p:extLst>
      <p:ext uri="{BB962C8B-B14F-4D97-AF65-F5344CB8AC3E}">
        <p14:creationId xmlns:p14="http://schemas.microsoft.com/office/powerpoint/2010/main" val="2954614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endParaRPr lang="en-US" dirty="0"/>
          </a:p>
        </p:txBody>
      </p:sp>
      <p:sp>
        <p:nvSpPr>
          <p:cNvPr id="3" name="Content Placeholder 2"/>
          <p:cNvSpPr>
            <a:spLocks noGrp="1"/>
          </p:cNvSpPr>
          <p:nvPr>
            <p:ph idx="1"/>
          </p:nvPr>
        </p:nvSpPr>
        <p:spPr>
          <a:xfrm>
            <a:off x="1120000" y="1175658"/>
            <a:ext cx="10233800" cy="5001305"/>
          </a:xfrm>
        </p:spPr>
        <p:txBody>
          <a:bodyPr/>
          <a:lstStyle/>
          <a:p>
            <a:r>
              <a:rPr lang="en-US" dirty="0"/>
              <a:t>FRL students showed improvement over this five year time </a:t>
            </a:r>
            <a:r>
              <a:rPr lang="en-US" dirty="0" smtClean="0"/>
              <a:t>period</a:t>
            </a:r>
          </a:p>
          <a:p>
            <a:pPr marL="0" indent="0">
              <a:buNone/>
            </a:pPr>
            <a:endParaRPr lang="en-US" dirty="0" smtClean="0"/>
          </a:p>
          <a:p>
            <a:r>
              <a:rPr lang="en-US" dirty="0" smtClean="0"/>
              <a:t>Graduation </a:t>
            </a:r>
            <a:r>
              <a:rPr lang="en-US" dirty="0"/>
              <a:t>rates for FRL students in CCSD improved 13.3% to </a:t>
            </a:r>
            <a:r>
              <a:rPr lang="en-US" dirty="0" smtClean="0"/>
              <a:t>65.23%</a:t>
            </a:r>
          </a:p>
          <a:p>
            <a:pPr marL="0" indent="0">
              <a:buNone/>
            </a:pPr>
            <a:endParaRPr lang="en-US" dirty="0" smtClean="0"/>
          </a:p>
          <a:p>
            <a:r>
              <a:rPr lang="en-US" dirty="0" smtClean="0"/>
              <a:t>Graduation </a:t>
            </a:r>
            <a:r>
              <a:rPr lang="en-US" dirty="0"/>
              <a:t>rates for WCSD improved 11.28% to </a:t>
            </a:r>
            <a:r>
              <a:rPr lang="en-US" dirty="0" smtClean="0"/>
              <a:t>65.58%</a:t>
            </a:r>
          </a:p>
          <a:p>
            <a:pPr marL="0" indent="0">
              <a:buNone/>
            </a:pPr>
            <a:endParaRPr lang="en-US" dirty="0" smtClean="0"/>
          </a:p>
          <a:p>
            <a:r>
              <a:rPr lang="en-US" dirty="0"/>
              <a:t>G</a:t>
            </a:r>
            <a:r>
              <a:rPr lang="en-US" dirty="0" smtClean="0"/>
              <a:t>raduation </a:t>
            </a:r>
            <a:r>
              <a:rPr lang="en-US" dirty="0"/>
              <a:t>rates for the State improved 10.6% to 63.68</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672856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1304"/>
          </a:xfrm>
        </p:spPr>
        <p:txBody>
          <a:bodyPr>
            <a:normAutofit fontScale="90000"/>
          </a:bodyPr>
          <a:lstStyle/>
          <a:p>
            <a:endParaRPr lang="en-US" dirty="0"/>
          </a:p>
        </p:txBody>
      </p:sp>
      <p:pic>
        <p:nvPicPr>
          <p:cNvPr id="4" name="Picture"/>
          <p:cNvPicPr>
            <a:picLocks noGrp="1"/>
          </p:cNvPicPr>
          <p:nvPr>
            <p:ph idx="1"/>
          </p:nvPr>
        </p:nvPicPr>
        <p:blipFill>
          <a:blip r:embed="rId2"/>
          <a:stretch>
            <a:fillRect/>
          </a:stretch>
        </p:blipFill>
        <p:spPr bwMode="auto">
          <a:xfrm>
            <a:off x="1967593" y="1012372"/>
            <a:ext cx="7788728" cy="4996543"/>
          </a:xfrm>
          <a:prstGeom prst="rect">
            <a:avLst/>
          </a:prstGeom>
          <a:noFill/>
          <a:ln w="9525">
            <a:noFill/>
            <a:headEnd/>
            <a:tailEnd/>
          </a:ln>
        </p:spPr>
      </p:pic>
    </p:spTree>
    <p:extLst>
      <p:ext uri="{BB962C8B-B14F-4D97-AF65-F5344CB8AC3E}">
        <p14:creationId xmlns:p14="http://schemas.microsoft.com/office/powerpoint/2010/main" val="897553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0482"/>
          </a:xfrm>
        </p:spPr>
        <p:txBody>
          <a:bodyPr>
            <a:normAutofit fontScale="90000"/>
          </a:bodyPr>
          <a:lstStyle/>
          <a:p>
            <a:endParaRPr lang="en-US" dirty="0"/>
          </a:p>
        </p:txBody>
      </p:sp>
      <p:sp>
        <p:nvSpPr>
          <p:cNvPr id="3" name="Content Placeholder 2"/>
          <p:cNvSpPr>
            <a:spLocks noGrp="1"/>
          </p:cNvSpPr>
          <p:nvPr>
            <p:ph idx="1"/>
          </p:nvPr>
        </p:nvSpPr>
        <p:spPr>
          <a:xfrm>
            <a:off x="1120000" y="775608"/>
            <a:ext cx="10233800" cy="5401355"/>
          </a:xfrm>
        </p:spPr>
        <p:txBody>
          <a:bodyPr>
            <a:normAutofit lnSpcReduction="10000"/>
          </a:bodyPr>
          <a:lstStyle/>
          <a:p>
            <a:r>
              <a:rPr lang="en-US" dirty="0" smtClean="0"/>
              <a:t>IEP </a:t>
            </a:r>
            <a:r>
              <a:rPr lang="en-US" dirty="0"/>
              <a:t>students in CCSD showed the greatest five year improvement of 7.65%, followed by the State as a whole at 5.43%, and WCSD at </a:t>
            </a:r>
            <a:r>
              <a:rPr lang="en-US" dirty="0" smtClean="0"/>
              <a:t>3.95%</a:t>
            </a:r>
          </a:p>
          <a:p>
            <a:pPr marL="0" indent="0">
              <a:buNone/>
            </a:pPr>
            <a:endParaRPr lang="en-US" dirty="0" smtClean="0"/>
          </a:p>
          <a:p>
            <a:r>
              <a:rPr lang="en-US" dirty="0" smtClean="0"/>
              <a:t>WCSD </a:t>
            </a:r>
            <a:r>
              <a:rPr lang="en-US" dirty="0"/>
              <a:t>had its highest graduation rates for IEP students in 2012 at 30.35%, while both the State and CCSD recorded their highest graduation rates for IEP students in 2015 with 28.97% and 27.55, </a:t>
            </a:r>
            <a:r>
              <a:rPr lang="en-US" dirty="0" smtClean="0"/>
              <a:t>respectively</a:t>
            </a:r>
          </a:p>
          <a:p>
            <a:pPr marL="0" indent="0">
              <a:buNone/>
            </a:pPr>
            <a:endParaRPr lang="en-US" dirty="0" smtClean="0"/>
          </a:p>
          <a:p>
            <a:r>
              <a:rPr lang="en-US" dirty="0" smtClean="0"/>
              <a:t>The </a:t>
            </a:r>
            <a:r>
              <a:rPr lang="en-US" dirty="0"/>
              <a:t>2014-2015 State target for the percent of IEP students graduating from high school with a regular diploma is 83.76%. The actual graduation rates for IEP students fall well short of this target.</a:t>
            </a:r>
          </a:p>
          <a:p>
            <a:endParaRPr lang="en-US" dirty="0"/>
          </a:p>
        </p:txBody>
      </p:sp>
    </p:spTree>
    <p:extLst>
      <p:ext uri="{BB962C8B-B14F-4D97-AF65-F5344CB8AC3E}">
        <p14:creationId xmlns:p14="http://schemas.microsoft.com/office/powerpoint/2010/main" val="1040101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4975"/>
          </a:xfrm>
        </p:spPr>
        <p:txBody>
          <a:bodyPr>
            <a:normAutofit fontScale="90000"/>
          </a:bodyPr>
          <a:lstStyle/>
          <a:p>
            <a:endParaRPr lang="en-US" dirty="0"/>
          </a:p>
        </p:txBody>
      </p:sp>
      <p:pic>
        <p:nvPicPr>
          <p:cNvPr id="4" name="Picture"/>
          <p:cNvPicPr>
            <a:picLocks noGrp="1"/>
          </p:cNvPicPr>
          <p:nvPr>
            <p:ph idx="1"/>
          </p:nvPr>
        </p:nvPicPr>
        <p:blipFill>
          <a:blip r:embed="rId2"/>
          <a:stretch>
            <a:fillRect/>
          </a:stretch>
        </p:blipFill>
        <p:spPr bwMode="auto">
          <a:xfrm>
            <a:off x="2197553" y="1118508"/>
            <a:ext cx="7796893" cy="4841421"/>
          </a:xfrm>
          <a:prstGeom prst="rect">
            <a:avLst/>
          </a:prstGeom>
          <a:noFill/>
          <a:ln w="9525">
            <a:noFill/>
            <a:headEnd/>
            <a:tailEnd/>
          </a:ln>
        </p:spPr>
      </p:pic>
    </p:spTree>
    <p:extLst>
      <p:ext uri="{BB962C8B-B14F-4D97-AF65-F5344CB8AC3E}">
        <p14:creationId xmlns:p14="http://schemas.microsoft.com/office/powerpoint/2010/main" val="1901361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endParaRPr lang="en-US" dirty="0"/>
          </a:p>
        </p:txBody>
      </p:sp>
      <p:sp>
        <p:nvSpPr>
          <p:cNvPr id="3" name="Content Placeholder 2"/>
          <p:cNvSpPr>
            <a:spLocks noGrp="1"/>
          </p:cNvSpPr>
          <p:nvPr>
            <p:ph idx="1"/>
          </p:nvPr>
        </p:nvSpPr>
        <p:spPr>
          <a:xfrm>
            <a:off x="1120000" y="1314450"/>
            <a:ext cx="10233800" cy="4862513"/>
          </a:xfrm>
        </p:spPr>
        <p:txBody>
          <a:bodyPr/>
          <a:lstStyle/>
          <a:p>
            <a:r>
              <a:rPr lang="en-US" dirty="0" smtClean="0"/>
              <a:t>ELL </a:t>
            </a:r>
            <a:r>
              <a:rPr lang="en-US" dirty="0"/>
              <a:t>students also showed modest gains in graduation rates between 2011 and </a:t>
            </a:r>
            <a:r>
              <a:rPr lang="en-US" dirty="0" smtClean="0"/>
              <a:t>2015</a:t>
            </a:r>
          </a:p>
          <a:p>
            <a:endParaRPr lang="en-US" dirty="0"/>
          </a:p>
          <a:p>
            <a:r>
              <a:rPr lang="en-US" dirty="0" smtClean="0"/>
              <a:t>WCSD </a:t>
            </a:r>
            <a:r>
              <a:rPr lang="en-US" dirty="0"/>
              <a:t>ELL student graduation rates improved 9.83% to 26.85</a:t>
            </a:r>
            <a:r>
              <a:rPr lang="en-US" dirty="0" smtClean="0"/>
              <a:t>%</a:t>
            </a:r>
          </a:p>
          <a:p>
            <a:endParaRPr lang="en-US" dirty="0"/>
          </a:p>
          <a:p>
            <a:r>
              <a:rPr lang="en-US" dirty="0" smtClean="0"/>
              <a:t> </a:t>
            </a:r>
            <a:r>
              <a:rPr lang="en-US" dirty="0"/>
              <a:t>CCSD ELL student graduation rates improved 4% to </a:t>
            </a:r>
            <a:r>
              <a:rPr lang="en-US" dirty="0" smtClean="0"/>
              <a:t>32.20%</a:t>
            </a:r>
          </a:p>
          <a:p>
            <a:endParaRPr lang="en-US" dirty="0"/>
          </a:p>
          <a:p>
            <a:r>
              <a:rPr lang="en-US" dirty="0" smtClean="0"/>
              <a:t>State </a:t>
            </a:r>
            <a:r>
              <a:rPr lang="en-US" dirty="0"/>
              <a:t>ELL graduation rates improved 3.09% to 32.05%.</a:t>
            </a:r>
          </a:p>
          <a:p>
            <a:endParaRPr lang="en-US" dirty="0"/>
          </a:p>
        </p:txBody>
      </p:sp>
    </p:spTree>
    <p:extLst>
      <p:ext uri="{BB962C8B-B14F-4D97-AF65-F5344CB8AC3E}">
        <p14:creationId xmlns:p14="http://schemas.microsoft.com/office/powerpoint/2010/main" val="86988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linear regression model was fitted to the data to estimate the extent that unemployment rates, crime rates, and poverty rates were predictive of graduation rates in Washoe and Clark County School Districts between 2011 and </a:t>
            </a:r>
            <a:r>
              <a:rPr lang="en-US" dirty="0" smtClean="0"/>
              <a:t>2015 </a:t>
            </a:r>
          </a:p>
          <a:p>
            <a:endParaRPr lang="en-US" dirty="0"/>
          </a:p>
          <a:p>
            <a:r>
              <a:rPr lang="en-US" dirty="0" smtClean="0"/>
              <a:t>The </a:t>
            </a:r>
            <a:r>
              <a:rPr lang="en-US" dirty="0"/>
              <a:t>crime rate and poverty rate variables were deleted from the model because they were not found to be significantly related to graduation rates. </a:t>
            </a:r>
            <a:endParaRPr lang="en-US" dirty="0" smtClean="0"/>
          </a:p>
          <a:p>
            <a:pPr marL="0" indent="0">
              <a:buNone/>
            </a:pPr>
            <a:endParaRPr lang="en-US" dirty="0"/>
          </a:p>
          <a:p>
            <a:r>
              <a:rPr lang="en-US" dirty="0"/>
              <a:t>The final bivariate regression model estimates the effect of unemployment rates on graduation rates in Washoe and Clark counties.</a:t>
            </a:r>
            <a:endParaRPr lang="en-US" dirty="0"/>
          </a:p>
        </p:txBody>
      </p:sp>
    </p:spTree>
    <p:extLst>
      <p:ext uri="{BB962C8B-B14F-4D97-AF65-F5344CB8AC3E}">
        <p14:creationId xmlns:p14="http://schemas.microsoft.com/office/powerpoint/2010/main" val="3121253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2511"/>
          </a:xfrm>
        </p:spPr>
        <p:txBody>
          <a:bodyPr>
            <a:normAutofit fontScale="90000"/>
          </a:bodyPr>
          <a:lstStyle/>
          <a:p>
            <a:endParaRPr lang="en-US" dirty="0"/>
          </a:p>
        </p:txBody>
      </p:sp>
      <p:pic>
        <p:nvPicPr>
          <p:cNvPr id="4" name="Picture"/>
          <p:cNvPicPr>
            <a:picLocks noGrp="1"/>
          </p:cNvPicPr>
          <p:nvPr>
            <p:ph idx="1"/>
          </p:nvPr>
        </p:nvPicPr>
        <p:blipFill>
          <a:blip r:embed="rId2"/>
          <a:stretch>
            <a:fillRect/>
          </a:stretch>
        </p:blipFill>
        <p:spPr bwMode="auto">
          <a:xfrm>
            <a:off x="1779815" y="1061358"/>
            <a:ext cx="8352064" cy="4972050"/>
          </a:xfrm>
          <a:prstGeom prst="rect">
            <a:avLst/>
          </a:prstGeom>
          <a:noFill/>
          <a:ln w="9525">
            <a:noFill/>
            <a:headEnd/>
            <a:tailEnd/>
          </a:ln>
        </p:spPr>
      </p:pic>
    </p:spTree>
    <p:extLst>
      <p:ext uri="{BB962C8B-B14F-4D97-AF65-F5344CB8AC3E}">
        <p14:creationId xmlns:p14="http://schemas.microsoft.com/office/powerpoint/2010/main" val="1847354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7004"/>
          </a:xfrm>
        </p:spPr>
        <p:txBody>
          <a:bodyPr>
            <a:normAutofit fontScale="90000"/>
          </a:bodyPr>
          <a:lstStyle/>
          <a:p>
            <a:endParaRPr lang="en-US" dirty="0"/>
          </a:p>
        </p:txBody>
      </p:sp>
      <p:sp>
        <p:nvSpPr>
          <p:cNvPr id="3" name="Content Placeholder 2"/>
          <p:cNvSpPr>
            <a:spLocks noGrp="1"/>
          </p:cNvSpPr>
          <p:nvPr>
            <p:ph idx="1"/>
          </p:nvPr>
        </p:nvSpPr>
        <p:spPr>
          <a:xfrm>
            <a:off x="1120000" y="1126671"/>
            <a:ext cx="10233800" cy="5050292"/>
          </a:xfrm>
        </p:spPr>
        <p:txBody>
          <a:bodyPr/>
          <a:lstStyle/>
          <a:p>
            <a:r>
              <a:rPr lang="en-US" dirty="0"/>
              <a:t>As expected, graduation rates increased as unemployment rates </a:t>
            </a:r>
            <a:r>
              <a:rPr lang="en-US" dirty="0" smtClean="0"/>
              <a:t>decreased</a:t>
            </a:r>
          </a:p>
          <a:p>
            <a:endParaRPr lang="en-US" dirty="0"/>
          </a:p>
          <a:p>
            <a:r>
              <a:rPr lang="en-US" dirty="0" smtClean="0"/>
              <a:t>This </a:t>
            </a:r>
            <a:r>
              <a:rPr lang="en-US" dirty="0"/>
              <a:t>model explains 48% of the variance in the graduation rates in Washoe and Clark Counties between 2011 and 2015 (R-squared=.</a:t>
            </a:r>
            <a:r>
              <a:rPr lang="en-US" dirty="0" smtClean="0"/>
              <a:t>48)</a:t>
            </a:r>
          </a:p>
          <a:p>
            <a:endParaRPr lang="en-US" dirty="0"/>
          </a:p>
          <a:p>
            <a:r>
              <a:rPr lang="en-US" dirty="0" smtClean="0"/>
              <a:t>Nearly </a:t>
            </a:r>
            <a:r>
              <a:rPr lang="en-US" dirty="0"/>
              <a:t>half of the gains in graduation rates during this time can be attributed to decreases in the unemployment rates. </a:t>
            </a:r>
            <a:endParaRPr lang="en-US" dirty="0"/>
          </a:p>
        </p:txBody>
      </p:sp>
    </p:spTree>
    <p:extLst>
      <p:ext uri="{BB962C8B-B14F-4D97-AF65-F5344CB8AC3E}">
        <p14:creationId xmlns:p14="http://schemas.microsoft.com/office/powerpoint/2010/main" val="1212749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375"/>
          </a:xfrm>
        </p:spPr>
        <p:txBody>
          <a:bodyPr>
            <a:normAutofit fontScale="90000"/>
          </a:bodyPr>
          <a:lstStyle/>
          <a:p>
            <a:endParaRPr lang="en-US" dirty="0"/>
          </a:p>
        </p:txBody>
      </p:sp>
      <p:sp>
        <p:nvSpPr>
          <p:cNvPr id="3" name="Content Placeholder 2"/>
          <p:cNvSpPr>
            <a:spLocks noGrp="1"/>
          </p:cNvSpPr>
          <p:nvPr>
            <p:ph idx="1"/>
          </p:nvPr>
        </p:nvSpPr>
        <p:spPr>
          <a:xfrm>
            <a:off x="1120000" y="571500"/>
            <a:ext cx="10233800" cy="6131379"/>
          </a:xfrm>
        </p:spPr>
        <p:txBody>
          <a:bodyPr>
            <a:normAutofit fontScale="92500" lnSpcReduction="20000"/>
          </a:bodyPr>
          <a:lstStyle/>
          <a:p>
            <a:r>
              <a:rPr lang="en-US" dirty="0"/>
              <a:t>In order to assess whether this relationship between graduation rates and unemployment rates would hold true in similar communities, bivariate regression models were estimated for urban areas in other low performing </a:t>
            </a:r>
            <a:r>
              <a:rPr lang="en-US" dirty="0" smtClean="0"/>
              <a:t>states</a:t>
            </a:r>
          </a:p>
          <a:p>
            <a:endParaRPr lang="en-US" dirty="0"/>
          </a:p>
          <a:p>
            <a:r>
              <a:rPr lang="en-US" dirty="0" smtClean="0"/>
              <a:t>The </a:t>
            </a:r>
            <a:r>
              <a:rPr lang="en-US" dirty="0"/>
              <a:t>states with the lowest graduation rates in 2011 were Nevada, New Mexico, Georgia, Oregon, and </a:t>
            </a:r>
            <a:r>
              <a:rPr lang="en-US" dirty="0" smtClean="0"/>
              <a:t>Alaska</a:t>
            </a:r>
          </a:p>
          <a:p>
            <a:endParaRPr lang="en-US" dirty="0"/>
          </a:p>
          <a:p>
            <a:r>
              <a:rPr lang="en-US" dirty="0" smtClean="0"/>
              <a:t>Graduation </a:t>
            </a:r>
            <a:r>
              <a:rPr lang="en-US" dirty="0"/>
              <a:t>and unemployment rate data were gathered for counties (or boroughs) who had populations of at least 225,000 </a:t>
            </a:r>
            <a:r>
              <a:rPr lang="en-US" dirty="0" smtClean="0"/>
              <a:t>people</a:t>
            </a:r>
          </a:p>
          <a:p>
            <a:endParaRPr lang="en-US" dirty="0"/>
          </a:p>
          <a:p>
            <a:r>
              <a:rPr lang="en-US" dirty="0" smtClean="0"/>
              <a:t>New </a:t>
            </a:r>
            <a:r>
              <a:rPr lang="en-US" dirty="0"/>
              <a:t>Mexico was excluded from the analysis because it has many school districts per county and some cities and school districts straddle county </a:t>
            </a:r>
            <a:r>
              <a:rPr lang="en-US" dirty="0" smtClean="0"/>
              <a:t>lines</a:t>
            </a:r>
          </a:p>
          <a:p>
            <a:endParaRPr lang="en-US" dirty="0"/>
          </a:p>
          <a:p>
            <a:r>
              <a:rPr lang="en-US" dirty="0" smtClean="0"/>
              <a:t>Regression </a:t>
            </a:r>
            <a:r>
              <a:rPr lang="en-US" dirty="0"/>
              <a:t>models were estimated for each of the remaining states </a:t>
            </a:r>
            <a:r>
              <a:rPr lang="en-US" dirty="0" smtClean="0"/>
              <a:t>separately </a:t>
            </a:r>
            <a:endParaRPr lang="en-US" dirty="0"/>
          </a:p>
        </p:txBody>
      </p:sp>
    </p:spTree>
    <p:extLst>
      <p:ext uri="{BB962C8B-B14F-4D97-AF65-F5344CB8AC3E}">
        <p14:creationId xmlns:p14="http://schemas.microsoft.com/office/powerpoint/2010/main" val="1546186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1657350"/>
            <a:ext cx="10515600" cy="1951263"/>
          </a:xfrm>
        </p:spPr>
        <p:txBody>
          <a:bodyPr>
            <a:normAutofit/>
          </a:bodyPr>
          <a:lstStyle/>
          <a:p>
            <a:pPr lvl="0" eaLnBrk="0" fontAlgn="base" hangingPunct="0">
              <a:lnSpc>
                <a:spcPct val="100000"/>
              </a:lnSpc>
              <a:spcAft>
                <a:spcPct val="0"/>
              </a:spcAft>
            </a:pPr>
            <a:r>
              <a:rPr lang="en-US" altLang="en-US" sz="2000" b="1" dirty="0" smtClean="0">
                <a:solidFill>
                  <a:prstClr val="white"/>
                </a:solidFill>
                <a:latin typeface="Cambria" panose="02040503050406030204" pitchFamily="18" charset="0"/>
                <a:ea typeface="Cambria" panose="02040503050406030204" pitchFamily="18" charset="0"/>
                <a:cs typeface="Times New Roman" panose="02020603050405020304" pitchFamily="18" charset="0"/>
              </a:rPr>
              <a:t>Effects </a:t>
            </a:r>
            <a:r>
              <a:rPr lang="en-US" altLang="en-US" sz="2000" b="1" dirty="0">
                <a:solidFill>
                  <a:prstClr val="white"/>
                </a:solidFill>
                <a:latin typeface="Cambria" panose="02040503050406030204" pitchFamily="18" charset="0"/>
                <a:ea typeface="Cambria" panose="02040503050406030204" pitchFamily="18" charset="0"/>
                <a:cs typeface="Times New Roman" panose="02020603050405020304" pitchFamily="18" charset="0"/>
              </a:rPr>
              <a:t>of Unemployment Rates on Graduation Rates in Under Performing States</a:t>
            </a:r>
            <a:r>
              <a:rPr lang="en-US" altLang="en-US" sz="1800" dirty="0">
                <a:solidFill>
                  <a:prstClr val="white"/>
                </a:solidFill>
                <a:latin typeface="Arial" panose="020B0604020202020204" pitchFamily="34" charset="0"/>
                <a:ea typeface="+mn-ea"/>
                <a:cs typeface="+mn-cs"/>
              </a:rPr>
              <a:t/>
            </a:r>
            <a:br>
              <a:rPr lang="en-US" altLang="en-US" sz="1800" dirty="0">
                <a:solidFill>
                  <a:prstClr val="white"/>
                </a:solidFill>
                <a:latin typeface="Arial" panose="020B0604020202020204" pitchFamily="34" charset="0"/>
                <a:ea typeface="+mn-ea"/>
                <a:cs typeface="+mn-cs"/>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8972377"/>
              </p:ext>
            </p:extLst>
          </p:nvPr>
        </p:nvGraphicFramePr>
        <p:xfrm>
          <a:off x="1177925" y="2784021"/>
          <a:ext cx="10233024" cy="1821430"/>
        </p:xfrm>
        <a:graphic>
          <a:graphicData uri="http://schemas.openxmlformats.org/drawingml/2006/table">
            <a:tbl>
              <a:tblPr firstRow="1" firstCol="1" lastRow="1" lastCol="1"/>
              <a:tblGrid>
                <a:gridCol w="2558256"/>
                <a:gridCol w="2566648"/>
                <a:gridCol w="2549864"/>
                <a:gridCol w="2558256"/>
              </a:tblGrid>
              <a:tr h="364286">
                <a:tc>
                  <a:txBody>
                    <a:bodyPr/>
                    <a:lstStyle/>
                    <a:p>
                      <a:pPr marL="0" marR="0">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State</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Unemployment.Rate.Coefficient</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1200" dirty="0" err="1">
                          <a:effectLst/>
                          <a:latin typeface="Cambria" panose="02040503050406030204" pitchFamily="18" charset="0"/>
                          <a:ea typeface="Cambria" panose="02040503050406030204" pitchFamily="18" charset="0"/>
                          <a:cs typeface="Times New Roman" panose="02020603050405020304" pitchFamily="18" charset="0"/>
                        </a:rPr>
                        <a:t>p.value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R.squared</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364286">
                <a:tc>
                  <a:txBody>
                    <a:bodyPr/>
                    <a:lstStyle/>
                    <a:p>
                      <a:pPr marL="0" marR="0">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Nevada</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-1.42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0.03</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0.48</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64286">
                <a:tc>
                  <a:txBody>
                    <a:bodyPr/>
                    <a:lstStyle/>
                    <a:p>
                      <a:pPr marL="0" marR="0">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Georgia</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-3.09</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0.00</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0.47</a:t>
                      </a:r>
                    </a:p>
                  </a:txBody>
                  <a:tcPr marL="68580" marR="68580" marT="0" marB="0">
                    <a:lnL>
                      <a:noFill/>
                    </a:lnL>
                    <a:lnR>
                      <a:noFill/>
                    </a:lnR>
                    <a:lnT>
                      <a:noFill/>
                    </a:lnT>
                    <a:lnB>
                      <a:noFill/>
                    </a:lnB>
                  </a:tcPr>
                </a:tc>
              </a:tr>
              <a:tr h="364286">
                <a:tc>
                  <a:txBody>
                    <a:bodyPr/>
                    <a:lstStyle/>
                    <a:p>
                      <a:pPr marL="0" marR="0">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Oregon</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-1.52</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0.00</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0.31</a:t>
                      </a:r>
                    </a:p>
                  </a:txBody>
                  <a:tcPr marL="68580" marR="68580" marT="0" marB="0">
                    <a:lnL>
                      <a:noFill/>
                    </a:lnL>
                    <a:lnR>
                      <a:noFill/>
                    </a:lnR>
                    <a:lnT>
                      <a:noFill/>
                    </a:lnT>
                    <a:lnB>
                      <a:noFill/>
                    </a:lnB>
                  </a:tcPr>
                </a:tc>
              </a:tr>
              <a:tr h="364286">
                <a:tc>
                  <a:txBody>
                    <a:bodyPr/>
                    <a:lstStyle/>
                    <a:p>
                      <a:pPr marL="0" marR="0">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Alaska</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-4.40</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a:effectLst/>
                          <a:latin typeface="Cambria" panose="02040503050406030204" pitchFamily="18" charset="0"/>
                          <a:ea typeface="Cambria" panose="02040503050406030204" pitchFamily="18" charset="0"/>
                          <a:cs typeface="Times New Roman" panose="02020603050405020304" pitchFamily="18" charset="0"/>
                        </a:rPr>
                        <a:t>0.15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1200" dirty="0">
                          <a:effectLst/>
                          <a:latin typeface="Cambria" panose="02040503050406030204" pitchFamily="18" charset="0"/>
                          <a:ea typeface="Cambria" panose="02040503050406030204" pitchFamily="18" charset="0"/>
                          <a:cs typeface="Times New Roman" panose="02020603050405020304" pitchFamily="18" charset="0"/>
                        </a:rPr>
                        <a:t>0.55</a:t>
                      </a: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4015199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Problem</a:t>
            </a:r>
            <a:endParaRPr lang="en-US" dirty="0"/>
          </a:p>
        </p:txBody>
      </p:sp>
      <p:sp>
        <p:nvSpPr>
          <p:cNvPr id="3" name="Content Placeholder 2"/>
          <p:cNvSpPr>
            <a:spLocks noGrp="1"/>
          </p:cNvSpPr>
          <p:nvPr>
            <p:ph idx="1"/>
          </p:nvPr>
        </p:nvSpPr>
        <p:spPr>
          <a:xfrm>
            <a:off x="1120000" y="1690688"/>
            <a:ext cx="10233800" cy="4881562"/>
          </a:xfrm>
        </p:spPr>
        <p:txBody>
          <a:bodyPr>
            <a:normAutofit/>
          </a:bodyPr>
          <a:lstStyle/>
          <a:p>
            <a:r>
              <a:rPr lang="en-US" dirty="0"/>
              <a:t>For the class of 2011, Nevada ranked the worst among states with a graduation rate of 62</a:t>
            </a:r>
            <a:r>
              <a:rPr lang="en-US" dirty="0" smtClean="0"/>
              <a:t>%</a:t>
            </a:r>
          </a:p>
          <a:p>
            <a:pPr marL="0" indent="0">
              <a:buNone/>
            </a:pPr>
            <a:endParaRPr lang="en-US" dirty="0" smtClean="0"/>
          </a:p>
          <a:p>
            <a:r>
              <a:rPr lang="en-US" dirty="0"/>
              <a:t>Washoe County School District (WCSD) is the second biggest school district in Nevada and covers much of Reno, Sparks, Incline Village, and surrounding areas in Northern Nevada. </a:t>
            </a:r>
            <a:endParaRPr lang="en-US" dirty="0" smtClean="0"/>
          </a:p>
          <a:p>
            <a:pPr marL="0" indent="0">
              <a:buNone/>
            </a:pPr>
            <a:endParaRPr lang="en-US" dirty="0" smtClean="0"/>
          </a:p>
          <a:p>
            <a:r>
              <a:rPr lang="en-US" dirty="0"/>
              <a:t>Clark County School District (CCSD) is, by far, the biggest school district in Nevada and covers much of Las Vegas, Henderson, North Las Vegas, Boulder City, Mesquite, and surrounding areas in Southern Nevada.</a:t>
            </a:r>
            <a:endParaRPr lang="en-US" dirty="0"/>
          </a:p>
        </p:txBody>
      </p:sp>
    </p:spTree>
    <p:extLst>
      <p:ext uri="{BB962C8B-B14F-4D97-AF65-F5344CB8AC3E}">
        <p14:creationId xmlns:p14="http://schemas.microsoft.com/office/powerpoint/2010/main" val="293588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4782"/>
          </a:xfrm>
        </p:spPr>
        <p:txBody>
          <a:bodyPr>
            <a:normAutofit fontScale="90000"/>
          </a:bodyPr>
          <a:lstStyle/>
          <a:p>
            <a:endParaRPr lang="en-US" dirty="0"/>
          </a:p>
        </p:txBody>
      </p:sp>
      <p:sp>
        <p:nvSpPr>
          <p:cNvPr id="3" name="Content Placeholder 2"/>
          <p:cNvSpPr>
            <a:spLocks noGrp="1"/>
          </p:cNvSpPr>
          <p:nvPr>
            <p:ph idx="1"/>
          </p:nvPr>
        </p:nvSpPr>
        <p:spPr>
          <a:xfrm>
            <a:off x="1120000" y="1910443"/>
            <a:ext cx="10233800" cy="4266520"/>
          </a:xfrm>
        </p:spPr>
        <p:txBody>
          <a:bodyPr/>
          <a:lstStyle/>
          <a:p>
            <a:r>
              <a:rPr lang="en-US" dirty="0"/>
              <a:t>In each model, graduation rates increased as unemployment rates decreased</a:t>
            </a:r>
          </a:p>
          <a:p>
            <a:pPr marL="0" indent="0">
              <a:buNone/>
            </a:pPr>
            <a:endParaRPr lang="en-US" dirty="0"/>
          </a:p>
          <a:p>
            <a:r>
              <a:rPr lang="en-US" dirty="0"/>
              <a:t>This relationship was significant across all of the models, except for the model for Alaska where there likely was a loss of power due to small sample size.</a:t>
            </a:r>
          </a:p>
          <a:p>
            <a:endParaRPr lang="en-US" dirty="0"/>
          </a:p>
        </p:txBody>
      </p:sp>
    </p:spTree>
    <p:extLst>
      <p:ext uri="{BB962C8B-B14F-4D97-AF65-F5344CB8AC3E}">
        <p14:creationId xmlns:p14="http://schemas.microsoft.com/office/powerpoint/2010/main" val="2872764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439"/>
          </a:xfrm>
        </p:spPr>
        <p:txBody>
          <a:bodyPr>
            <a:normAutofit fontScale="90000"/>
          </a:bodyPr>
          <a:lstStyle/>
          <a:p>
            <a:endParaRPr lang="en-US" dirty="0"/>
          </a:p>
        </p:txBody>
      </p:sp>
      <p:pic>
        <p:nvPicPr>
          <p:cNvPr id="4" name="Picture"/>
          <p:cNvPicPr>
            <a:picLocks noGrp="1"/>
          </p:cNvPicPr>
          <p:nvPr>
            <p:ph idx="1"/>
          </p:nvPr>
        </p:nvPicPr>
        <p:blipFill>
          <a:blip r:embed="rId2"/>
          <a:stretch>
            <a:fillRect/>
          </a:stretch>
        </p:blipFill>
        <p:spPr bwMode="auto">
          <a:xfrm>
            <a:off x="1665515" y="1020535"/>
            <a:ext cx="8703128" cy="4816929"/>
          </a:xfrm>
          <a:prstGeom prst="rect">
            <a:avLst/>
          </a:prstGeom>
          <a:noFill/>
          <a:ln w="9525">
            <a:noFill/>
            <a:headEnd/>
            <a:tailEnd/>
          </a:ln>
        </p:spPr>
      </p:pic>
    </p:spTree>
    <p:extLst>
      <p:ext uri="{BB962C8B-B14F-4D97-AF65-F5344CB8AC3E}">
        <p14:creationId xmlns:p14="http://schemas.microsoft.com/office/powerpoint/2010/main" val="1762196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3139"/>
          </a:xfrm>
        </p:spPr>
        <p:txBody>
          <a:bodyPr>
            <a:normAutofit fontScale="90000"/>
          </a:bodyPr>
          <a:lstStyle/>
          <a:p>
            <a:endParaRPr lang="en-US" dirty="0"/>
          </a:p>
        </p:txBody>
      </p:sp>
      <p:sp>
        <p:nvSpPr>
          <p:cNvPr id="3" name="Content Placeholder 2"/>
          <p:cNvSpPr>
            <a:spLocks noGrp="1"/>
          </p:cNvSpPr>
          <p:nvPr>
            <p:ph idx="1"/>
          </p:nvPr>
        </p:nvSpPr>
        <p:spPr>
          <a:xfrm>
            <a:off x="1120000" y="1085850"/>
            <a:ext cx="10233800" cy="5091113"/>
          </a:xfrm>
        </p:spPr>
        <p:txBody>
          <a:bodyPr/>
          <a:lstStyle/>
          <a:p>
            <a:r>
              <a:rPr lang="en-US" dirty="0"/>
              <a:t>A final bivariate regression model was estimated with data from all four of the underperforming states </a:t>
            </a:r>
            <a:r>
              <a:rPr lang="en-US" dirty="0" smtClean="0"/>
              <a:t>together</a:t>
            </a:r>
          </a:p>
          <a:p>
            <a:endParaRPr lang="en-US" dirty="0"/>
          </a:p>
          <a:p>
            <a:r>
              <a:rPr lang="en-US" dirty="0" smtClean="0"/>
              <a:t>Again</a:t>
            </a:r>
            <a:r>
              <a:rPr lang="en-US" dirty="0"/>
              <a:t>, a strong relationship between graduation rates and unemployment rates was </a:t>
            </a:r>
            <a:r>
              <a:rPr lang="en-US" dirty="0" smtClean="0"/>
              <a:t>evident</a:t>
            </a:r>
          </a:p>
          <a:p>
            <a:endParaRPr lang="en-US" dirty="0"/>
          </a:p>
          <a:p>
            <a:r>
              <a:rPr lang="en-US" dirty="0" smtClean="0"/>
              <a:t>This </a:t>
            </a:r>
            <a:r>
              <a:rPr lang="en-US" dirty="0"/>
              <a:t>model explains 52% of the variance in the graduation rates in the urban areas of the underperforming states between 2011 and 2015 (R-squared=.52).</a:t>
            </a:r>
          </a:p>
          <a:p>
            <a:endParaRPr lang="en-US" dirty="0"/>
          </a:p>
        </p:txBody>
      </p:sp>
    </p:spTree>
    <p:extLst>
      <p:ext uri="{BB962C8B-B14F-4D97-AF65-F5344CB8AC3E}">
        <p14:creationId xmlns:p14="http://schemas.microsoft.com/office/powerpoint/2010/main" val="643865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120000" y="1690688"/>
            <a:ext cx="10233800" cy="4791755"/>
          </a:xfrm>
        </p:spPr>
        <p:txBody>
          <a:bodyPr>
            <a:normAutofit/>
          </a:bodyPr>
          <a:lstStyle/>
          <a:p>
            <a:r>
              <a:rPr lang="en-US" dirty="0"/>
              <a:t>Graduation rates have improved at both WCSD and CCSD and at the State level between 2011 and </a:t>
            </a:r>
            <a:r>
              <a:rPr lang="en-US" dirty="0" smtClean="0"/>
              <a:t>2015</a:t>
            </a:r>
          </a:p>
          <a:p>
            <a:pPr marL="0" indent="0">
              <a:buNone/>
            </a:pPr>
            <a:endParaRPr lang="en-US" dirty="0" smtClean="0"/>
          </a:p>
          <a:p>
            <a:r>
              <a:rPr lang="en-US" dirty="0" smtClean="0"/>
              <a:t>Some </a:t>
            </a:r>
            <a:r>
              <a:rPr lang="en-US" dirty="0"/>
              <a:t>schools, such as Hug High School in WCSD, and Eldorado and Rancho High Schools in CCSD, have shown large improvements in graduation </a:t>
            </a:r>
            <a:r>
              <a:rPr lang="en-US" dirty="0" smtClean="0"/>
              <a:t>rates</a:t>
            </a:r>
          </a:p>
          <a:p>
            <a:pPr marL="0" indent="0">
              <a:buNone/>
            </a:pPr>
            <a:endParaRPr lang="en-US" dirty="0" smtClean="0"/>
          </a:p>
          <a:p>
            <a:r>
              <a:rPr lang="en-US" dirty="0" smtClean="0"/>
              <a:t>Special </a:t>
            </a:r>
            <a:r>
              <a:rPr lang="en-US" dirty="0"/>
              <a:t>populations of students have shown gains over this five year period, but are still lagging well behind when compared to the general student </a:t>
            </a:r>
            <a:r>
              <a:rPr lang="en-US" dirty="0" smtClean="0"/>
              <a:t>population</a:t>
            </a:r>
          </a:p>
          <a:p>
            <a:endParaRPr lang="en-US" dirty="0" smtClean="0"/>
          </a:p>
          <a:p>
            <a:endParaRPr lang="en-US" dirty="0"/>
          </a:p>
        </p:txBody>
      </p:sp>
    </p:spTree>
    <p:extLst>
      <p:ext uri="{BB962C8B-B14F-4D97-AF65-F5344CB8AC3E}">
        <p14:creationId xmlns:p14="http://schemas.microsoft.com/office/powerpoint/2010/main" val="624909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(cont.)</a:t>
            </a:r>
            <a:endParaRPr lang="en-US" dirty="0"/>
          </a:p>
        </p:txBody>
      </p:sp>
      <p:sp>
        <p:nvSpPr>
          <p:cNvPr id="3" name="Content Placeholder 2"/>
          <p:cNvSpPr>
            <a:spLocks noGrp="1"/>
          </p:cNvSpPr>
          <p:nvPr>
            <p:ph idx="1"/>
          </p:nvPr>
        </p:nvSpPr>
        <p:spPr/>
        <p:txBody>
          <a:bodyPr/>
          <a:lstStyle/>
          <a:p>
            <a:r>
              <a:rPr lang="en-US" dirty="0"/>
              <a:t>In Washoe and Clark counties in Nevada, high unemployment rates appear to have put stressors on families that resulted in decreased graduation </a:t>
            </a:r>
            <a:r>
              <a:rPr lang="en-US" dirty="0" smtClean="0"/>
              <a:t>rates</a:t>
            </a:r>
          </a:p>
          <a:p>
            <a:pPr marL="0" indent="0">
              <a:buNone/>
            </a:pPr>
            <a:endParaRPr lang="en-US" dirty="0"/>
          </a:p>
          <a:p>
            <a:r>
              <a:rPr lang="en-US" dirty="0"/>
              <a:t>The current research suggests that unemployment rates can effect graduation rates, at least in more urban communities where the effectiveness of schools might be especially vulnerable to environmental influences because they are already underperforming</a:t>
            </a:r>
          </a:p>
          <a:p>
            <a:endParaRPr lang="en-US" dirty="0"/>
          </a:p>
        </p:txBody>
      </p:sp>
    </p:spTree>
    <p:extLst>
      <p:ext uri="{BB962C8B-B14F-4D97-AF65-F5344CB8AC3E}">
        <p14:creationId xmlns:p14="http://schemas.microsoft.com/office/powerpoint/2010/main" val="196409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1120000" y="1690688"/>
            <a:ext cx="10233800" cy="4486275"/>
          </a:xfrm>
        </p:spPr>
        <p:txBody>
          <a:bodyPr>
            <a:normAutofit lnSpcReduction="10000"/>
          </a:bodyPr>
          <a:lstStyle/>
          <a:p>
            <a:r>
              <a:rPr lang="en-US" dirty="0"/>
              <a:t>Students who are economically disadvantaged, students with disabilities, and students who are English language learners represent the biggest opportunities for growth in the </a:t>
            </a:r>
            <a:r>
              <a:rPr lang="en-US" dirty="0" smtClean="0"/>
              <a:t>future</a:t>
            </a:r>
          </a:p>
          <a:p>
            <a:endParaRPr lang="en-US" dirty="0"/>
          </a:p>
          <a:p>
            <a:r>
              <a:rPr lang="en-US" dirty="0" smtClean="0"/>
              <a:t>The </a:t>
            </a:r>
            <a:r>
              <a:rPr lang="en-US" dirty="0"/>
              <a:t>results of the current research make clear that </a:t>
            </a:r>
            <a:r>
              <a:rPr lang="en-US" dirty="0" smtClean="0"/>
              <a:t>State goals </a:t>
            </a:r>
            <a:r>
              <a:rPr lang="en-US" dirty="0"/>
              <a:t>for future graduation rates are dependent not only on changes at the district and school levels, but also on community level </a:t>
            </a:r>
            <a:r>
              <a:rPr lang="en-US" dirty="0" smtClean="0"/>
              <a:t>factors</a:t>
            </a:r>
          </a:p>
          <a:p>
            <a:pPr marL="0" indent="0">
              <a:buNone/>
            </a:pPr>
            <a:endParaRPr lang="en-US" dirty="0"/>
          </a:p>
          <a:p>
            <a:r>
              <a:rPr lang="en-US" dirty="0" smtClean="0"/>
              <a:t>Specifically</a:t>
            </a:r>
            <a:r>
              <a:rPr lang="en-US" dirty="0"/>
              <a:t>, economic development in the urban areas of Nevada needs to be a major focus in order to keep unemployment rates lower, if graduation rates are to continue to rise.</a:t>
            </a:r>
          </a:p>
          <a:p>
            <a:endParaRPr lang="en-US" dirty="0"/>
          </a:p>
        </p:txBody>
      </p:sp>
    </p:spTree>
    <p:extLst>
      <p:ext uri="{BB962C8B-B14F-4D97-AF65-F5344CB8AC3E}">
        <p14:creationId xmlns:p14="http://schemas.microsoft.com/office/powerpoint/2010/main" val="167007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30"/>
            <a:ext cx="10515600" cy="1325563"/>
          </a:xfrm>
        </p:spPr>
        <p:txBody>
          <a:bodyPr/>
          <a:lstStyle/>
          <a:p>
            <a:r>
              <a:rPr lang="en-US" dirty="0" smtClean="0"/>
              <a:t>Research Questions</a:t>
            </a:r>
            <a:endParaRPr lang="en-US" dirty="0"/>
          </a:p>
        </p:txBody>
      </p:sp>
      <p:sp>
        <p:nvSpPr>
          <p:cNvPr id="3" name="Content Placeholder 2"/>
          <p:cNvSpPr>
            <a:spLocks noGrp="1"/>
          </p:cNvSpPr>
          <p:nvPr>
            <p:ph idx="1"/>
          </p:nvPr>
        </p:nvSpPr>
        <p:spPr>
          <a:xfrm>
            <a:off x="1120000" y="1510393"/>
            <a:ext cx="10233800" cy="5102678"/>
          </a:xfrm>
        </p:spPr>
        <p:txBody>
          <a:bodyPr>
            <a:normAutofit fontScale="92500" lnSpcReduction="10000"/>
          </a:bodyPr>
          <a:lstStyle/>
          <a:p>
            <a:pPr marL="342900" marR="0" lvl="0" indent="-342900">
              <a:spcBef>
                <a:spcPts val="180"/>
              </a:spcBef>
              <a:spcAft>
                <a:spcPts val="180"/>
              </a:spcAft>
              <a:buFont typeface="+mj-lt"/>
              <a:buAutoNum type="arabicParenR"/>
              <a:tabLst>
                <a:tab pos="0" algn="l"/>
              </a:tabLst>
            </a:pPr>
            <a:r>
              <a:rPr lang="en-US" dirty="0" smtClean="0">
                <a:latin typeface="Cambria" panose="02040503050406030204" pitchFamily="18" charset="0"/>
                <a:ea typeface="Cambria" panose="02040503050406030204" pitchFamily="18" charset="0"/>
                <a:cs typeface="Times New Roman" panose="02020603050405020304" pitchFamily="18" charset="0"/>
              </a:rPr>
              <a:t>  How </a:t>
            </a:r>
            <a:r>
              <a:rPr lang="en-US" dirty="0">
                <a:latin typeface="Cambria" panose="02040503050406030204" pitchFamily="18" charset="0"/>
                <a:ea typeface="Cambria" panose="02040503050406030204" pitchFamily="18" charset="0"/>
                <a:cs typeface="Times New Roman" panose="02020603050405020304" pitchFamily="18" charset="0"/>
              </a:rPr>
              <a:t>have the WCSD and CCSD graduation rates compared to the state of Nevada rates as a whole</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marL="0" marR="0" lvl="0" indent="0">
              <a:spcBef>
                <a:spcPts val="180"/>
              </a:spcBef>
              <a:spcAft>
                <a:spcPts val="180"/>
              </a:spcAft>
              <a:buNone/>
              <a:tabLst>
                <a:tab pos="0" algn="l"/>
              </a:tabLst>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spcBef>
                <a:spcPts val="180"/>
              </a:spcBef>
              <a:spcAft>
                <a:spcPts val="180"/>
              </a:spcAft>
              <a:buAutoNum type="arabicParenR" startAt="2"/>
              <a:tabLst>
                <a:tab pos="0" algn="l"/>
              </a:tabLst>
            </a:pPr>
            <a:r>
              <a:rPr lang="en-US" dirty="0" smtClean="0">
                <a:latin typeface="Cambria" panose="02040503050406030204" pitchFamily="18" charset="0"/>
                <a:ea typeface="Cambria" panose="02040503050406030204" pitchFamily="18" charset="0"/>
                <a:cs typeface="Times New Roman" panose="02020603050405020304" pitchFamily="18" charset="0"/>
              </a:rPr>
              <a:t>What </a:t>
            </a:r>
            <a:r>
              <a:rPr lang="en-US" dirty="0">
                <a:latin typeface="Cambria" panose="02040503050406030204" pitchFamily="18" charset="0"/>
                <a:ea typeface="Cambria" panose="02040503050406030204" pitchFamily="18" charset="0"/>
                <a:cs typeface="Times New Roman" panose="02020603050405020304" pitchFamily="18" charset="0"/>
              </a:rPr>
              <a:t>has the trend in graduation rates been over the last five years, both statewide and in WCSD and CCSD</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marL="0" marR="0" lvl="0" indent="0">
              <a:spcBef>
                <a:spcPts val="180"/>
              </a:spcBef>
              <a:spcAft>
                <a:spcPts val="180"/>
              </a:spcAft>
              <a:buNone/>
              <a:tabLst>
                <a:tab pos="0" algn="l"/>
              </a:tabLst>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spcBef>
                <a:spcPts val="180"/>
              </a:spcBef>
              <a:spcAft>
                <a:spcPts val="180"/>
              </a:spcAft>
              <a:buAutoNum type="arabicParenR" startAt="3"/>
              <a:tabLst>
                <a:tab pos="0" algn="l"/>
              </a:tabLst>
            </a:pPr>
            <a:r>
              <a:rPr lang="en-US" dirty="0" smtClean="0">
                <a:latin typeface="Cambria" panose="02040503050406030204" pitchFamily="18" charset="0"/>
                <a:ea typeface="Cambria" panose="02040503050406030204" pitchFamily="18" charset="0"/>
                <a:cs typeface="Times New Roman" panose="02020603050405020304" pitchFamily="18" charset="0"/>
              </a:rPr>
              <a:t>Which </a:t>
            </a:r>
            <a:r>
              <a:rPr lang="en-US" dirty="0">
                <a:latin typeface="Cambria" panose="02040503050406030204" pitchFamily="18" charset="0"/>
                <a:ea typeface="Cambria" panose="02040503050406030204" pitchFamily="18" charset="0"/>
                <a:cs typeface="Times New Roman" panose="02020603050405020304" pitchFamily="18" charset="0"/>
              </a:rPr>
              <a:t>groups of students have shown the biggest gains in graduation rates in WCSD and CCSD</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marL="0" marR="0" lvl="0" indent="0">
              <a:spcBef>
                <a:spcPts val="180"/>
              </a:spcBef>
              <a:spcAft>
                <a:spcPts val="180"/>
              </a:spcAft>
              <a:buNone/>
              <a:tabLst>
                <a:tab pos="0" algn="l"/>
              </a:tabLst>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spcBef>
                <a:spcPts val="180"/>
              </a:spcBef>
              <a:spcAft>
                <a:spcPts val="180"/>
              </a:spcAft>
              <a:buAutoNum type="arabicParenR" startAt="4"/>
              <a:tabLst>
                <a:tab pos="0" algn="l"/>
              </a:tabLst>
            </a:pPr>
            <a:r>
              <a:rPr lang="en-US" dirty="0" smtClean="0">
                <a:latin typeface="Cambria" panose="02040503050406030204" pitchFamily="18" charset="0"/>
                <a:ea typeface="Cambria" panose="02040503050406030204" pitchFamily="18" charset="0"/>
                <a:cs typeface="Times New Roman" panose="02020603050405020304" pitchFamily="18" charset="0"/>
              </a:rPr>
              <a:t>Which </a:t>
            </a:r>
            <a:r>
              <a:rPr lang="en-US" dirty="0">
                <a:latin typeface="Cambria" panose="02040503050406030204" pitchFamily="18" charset="0"/>
                <a:ea typeface="Cambria" panose="02040503050406030204" pitchFamily="18" charset="0"/>
                <a:cs typeface="Times New Roman" panose="02020603050405020304" pitchFamily="18" charset="0"/>
              </a:rPr>
              <a:t>groups of students have shown the smallest gains in graduation rates in WCSD and CCSD</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marL="514350" marR="0" lvl="0" indent="-514350">
              <a:spcBef>
                <a:spcPts val="180"/>
              </a:spcBef>
              <a:spcAft>
                <a:spcPts val="180"/>
              </a:spcAft>
              <a:buAutoNum type="arabicParenR" startAt="4"/>
              <a:tabLst>
                <a:tab pos="0" algn="l"/>
              </a:tabLst>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spcBef>
                <a:spcPts val="180"/>
              </a:spcBef>
              <a:spcAft>
                <a:spcPts val="180"/>
              </a:spcAft>
              <a:buAutoNum type="arabicParenR" startAt="5"/>
              <a:tabLst>
                <a:tab pos="0" algn="l"/>
              </a:tabLst>
            </a:pPr>
            <a:r>
              <a:rPr lang="en-US" dirty="0" smtClean="0">
                <a:latin typeface="Cambria" panose="02040503050406030204" pitchFamily="18" charset="0"/>
                <a:ea typeface="Cambria" panose="02040503050406030204" pitchFamily="18" charset="0"/>
                <a:cs typeface="Times New Roman" panose="02020603050405020304" pitchFamily="18" charset="0"/>
              </a:rPr>
              <a:t>Were </a:t>
            </a:r>
            <a:r>
              <a:rPr lang="en-US" dirty="0">
                <a:latin typeface="Cambria" panose="02040503050406030204" pitchFamily="18" charset="0"/>
                <a:ea typeface="Cambria" panose="02040503050406030204" pitchFamily="18" charset="0"/>
                <a:cs typeface="Times New Roman" panose="02020603050405020304" pitchFamily="18" charset="0"/>
              </a:rPr>
              <a:t>there any community level variables that influenced graduation rates in WCSD and CCSD during this five year period</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marL="0" marR="0" lvl="0" indent="0">
              <a:spcBef>
                <a:spcPts val="180"/>
              </a:spcBef>
              <a:spcAft>
                <a:spcPts val="180"/>
              </a:spcAft>
              <a:buNone/>
              <a:tabLst>
                <a:tab pos="0" algn="l"/>
              </a:tabLst>
            </a:pP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611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Graduation Rates: </a:t>
            </a:r>
            <a:r>
              <a:rPr lang="en-US" dirty="0"/>
              <a:t> </a:t>
            </a:r>
            <a:r>
              <a:rPr lang="en-US" dirty="0" smtClean="0"/>
              <a:t>aggregated </a:t>
            </a:r>
            <a:r>
              <a:rPr lang="en-US" dirty="0"/>
              <a:t>cohort graduation rates </a:t>
            </a:r>
            <a:r>
              <a:rPr lang="en-US" dirty="0" smtClean="0"/>
              <a:t>for Nevada, Georgia, Oregon, and Alaska</a:t>
            </a:r>
          </a:p>
          <a:p>
            <a:pPr marL="0" indent="0">
              <a:buNone/>
            </a:pPr>
            <a:endParaRPr lang="en-US" dirty="0" smtClean="0"/>
          </a:p>
          <a:p>
            <a:r>
              <a:rPr lang="en-US" dirty="0"/>
              <a:t>U</a:t>
            </a:r>
            <a:r>
              <a:rPr lang="en-US" dirty="0" smtClean="0"/>
              <a:t>nemployment Rates: </a:t>
            </a:r>
            <a:r>
              <a:rPr lang="en-US" dirty="0"/>
              <a:t>Bureau of Labor </a:t>
            </a:r>
            <a:r>
              <a:rPr lang="en-US" dirty="0" smtClean="0"/>
              <a:t>Statistics</a:t>
            </a:r>
          </a:p>
          <a:p>
            <a:pPr marL="0" indent="0">
              <a:buNone/>
            </a:pPr>
            <a:endParaRPr lang="en-US" dirty="0" smtClean="0"/>
          </a:p>
          <a:p>
            <a:r>
              <a:rPr lang="en-US" dirty="0"/>
              <a:t>C</a:t>
            </a:r>
            <a:r>
              <a:rPr lang="en-US" dirty="0" smtClean="0"/>
              <a:t>rime Rates: city-data.com</a:t>
            </a:r>
          </a:p>
          <a:p>
            <a:pPr marL="0" indent="0">
              <a:buNone/>
            </a:pPr>
            <a:endParaRPr lang="en-US" dirty="0" smtClean="0"/>
          </a:p>
          <a:p>
            <a:r>
              <a:rPr lang="en-US" dirty="0"/>
              <a:t>P</a:t>
            </a:r>
            <a:r>
              <a:rPr lang="en-US" dirty="0" smtClean="0"/>
              <a:t>overty Rates: U.S</a:t>
            </a:r>
            <a:r>
              <a:rPr lang="en-US" dirty="0"/>
              <a:t>. Census Bureau</a:t>
            </a:r>
            <a:endParaRPr lang="en-US" dirty="0" smtClean="0"/>
          </a:p>
          <a:p>
            <a:endParaRPr lang="en-US" dirty="0"/>
          </a:p>
        </p:txBody>
      </p:sp>
    </p:spTree>
    <p:extLst>
      <p:ext uri="{BB962C8B-B14F-4D97-AF65-F5344CB8AC3E}">
        <p14:creationId xmlns:p14="http://schemas.microsoft.com/office/powerpoint/2010/main" val="991557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pic>
        <p:nvPicPr>
          <p:cNvPr id="4" name="Picture"/>
          <p:cNvPicPr>
            <a:picLocks noGrp="1"/>
          </p:cNvPicPr>
          <p:nvPr>
            <p:ph idx="1"/>
          </p:nvPr>
        </p:nvPicPr>
        <p:blipFill>
          <a:blip r:embed="rId2"/>
          <a:stretch>
            <a:fillRect/>
          </a:stretch>
        </p:blipFill>
        <p:spPr bwMode="auto">
          <a:xfrm>
            <a:off x="2620736" y="1690688"/>
            <a:ext cx="6686550" cy="4546826"/>
          </a:xfrm>
          <a:prstGeom prst="rect">
            <a:avLst/>
          </a:prstGeom>
          <a:noFill/>
          <a:ln w="9525">
            <a:noFill/>
            <a:headEnd/>
            <a:tailEnd/>
          </a:ln>
        </p:spPr>
      </p:pic>
    </p:spTree>
    <p:extLst>
      <p:ext uri="{BB962C8B-B14F-4D97-AF65-F5344CB8AC3E}">
        <p14:creationId xmlns:p14="http://schemas.microsoft.com/office/powerpoint/2010/main" val="3583503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3"/>
            <a:ext cx="10515600" cy="603160"/>
          </a:xfrm>
        </p:spPr>
        <p:txBody>
          <a:bodyPr>
            <a:normAutofit fontScale="90000"/>
          </a:bodyPr>
          <a:lstStyle/>
          <a:p>
            <a:endParaRPr lang="en-US" dirty="0"/>
          </a:p>
        </p:txBody>
      </p:sp>
      <p:sp>
        <p:nvSpPr>
          <p:cNvPr id="3" name="Content Placeholder 2"/>
          <p:cNvSpPr>
            <a:spLocks noGrp="1"/>
          </p:cNvSpPr>
          <p:nvPr>
            <p:ph idx="1"/>
          </p:nvPr>
        </p:nvSpPr>
        <p:spPr>
          <a:xfrm>
            <a:off x="1120000" y="1216479"/>
            <a:ext cx="10233800" cy="4960484"/>
          </a:xfrm>
        </p:spPr>
        <p:txBody>
          <a:bodyPr>
            <a:normAutofit/>
          </a:bodyPr>
          <a:lstStyle/>
          <a:p>
            <a:r>
              <a:rPr lang="en-US" dirty="0" smtClean="0"/>
              <a:t>WCSD </a:t>
            </a:r>
            <a:r>
              <a:rPr lang="en-US" dirty="0"/>
              <a:t>has had the highest graduation rates overall when compared to CCSD and the State of Nevada as a </a:t>
            </a:r>
            <a:r>
              <a:rPr lang="en-US" dirty="0" smtClean="0"/>
              <a:t>whole</a:t>
            </a:r>
          </a:p>
          <a:p>
            <a:endParaRPr lang="en-US" dirty="0" smtClean="0"/>
          </a:p>
          <a:p>
            <a:r>
              <a:rPr lang="en-US" dirty="0" smtClean="0"/>
              <a:t>WCSD </a:t>
            </a:r>
            <a:r>
              <a:rPr lang="en-US" dirty="0"/>
              <a:t>rates improved 4.95% between 2011 and </a:t>
            </a:r>
            <a:r>
              <a:rPr lang="en-US" dirty="0" smtClean="0"/>
              <a:t>2015 </a:t>
            </a:r>
          </a:p>
          <a:p>
            <a:pPr marL="0" indent="0">
              <a:buNone/>
            </a:pPr>
            <a:endParaRPr lang="en-US" dirty="0" smtClean="0"/>
          </a:p>
          <a:p>
            <a:r>
              <a:rPr lang="en-US" dirty="0" smtClean="0"/>
              <a:t>CCSD </a:t>
            </a:r>
            <a:r>
              <a:rPr lang="en-US" dirty="0"/>
              <a:t>graduation rates improved 12.73% between 2011 and </a:t>
            </a:r>
            <a:r>
              <a:rPr lang="en-US" dirty="0" smtClean="0"/>
              <a:t>2015</a:t>
            </a:r>
          </a:p>
          <a:p>
            <a:pPr marL="0" indent="0">
              <a:buNone/>
            </a:pPr>
            <a:endParaRPr lang="en-US" dirty="0"/>
          </a:p>
          <a:p>
            <a:r>
              <a:rPr lang="en-US" dirty="0" smtClean="0"/>
              <a:t>These </a:t>
            </a:r>
            <a:r>
              <a:rPr lang="en-US" dirty="0"/>
              <a:t>positive changes represent improvement at both the district and the state level.</a:t>
            </a:r>
          </a:p>
          <a:p>
            <a:endParaRPr lang="en-US" dirty="0"/>
          </a:p>
        </p:txBody>
      </p:sp>
    </p:spTree>
    <p:extLst>
      <p:ext uri="{BB962C8B-B14F-4D97-AF65-F5344CB8AC3E}">
        <p14:creationId xmlns:p14="http://schemas.microsoft.com/office/powerpoint/2010/main" val="1413104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p:cNvPicPr>
            <a:picLocks noGrp="1"/>
          </p:cNvPicPr>
          <p:nvPr>
            <p:ph idx="1"/>
          </p:nvPr>
        </p:nvPicPr>
        <p:blipFill>
          <a:blip r:embed="rId2"/>
          <a:stretch>
            <a:fillRect/>
          </a:stretch>
        </p:blipFill>
        <p:spPr bwMode="auto">
          <a:xfrm>
            <a:off x="2065565" y="1036864"/>
            <a:ext cx="7380514" cy="5192486"/>
          </a:xfrm>
          <a:prstGeom prst="rect">
            <a:avLst/>
          </a:prstGeom>
          <a:noFill/>
          <a:ln w="9525">
            <a:noFill/>
            <a:headEnd/>
            <a:tailEnd/>
          </a:ln>
        </p:spPr>
      </p:pic>
    </p:spTree>
    <p:extLst>
      <p:ext uri="{BB962C8B-B14F-4D97-AF65-F5344CB8AC3E}">
        <p14:creationId xmlns:p14="http://schemas.microsoft.com/office/powerpoint/2010/main" val="3345119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endParaRPr lang="en-US" dirty="0"/>
          </a:p>
        </p:txBody>
      </p:sp>
      <p:sp>
        <p:nvSpPr>
          <p:cNvPr id="3" name="Content Placeholder 2"/>
          <p:cNvSpPr>
            <a:spLocks noGrp="1"/>
          </p:cNvSpPr>
          <p:nvPr>
            <p:ph idx="1"/>
          </p:nvPr>
        </p:nvSpPr>
        <p:spPr>
          <a:xfrm>
            <a:off x="1120000" y="1085850"/>
            <a:ext cx="10233800" cy="5091113"/>
          </a:xfrm>
        </p:spPr>
        <p:txBody>
          <a:bodyPr/>
          <a:lstStyle/>
          <a:p>
            <a:r>
              <a:rPr lang="en-US" dirty="0"/>
              <a:t>A</a:t>
            </a:r>
            <a:r>
              <a:rPr lang="en-US" dirty="0" smtClean="0"/>
              <a:t>ll </a:t>
            </a:r>
            <a:r>
              <a:rPr lang="en-US" dirty="0"/>
              <a:t>three high schools showed huge increases in graduation rates from 2011 to </a:t>
            </a:r>
            <a:r>
              <a:rPr lang="en-US" dirty="0" smtClean="0"/>
              <a:t>2015</a:t>
            </a:r>
          </a:p>
          <a:p>
            <a:pPr marL="0" indent="0">
              <a:buNone/>
            </a:pPr>
            <a:endParaRPr lang="en-US" dirty="0" smtClean="0"/>
          </a:p>
          <a:p>
            <a:r>
              <a:rPr lang="en-US" dirty="0" smtClean="0"/>
              <a:t>Over </a:t>
            </a:r>
            <a:r>
              <a:rPr lang="en-US" dirty="0"/>
              <a:t>this five year period, Hug High School graduation rates improved 26.10%, Eldorado High School graduation rates improved 20.09%, and Rancho High School graduation rates improved </a:t>
            </a:r>
            <a:r>
              <a:rPr lang="en-US" dirty="0" smtClean="0"/>
              <a:t>26.16%</a:t>
            </a:r>
          </a:p>
          <a:p>
            <a:pPr marL="0" indent="0">
              <a:buNone/>
            </a:pPr>
            <a:endParaRPr lang="en-US" dirty="0" smtClean="0"/>
          </a:p>
          <a:p>
            <a:r>
              <a:rPr lang="en-US" dirty="0" smtClean="0"/>
              <a:t>The </a:t>
            </a:r>
            <a:r>
              <a:rPr lang="en-US" dirty="0"/>
              <a:t>overall trend is one of improvement for all three schools, although Eldorado had its highest graduation rates in 2014.</a:t>
            </a:r>
            <a:endParaRPr lang="en-US" dirty="0"/>
          </a:p>
        </p:txBody>
      </p:sp>
    </p:spTree>
    <p:extLst>
      <p:ext uri="{BB962C8B-B14F-4D97-AF65-F5344CB8AC3E}">
        <p14:creationId xmlns:p14="http://schemas.microsoft.com/office/powerpoint/2010/main" val="381806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Populations</a:t>
            </a:r>
            <a:endParaRPr lang="en-US" dirty="0"/>
          </a:p>
        </p:txBody>
      </p:sp>
      <p:pic>
        <p:nvPicPr>
          <p:cNvPr id="4" name="Picture"/>
          <p:cNvPicPr>
            <a:picLocks noGrp="1"/>
          </p:cNvPicPr>
          <p:nvPr>
            <p:ph idx="1"/>
          </p:nvPr>
        </p:nvPicPr>
        <p:blipFill>
          <a:blip r:embed="rId2"/>
          <a:stretch>
            <a:fillRect/>
          </a:stretch>
        </p:blipFill>
        <p:spPr bwMode="auto">
          <a:xfrm>
            <a:off x="2155371" y="1608364"/>
            <a:ext cx="7576458" cy="4653643"/>
          </a:xfrm>
          <a:prstGeom prst="rect">
            <a:avLst/>
          </a:prstGeom>
          <a:noFill/>
          <a:ln w="9525">
            <a:noFill/>
            <a:headEnd/>
            <a:tailEnd/>
          </a:ln>
        </p:spPr>
      </p:pic>
    </p:spTree>
    <p:extLst>
      <p:ext uri="{BB962C8B-B14F-4D97-AF65-F5344CB8AC3E}">
        <p14:creationId xmlns:p14="http://schemas.microsoft.com/office/powerpoint/2010/main" val="2569553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81</TotalTime>
  <Words>1171</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vt:lpstr>
      <vt:lpstr>Corbel</vt:lpstr>
      <vt:lpstr>Times New Roman</vt:lpstr>
      <vt:lpstr>Depth</vt:lpstr>
      <vt:lpstr>Gains in Cohort Graduation Rates in Nevada</vt:lpstr>
      <vt:lpstr>Introduction to the Problem</vt:lpstr>
      <vt:lpstr>Research Questions</vt:lpstr>
      <vt:lpstr>Data</vt:lpstr>
      <vt:lpstr>Data Analysis</vt:lpstr>
      <vt:lpstr>PowerPoint Presentation</vt:lpstr>
      <vt:lpstr>PowerPoint Presentation</vt:lpstr>
      <vt:lpstr>PowerPoint Presentation</vt:lpstr>
      <vt:lpstr>Special Populations</vt:lpstr>
      <vt:lpstr>PowerPoint Presentation</vt:lpstr>
      <vt:lpstr>PowerPoint Presentation</vt:lpstr>
      <vt:lpstr>PowerPoint Presentation</vt:lpstr>
      <vt:lpstr>PowerPoint Presentation</vt:lpstr>
      <vt:lpstr>PowerPoint Presentation</vt:lpstr>
      <vt:lpstr>Model Development</vt:lpstr>
      <vt:lpstr>PowerPoint Presentation</vt:lpstr>
      <vt:lpstr>PowerPoint Presentation</vt:lpstr>
      <vt:lpstr>PowerPoint Presentation</vt:lpstr>
      <vt:lpstr>Effects of Unemployment Rates on Graduation Rates in Under Performing States </vt:lpstr>
      <vt:lpstr>PowerPoint Presentation</vt:lpstr>
      <vt:lpstr>PowerPoint Presentation</vt:lpstr>
      <vt:lpstr>PowerPoint Presentation</vt:lpstr>
      <vt:lpstr>Conclusions</vt:lpstr>
      <vt:lpstr>Conclusions (cont.)</vt:lpstr>
      <vt:lpstr>Recommendations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Gains in Cohort Graduation Rates in Nevada</dc:title>
  <dc:creator>Danya Peters</dc:creator>
  <cp:lastModifiedBy>Danya Peters</cp:lastModifiedBy>
  <cp:revision>9</cp:revision>
  <dcterms:created xsi:type="dcterms:W3CDTF">2016-12-29T20:19:12Z</dcterms:created>
  <dcterms:modified xsi:type="dcterms:W3CDTF">2016-12-29T21:40:22Z</dcterms:modified>
</cp:coreProperties>
</file>