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325" r:id="rId2"/>
    <p:sldId id="392" r:id="rId3"/>
    <p:sldId id="394" r:id="rId4"/>
    <p:sldId id="327" r:id="rId5"/>
    <p:sldId id="328" r:id="rId6"/>
    <p:sldId id="404" r:id="rId7"/>
    <p:sldId id="396" r:id="rId8"/>
    <p:sldId id="407" r:id="rId9"/>
    <p:sldId id="397" r:id="rId10"/>
    <p:sldId id="400" r:id="rId11"/>
    <p:sldId id="403" r:id="rId12"/>
    <p:sldId id="406" r:id="rId13"/>
    <p:sldId id="408" r:id="rId14"/>
    <p:sldId id="405" r:id="rId15"/>
    <p:sldId id="409" r:id="rId16"/>
    <p:sldId id="411" r:id="rId17"/>
    <p:sldId id="417" r:id="rId18"/>
    <p:sldId id="343" r:id="rId19"/>
    <p:sldId id="413" r:id="rId20"/>
    <p:sldId id="414" r:id="rId21"/>
    <p:sldId id="346" r:id="rId22"/>
    <p:sldId id="415" r:id="rId23"/>
    <p:sldId id="419" r:id="rId24"/>
    <p:sldId id="420" r:id="rId25"/>
    <p:sldId id="393" r:id="rId26"/>
    <p:sldId id="416" r:id="rId27"/>
    <p:sldId id="421" r:id="rId28"/>
    <p:sldId id="423" r:id="rId29"/>
    <p:sldId id="424" r:id="rId30"/>
    <p:sldId id="425" r:id="rId31"/>
    <p:sldId id="426" r:id="rId32"/>
    <p:sldId id="418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22" r:id="rId41"/>
    <p:sldId id="434" r:id="rId42"/>
    <p:sldId id="435" r:id="rId43"/>
    <p:sldId id="436" r:id="rId44"/>
    <p:sldId id="437" r:id="rId45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2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726D89B-419E-43C7-8F6C-851D0885AF2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42897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2735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2292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383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726D89B-419E-43C7-8F6C-851D0885AF2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06023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98205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338887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0970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89B-419E-43C7-8F6C-851D0885AF2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591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76966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26D89B-419E-43C7-8F6C-851D0885AF2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2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B726D89B-419E-43C7-8F6C-851D0885AF2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9D15D08C-F8AC-4312-A0C7-95B461D77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7363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600200"/>
            <a:ext cx="6172200" cy="1420772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Составные типы данных</a:t>
            </a:r>
            <a:endParaRPr lang="ru-RU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18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Доступ к полю структуры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Обращение к полям структуры осуществляется в следующем виде: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имя_переменной.имя_поля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имя_переменной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имя_поля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Сначала указывается  имя переменной  структуры,  а затем,   через модификатор доступа,  имя  поля. 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Структуры. 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 x,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Point a;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=5.2;		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d”,&amp;a.x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a.y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=1.0;		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d”,&amp;a.y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b;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			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d”,&amp;b.x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=1.0;		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d”,&amp;b.y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lnSpc>
                <a:spcPct val="90000"/>
              </a:lnSpc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 r=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(a.x-b.x,2)+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(a.y-b.y,2));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return 0; </a:t>
            </a:r>
          </a:p>
          <a:p>
            <a:pPr algn="just"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Массив структур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66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Описание массива структур аналогично описанию любого другого массива:</a:t>
            </a:r>
          </a:p>
          <a:p>
            <a:r>
              <a:rPr lang="en-US" sz="2400" b="1" dirty="0" err="1" smtClean="0"/>
              <a:t>struct</a:t>
            </a:r>
            <a:r>
              <a:rPr lang="en-US" sz="2400" i="1" dirty="0" smtClean="0"/>
              <a:t> </a:t>
            </a:r>
            <a:r>
              <a:rPr lang="en-US" sz="2400" dirty="0" smtClean="0"/>
              <a:t>book </a:t>
            </a:r>
            <a:endParaRPr lang="ru-RU" sz="2400" dirty="0" smtClean="0"/>
          </a:p>
          <a:p>
            <a:r>
              <a:rPr lang="en-US" sz="2400" b="1" dirty="0" smtClean="0"/>
              <a:t>{ </a:t>
            </a:r>
          </a:p>
          <a:p>
            <a:r>
              <a:rPr lang="ru-RU" sz="2400" i="1" dirty="0" smtClean="0"/>
              <a:t>	</a:t>
            </a:r>
            <a:r>
              <a:rPr lang="en-US" sz="2400" b="1" dirty="0" smtClean="0"/>
              <a:t>char</a:t>
            </a:r>
            <a:r>
              <a:rPr lang="en-US" sz="2400" i="1" dirty="0" smtClean="0"/>
              <a:t> </a:t>
            </a:r>
            <a:r>
              <a:rPr lang="en-US" sz="2400" dirty="0" smtClean="0"/>
              <a:t>title[30]</a:t>
            </a:r>
            <a:r>
              <a:rPr lang="en-US" sz="2400" i="1" dirty="0" smtClean="0"/>
              <a:t>;</a:t>
            </a:r>
          </a:p>
          <a:p>
            <a:r>
              <a:rPr lang="ru-RU" sz="2400" i="1" dirty="0" smtClean="0"/>
              <a:t>	</a:t>
            </a:r>
            <a:r>
              <a:rPr lang="en-US" sz="2400" b="1" dirty="0" err="1" smtClean="0"/>
              <a:t>int</a:t>
            </a:r>
            <a:r>
              <a:rPr lang="en-US" sz="2400" b="1" i="1" dirty="0" smtClean="0"/>
              <a:t> </a:t>
            </a:r>
            <a:r>
              <a:rPr lang="ru-RU" sz="2400" b="1" i="1" dirty="0" smtClean="0"/>
              <a:t>   </a:t>
            </a:r>
            <a:r>
              <a:rPr lang="en-US" sz="2400" dirty="0" smtClean="0"/>
              <a:t>year;</a:t>
            </a:r>
          </a:p>
          <a:p>
            <a:r>
              <a:rPr lang="ru-RU" sz="2400" i="1" dirty="0" smtClean="0"/>
              <a:t>	</a:t>
            </a:r>
            <a:r>
              <a:rPr lang="en-US" sz="2400" b="1" dirty="0" err="1" smtClean="0"/>
              <a:t>int</a:t>
            </a:r>
            <a:r>
              <a:rPr lang="en-US" sz="2400" b="1" i="1" dirty="0" smtClean="0"/>
              <a:t> </a:t>
            </a:r>
            <a:r>
              <a:rPr lang="ru-RU" sz="2400" b="1" i="1" dirty="0" smtClean="0"/>
              <a:t>   </a:t>
            </a:r>
            <a:r>
              <a:rPr lang="en-US" sz="2400" dirty="0" smtClean="0"/>
              <a:t>page;</a:t>
            </a:r>
            <a:endParaRPr lang="ru-RU" sz="2400" dirty="0" smtClean="0"/>
          </a:p>
          <a:p>
            <a:r>
              <a:rPr lang="ru-RU" sz="2400" i="1" dirty="0" smtClean="0"/>
              <a:t>	</a:t>
            </a:r>
            <a:r>
              <a:rPr lang="en-US" sz="2400" b="1" dirty="0" smtClean="0"/>
              <a:t>float</a:t>
            </a:r>
            <a:r>
              <a:rPr lang="en-US" sz="2400" b="1" i="1" dirty="0" smtClean="0"/>
              <a:t> </a:t>
            </a:r>
            <a:r>
              <a:rPr lang="en-US" sz="2400" dirty="0" smtClean="0"/>
              <a:t>price;</a:t>
            </a:r>
            <a:endParaRPr lang="ru-RU" sz="2400" dirty="0" smtClean="0"/>
          </a:p>
          <a:p>
            <a:r>
              <a:rPr lang="ru-RU" sz="2400" i="1" dirty="0" smtClean="0"/>
              <a:t> </a:t>
            </a:r>
            <a:r>
              <a:rPr lang="ru-RU" sz="2400" b="1" dirty="0" smtClean="0"/>
              <a:t>}</a:t>
            </a:r>
            <a:r>
              <a:rPr lang="ru-RU" sz="2400" dirty="0" smtClean="0"/>
              <a:t>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dirty="0" err="1" smtClean="0"/>
              <a:t>struct</a:t>
            </a:r>
            <a:r>
              <a:rPr lang="en-US" sz="2400" dirty="0" smtClean="0"/>
              <a:t> book catalog</a:t>
            </a:r>
            <a:r>
              <a:rPr lang="ru-RU" sz="2400" dirty="0" smtClean="0"/>
              <a:t>[10];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sz="2400" dirty="0" smtClean="0">
              <a:solidFill>
                <a:srgbClr val="3333FF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Каждый элемент массива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catalog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представляет собой структуру типа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book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Массив структур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52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400" dirty="0" smtClean="0"/>
              <a:t>Для доступа к элементу массива используется индекс, который присоединяется к имени массива: </a:t>
            </a:r>
            <a:endParaRPr lang="en-US" sz="2400" dirty="0" smtClean="0"/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catalog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[2].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title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catalog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[4].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price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catalog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[2].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[5]       //6 элемент символьного массива в 3-й структуре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Указатель на </a:t>
            </a:r>
            <a:r>
              <a:rPr lang="ru-RU" sz="4000" noProof="0" dirty="0" smtClean="0">
                <a:latin typeface="+mj-lt"/>
                <a:ea typeface="+mj-ea"/>
                <a:cs typeface="+mj-cs"/>
              </a:rPr>
              <a:t>структуру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7680" y="1539240"/>
            <a:ext cx="7894320" cy="46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/>
              <a:t>Описание указателя на структуру аналогично описанию любого другого указателя:</a:t>
            </a:r>
          </a:p>
          <a:p>
            <a:r>
              <a:rPr lang="en-US" sz="2400" b="1" dirty="0" err="1" smtClean="0"/>
              <a:t>struct</a:t>
            </a:r>
            <a:r>
              <a:rPr lang="en-US" sz="2400" i="1" dirty="0" smtClean="0"/>
              <a:t> </a:t>
            </a:r>
            <a:r>
              <a:rPr lang="en-US" sz="2400" dirty="0" smtClean="0"/>
              <a:t>book </a:t>
            </a:r>
            <a:endParaRPr lang="ru-RU" sz="2400" dirty="0" smtClean="0"/>
          </a:p>
          <a:p>
            <a:r>
              <a:rPr lang="en-US" sz="2400" b="1" dirty="0" smtClean="0"/>
              <a:t>{ </a:t>
            </a:r>
          </a:p>
          <a:p>
            <a:r>
              <a:rPr lang="ru-RU" sz="2400" i="1" dirty="0" smtClean="0"/>
              <a:t>	</a:t>
            </a:r>
            <a:r>
              <a:rPr lang="en-US" sz="2400" b="1" dirty="0" smtClean="0"/>
              <a:t>char</a:t>
            </a:r>
            <a:r>
              <a:rPr lang="en-US" sz="2400" i="1" dirty="0" smtClean="0"/>
              <a:t> </a:t>
            </a:r>
            <a:r>
              <a:rPr lang="en-US" sz="2400" dirty="0" smtClean="0"/>
              <a:t>title[30]</a:t>
            </a:r>
            <a:r>
              <a:rPr lang="en-US" sz="2400" i="1" dirty="0" smtClean="0"/>
              <a:t>;</a:t>
            </a:r>
          </a:p>
          <a:p>
            <a:r>
              <a:rPr lang="ru-RU" sz="2400" i="1" dirty="0" smtClean="0"/>
              <a:t>	</a:t>
            </a:r>
            <a:r>
              <a:rPr lang="en-US" sz="2400" b="1" dirty="0" err="1" smtClean="0"/>
              <a:t>int</a:t>
            </a:r>
            <a:r>
              <a:rPr lang="en-US" sz="2400" b="1" i="1" dirty="0" smtClean="0"/>
              <a:t> </a:t>
            </a:r>
            <a:r>
              <a:rPr lang="ru-RU" sz="2400" b="1" i="1" dirty="0" smtClean="0"/>
              <a:t>   </a:t>
            </a:r>
            <a:r>
              <a:rPr lang="en-US" sz="2400" dirty="0" smtClean="0"/>
              <a:t>year;</a:t>
            </a:r>
          </a:p>
          <a:p>
            <a:r>
              <a:rPr lang="ru-RU" sz="2400" i="1" dirty="0" smtClean="0"/>
              <a:t>	</a:t>
            </a:r>
            <a:r>
              <a:rPr lang="en-US" sz="2400" b="1" dirty="0" err="1" smtClean="0"/>
              <a:t>int</a:t>
            </a:r>
            <a:r>
              <a:rPr lang="en-US" sz="2400" b="1" i="1" dirty="0" smtClean="0"/>
              <a:t> </a:t>
            </a:r>
            <a:r>
              <a:rPr lang="ru-RU" sz="2400" b="1" i="1" dirty="0" smtClean="0"/>
              <a:t>   </a:t>
            </a:r>
            <a:r>
              <a:rPr lang="en-US" sz="2400" dirty="0" smtClean="0"/>
              <a:t>page;</a:t>
            </a:r>
            <a:endParaRPr lang="ru-RU" sz="2400" dirty="0" smtClean="0"/>
          </a:p>
          <a:p>
            <a:r>
              <a:rPr lang="ru-RU" sz="2400" i="1" dirty="0" smtClean="0"/>
              <a:t>	</a:t>
            </a:r>
            <a:r>
              <a:rPr lang="en-US" sz="2400" b="1" dirty="0" smtClean="0"/>
              <a:t>float</a:t>
            </a:r>
            <a:r>
              <a:rPr lang="en-US" sz="2400" b="1" i="1" dirty="0" smtClean="0"/>
              <a:t> </a:t>
            </a:r>
            <a:r>
              <a:rPr lang="en-US" sz="2400" dirty="0" smtClean="0"/>
              <a:t>price;</a:t>
            </a:r>
            <a:endParaRPr lang="ru-RU" sz="2400" dirty="0" smtClean="0"/>
          </a:p>
          <a:p>
            <a:r>
              <a:rPr lang="ru-RU" sz="2400" i="1" dirty="0" smtClean="0"/>
              <a:t> </a:t>
            </a:r>
            <a:r>
              <a:rPr lang="ru-RU" sz="2400" b="1" dirty="0" smtClean="0"/>
              <a:t>}</a:t>
            </a:r>
            <a:r>
              <a:rPr lang="ru-RU" sz="2400" dirty="0" smtClean="0"/>
              <a:t>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dirty="0" err="1" smtClean="0"/>
              <a:t>struct</a:t>
            </a:r>
            <a:r>
              <a:rPr lang="en-US" sz="2400" dirty="0" smtClean="0"/>
              <a:t> book </a:t>
            </a:r>
            <a:r>
              <a:rPr lang="ru-RU" sz="2400" dirty="0" smtClean="0"/>
              <a:t>*</a:t>
            </a:r>
            <a:r>
              <a:rPr lang="en-US" sz="2400" dirty="0" smtClean="0"/>
              <a:t>library</a:t>
            </a:r>
            <a:r>
              <a:rPr lang="ru-RU" sz="2400" dirty="0" smtClean="0"/>
              <a:t>;</a:t>
            </a:r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Указатель на структуру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677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определения размера переменной структурного типа в байтах используется оператор определения типа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sz="2400" b="1" dirty="0" smtClean="0"/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book);    //size == 46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Выделение памяти</a:t>
            </a:r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library=(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book *)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(10,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book));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3333FF"/>
              </a:solidFill>
            </a:endParaRPr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Указатель на </a:t>
            </a:r>
            <a:r>
              <a:rPr lang="ru-RU" sz="4000" noProof="0" dirty="0" smtClean="0">
                <a:latin typeface="+mj-lt"/>
                <a:ea typeface="+mj-ea"/>
                <a:cs typeface="+mj-cs"/>
              </a:rPr>
              <a:t>структуру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7680" y="1539240"/>
            <a:ext cx="8427720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book{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i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year;</a:t>
            </a:r>
          </a:p>
          <a:p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ru-RU" sz="22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book 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library=(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book *)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(10,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book));</a:t>
            </a: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library[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]-&gt;title=(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char*)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(1,sizeof(char);</a:t>
            </a: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ru-RU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2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ru-RU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7680" y="1539240"/>
            <a:ext cx="8427720" cy="2788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Структура «Человек»: фамилия, имя, отчество; домашний адрес; номер телефона; возраст.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Создать массив структур. Функции ввода, вывода, поиска, редактирования.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Объединение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/>
              <a:t>Объединение</a:t>
            </a:r>
            <a:r>
              <a:rPr lang="ru-RU" sz="2400" dirty="0" smtClean="0"/>
              <a:t> –</a:t>
            </a:r>
            <a:r>
              <a:rPr lang="en-US" sz="2400" dirty="0" smtClean="0"/>
              <a:t> </a:t>
            </a:r>
            <a:r>
              <a:rPr lang="ru-RU" sz="2400" dirty="0" smtClean="0"/>
              <a:t>это сложный тип данных представляющий собой множество элементов различного типа, хранящихся  по  одному  адресу. Каждый элемент в объединении имеет свое имя и называется </a:t>
            </a:r>
            <a:r>
              <a:rPr lang="ru-RU" sz="2400" b="1" dirty="0" smtClean="0"/>
              <a:t>полем</a:t>
            </a:r>
            <a:r>
              <a:rPr lang="ru-RU" sz="2400" dirty="0" smtClean="0"/>
              <a:t>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Элементы в объединении располагаются на одном и том  же пространстве памяти, перекрывая друг друга.      Размер объединения определяется размером самого большого по размеру элемента. </a:t>
            </a: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Одновременно в памяти может находиться значение и быть «активным» только один элемент объединения.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/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28504" y="24960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Объединение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Объединение в общем виде записывается</a:t>
            </a:r>
            <a:r>
              <a:rPr lang="ru-RU" sz="2400" dirty="0" smtClean="0"/>
              <a:t>:</a:t>
            </a:r>
          </a:p>
          <a:p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union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ind_un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тип1        идентификатор1;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тип 2        идентификатор2;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...............................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тип n       идентификатор n;</a:t>
            </a:r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ind_un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определяемый новый тип;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Составные типы данных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 составным типам данных  можно  отнести:  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перечисление; 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структуру;  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поля бит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объединение. 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Общим для этих типов является то,  что  они  встраиваются  в  программу пользователя только на этапе компиляции.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Составные типы можно рассматривать  как  механизм расширения стандартных типов данных. 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28504" y="24960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Объединение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Работа оператора объявления типа ‘’объединение’’ состоит в том, что компилятору поставляется информация о том, что для хранения переменных будет выделена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одна и та же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область памяти.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этом случае для переменной типа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выделяется места в памяти ровно столько, сколько необходимо для размещения в памяти элементу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имеющему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наибольший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размер в байтах.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этом необходимо помнить, что транслятор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не знает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какой член используется в данный момент, и поэтому контроль типа невозможен.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Одновременно в памяти может находиться значение и быть «активным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» только один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 объединения.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Объединение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Обращение  к  полям   объединения   имеет   тот   же синтаксис,  что  и  обращение  к  полям  структуры.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Определение    размера   памяти,   занимаемого значением типа объединение, осуществляется оператором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Объединение</a:t>
            </a:r>
            <a:r>
              <a:rPr lang="en-US" sz="4000" dirty="0" smtClean="0"/>
              <a:t>. </a:t>
            </a:r>
            <a:r>
              <a:rPr lang="ru-RU" sz="4000" dirty="0" smtClean="0"/>
              <a:t>Пример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Написать программу для работы с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товары </a:t>
            </a: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Объединение</a:t>
            </a:r>
            <a:r>
              <a:rPr lang="en-US" sz="4000" dirty="0" smtClean="0"/>
              <a:t>. </a:t>
            </a:r>
            <a:r>
              <a:rPr lang="ru-RU" sz="4000" dirty="0" smtClean="0"/>
              <a:t>Пример</a:t>
            </a:r>
            <a:r>
              <a:rPr lang="en-US" sz="4000" dirty="0" smtClean="0"/>
              <a:t> 2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структуре храниться имя фигуры, в ней (в структуре) объединение, в котором хранятся параметры фигуры (радиус окружности, длины прямоугольника). Для введенного типа фигуры рассчитать площадь.</a:t>
            </a:r>
          </a:p>
          <a:p>
            <a:r>
              <a:rPr lang="ru-RU" sz="2400" dirty="0" smtClean="0"/>
              <a:t> </a:t>
            </a:r>
          </a:p>
          <a:p>
            <a:r>
              <a:rPr lang="ru-RU" sz="2400" dirty="0" smtClean="0"/>
              <a:t>Исходными данными являются тип фигуры (окружность или прямоугольник) и параметры фигуры(радиус, длинна и ширина). Необходимо организовать работу с объединением для уменьшения объема выделяемой памяти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Объединение</a:t>
            </a:r>
            <a:r>
              <a:rPr lang="en-US" sz="4000" dirty="0" smtClean="0"/>
              <a:t>. </a:t>
            </a:r>
            <a:r>
              <a:rPr lang="ru-RU" sz="4000" dirty="0" smtClean="0"/>
              <a:t>Пример</a:t>
            </a:r>
            <a:r>
              <a:rPr lang="en-US" sz="4000" dirty="0" smtClean="0"/>
              <a:t> 2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Написать  программу для нахождения площади прямоугольной фигуры по 2 точкам с координатами (x1,y1) и (x2,y2). 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Перечисление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Перечислимый тип определяет упорядоченное множество значений путём перечисления идентификаторов, взятых в скобки и отделяемых друг от друга запятой. 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Этот тип можно рассматривать как способ задания  мнемонических констант, а так же получения дополнительной возможности контроля изменения значения вводимой переменной.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Перечисление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Его определение имеет две формы:</a:t>
            </a:r>
          </a:p>
          <a:p>
            <a:endParaRPr lang="ru-RU" sz="2400" dirty="0" smtClean="0"/>
          </a:p>
          <a:p>
            <a:r>
              <a:rPr lang="ru-RU" sz="2400" b="1" dirty="0" err="1" smtClean="0"/>
              <a:t>enum</a:t>
            </a:r>
            <a:r>
              <a:rPr lang="ru-RU" sz="2400" b="1" dirty="0" smtClean="0"/>
              <a:t>{список идентификаторов };</a:t>
            </a:r>
          </a:p>
          <a:p>
            <a:endParaRPr lang="ru-RU" sz="2400" b="1" dirty="0" smtClean="0"/>
          </a:p>
          <a:p>
            <a:r>
              <a:rPr lang="ru-RU" sz="2400" b="1" dirty="0" err="1" smtClean="0"/>
              <a:t>enum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enum_ind</a:t>
            </a:r>
            <a:r>
              <a:rPr lang="ru-RU" sz="2400" b="1" dirty="0" smtClean="0"/>
              <a:t> {список идентификаторов }; </a:t>
            </a:r>
            <a:endParaRPr lang="ru-RU" sz="2400" dirty="0" smtClean="0"/>
          </a:p>
          <a:p>
            <a:r>
              <a:rPr lang="ru-RU" sz="2400" b="1" dirty="0" smtClean="0"/>
              <a:t> </a:t>
            </a:r>
            <a:endParaRPr lang="ru-RU" sz="2400" dirty="0" smtClean="0"/>
          </a:p>
          <a:p>
            <a:r>
              <a:rPr lang="ru-RU" sz="2400" dirty="0" smtClean="0"/>
              <a:t>где </a:t>
            </a:r>
            <a:r>
              <a:rPr lang="ru-RU" sz="2400" dirty="0" err="1" smtClean="0"/>
              <a:t>enum</a:t>
            </a:r>
            <a:r>
              <a:rPr lang="ru-RU" sz="2400" dirty="0" smtClean="0"/>
              <a:t> -  зарезервированное слово,  используемое для объявления перечислимого типа;   </a:t>
            </a:r>
          </a:p>
          <a:p>
            <a:r>
              <a:rPr lang="ru-RU" sz="2400" dirty="0" smtClean="0"/>
              <a:t> </a:t>
            </a:r>
            <a:r>
              <a:rPr lang="ru-RU" sz="2400" dirty="0" err="1" smtClean="0"/>
              <a:t>enum_ind</a:t>
            </a:r>
            <a:r>
              <a:rPr lang="ru-RU" sz="2400" dirty="0" smtClean="0"/>
              <a:t> - идентификатор, определяемого пользователем  «перечислимого» типа; </a:t>
            </a:r>
          </a:p>
          <a:p>
            <a:r>
              <a:rPr lang="ru-RU" sz="2400" dirty="0" smtClean="0"/>
              <a:t>« список идентификаторов» - список идентификаторов,  разделённых символом  запятая.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Перечисление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Значения идентификаторов из списка идентификаторов могут задаваться либо по умолчанию, либо путём явной инициализации: </a:t>
            </a: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по умолчанию - первому идентификатору присваивается значение ноль, а каждому последующему на единицу больше; 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dirty="0" smtClean="0"/>
              <a:t>путём явной инициализации может быть определены значения любых идентификаторов, а каждые последующие, относительно заданных, будут на единицу больше.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a,b,c,d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 		//a=0,b=1,c=2,d=3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=5,c,d=10}; 	//a=0,b=5,c=6,d=10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Перечисление. 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WEEK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MONDAY = 1,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TUESDAY,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WEDNESDAY,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THURSDAY,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FRIDAY,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SATURDAY,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SUNDAY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pPr>
              <a:buFont typeface="Wingdings" pitchFamily="2" charset="2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Перечисление. 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(“Введите номер дня недели:”);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WEEK day;</a:t>
            </a:r>
          </a:p>
          <a:p>
            <a:pPr>
              <a:lnSpc>
                <a:spcPct val="800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d”,&amp;day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switch(day){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MONDAY:  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Понедельник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TUESDAY: 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Вторник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WEDNESDAY: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Среда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THURSDAY: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Четверг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FRIDAY:  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Пятница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SATURDAY: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Суббота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SUNDAY:  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Воскресенье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Структуры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Структура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–  это   сложный  тип  данных представляющий  собой  упорядоченное  в памяти  множество  элементов  различного типа. 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Поле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элемент  в структуре(должен иметь свое имя)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Элементы в структуре располагаются последовательно.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Размер   структуры определяется суммой размеров всех полей.</a:t>
            </a: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Перечисление. 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(“Введите номер дня недели:”);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WEEK day;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d”,&amp;day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switch(day){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1:  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Понедельник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2: 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Вторник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3: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Среда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4: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Четверг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5:  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Пятница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6: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Суббота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case 7:   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Воскресенье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\n”); break;}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Перечисление. 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FALSE,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TRUE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if (a==TRUE) …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if (a==1)…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Поле бит – особый тип структуры, определяющий какую длину имеет каждый ее элемент.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Поле представляет собой последовательность соседних двоичных разрядов (бит) внутри одного целого значения. </a:t>
            </a:r>
            <a:endParaRPr lang="en-US" sz="2400" dirty="0" smtClean="0"/>
          </a:p>
          <a:p>
            <a:r>
              <a:rPr lang="ru-RU" sz="2400" dirty="0" smtClean="0"/>
              <a:t>Каждое поле может иметь тип </a:t>
            </a:r>
            <a:r>
              <a:rPr lang="ru-RU" sz="2400" dirty="0" err="1" smtClean="0"/>
              <a:t>unsigned</a:t>
            </a:r>
            <a:r>
              <a:rPr lang="ru-RU" sz="2400" dirty="0" smtClean="0"/>
              <a:t> </a:t>
            </a:r>
            <a:r>
              <a:rPr lang="ru-RU" sz="2400" dirty="0" err="1" smtClean="0"/>
              <a:t>int</a:t>
            </a:r>
            <a:r>
              <a:rPr lang="ru-RU" sz="2400" dirty="0" smtClean="0"/>
              <a:t> или </a:t>
            </a:r>
            <a:r>
              <a:rPr lang="ru-RU" sz="2400" dirty="0" err="1" smtClean="0"/>
              <a:t>signed</a:t>
            </a:r>
            <a:r>
              <a:rPr lang="ru-RU" sz="2400" dirty="0" smtClean="0"/>
              <a:t> </a:t>
            </a:r>
            <a:r>
              <a:rPr lang="ru-RU" sz="2400" dirty="0" err="1" smtClean="0"/>
              <a:t>int</a:t>
            </a:r>
            <a:r>
              <a:rPr lang="ru-RU" sz="2400" dirty="0" smtClean="0"/>
              <a:t> и размещается в машинном слове целиком, а вся группа полей может выходить за пределы машинного слова. </a:t>
            </a:r>
            <a:endParaRPr lang="en-US" sz="2400" dirty="0" smtClean="0"/>
          </a:p>
          <a:p>
            <a:endParaRPr lang="ru-RU" sz="24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Поля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1745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имя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стуктуры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тип имя 1: длина;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тип имя n : длина;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ru-RU" sz="2400" dirty="0" smtClean="0"/>
              <a:t> 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struct</a:t>
            </a:r>
            <a:r>
              <a:rPr lang="ru-RU" sz="2400" dirty="0" smtClean="0"/>
              <a:t> </a:t>
            </a:r>
            <a:r>
              <a:rPr lang="ru-RU" sz="2400" dirty="0" err="1" smtClean="0"/>
              <a:t>pole</a:t>
            </a:r>
            <a:endParaRPr lang="ru-RU" sz="2400" dirty="0" smtClean="0"/>
          </a:p>
          <a:p>
            <a:r>
              <a:rPr lang="ru-RU" sz="2400" dirty="0" smtClean="0"/>
              <a:t>{ </a:t>
            </a:r>
            <a:r>
              <a:rPr lang="ru-RU" sz="2400" dirty="0" err="1" smtClean="0"/>
              <a:t>int</a:t>
            </a:r>
            <a:r>
              <a:rPr lang="ru-RU" sz="2400" dirty="0" smtClean="0"/>
              <a:t> p1:1;</a:t>
            </a:r>
          </a:p>
          <a:p>
            <a:r>
              <a:rPr lang="en-US" sz="2400" dirty="0" smtClean="0"/>
              <a:t>  unsigned p2:2;</a:t>
            </a:r>
            <a:endParaRPr lang="ru-RU" sz="2400" dirty="0" smtClean="0"/>
          </a:p>
          <a:p>
            <a:r>
              <a:rPr lang="en-US" sz="2400" dirty="0" smtClean="0"/>
              <a:t>  int:6;</a:t>
            </a:r>
            <a:endParaRPr lang="ru-RU" sz="2400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p3:4</a:t>
            </a:r>
            <a:endParaRPr lang="ru-RU" sz="2400" dirty="0" smtClean="0"/>
          </a:p>
          <a:p>
            <a:r>
              <a:rPr lang="ru-RU" sz="2400" dirty="0" smtClean="0"/>
              <a:t>} </a:t>
            </a:r>
            <a:r>
              <a:rPr lang="ru-RU" sz="2400" dirty="0" err="1" smtClean="0"/>
              <a:t>pl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 </a:t>
            </a:r>
          </a:p>
          <a:p>
            <a:r>
              <a:rPr lang="ru-RU" sz="2400" dirty="0" smtClean="0"/>
              <a:t>Объявление такого вида обеспечивает размещение </a:t>
            </a:r>
            <a:r>
              <a:rPr lang="ru-RU" sz="2400" dirty="0" err="1" smtClean="0"/>
              <a:t>стуктуры</a:t>
            </a:r>
            <a:r>
              <a:rPr lang="ru-RU" sz="2400" dirty="0" smtClean="0"/>
              <a:t> (полей бит) в памяти следующим образом. В полях типа </a:t>
            </a:r>
            <a:r>
              <a:rPr lang="ru-RU" sz="2400" dirty="0" err="1" smtClean="0"/>
              <a:t>signed</a:t>
            </a:r>
            <a:r>
              <a:rPr lang="ru-RU" sz="2400" dirty="0" smtClean="0"/>
              <a:t> крайний левый бит является знаковым. Таким образом, поле </a:t>
            </a:r>
            <a:r>
              <a:rPr lang="ru-RU" sz="2400" dirty="0" err="1" smtClean="0"/>
              <a:t>signed</a:t>
            </a:r>
            <a:r>
              <a:rPr lang="ru-RU" sz="2400" dirty="0" smtClean="0"/>
              <a:t> </a:t>
            </a:r>
            <a:r>
              <a:rPr lang="ru-RU" sz="2400" dirty="0" err="1" smtClean="0"/>
              <a:t>int</a:t>
            </a:r>
            <a:r>
              <a:rPr lang="ru-RU" sz="2400" dirty="0" smtClean="0"/>
              <a:t> p:1 может быть использовано для хранения значений -1 и 0, так как любое не нулевое значение поля </a:t>
            </a:r>
            <a:r>
              <a:rPr lang="ru-RU" sz="2400" dirty="0" err="1" smtClean="0"/>
              <a:t>p</a:t>
            </a:r>
            <a:r>
              <a:rPr lang="ru-RU" sz="2400" dirty="0" smtClean="0"/>
              <a:t> будет интерпретироваться как -1. Поле </a:t>
            </a:r>
            <a:r>
              <a:rPr lang="ru-RU" sz="2400" dirty="0" err="1" smtClean="0"/>
              <a:t>signed</a:t>
            </a:r>
            <a:r>
              <a:rPr lang="ru-RU" sz="2400" dirty="0" smtClean="0"/>
              <a:t> </a:t>
            </a:r>
            <a:r>
              <a:rPr lang="ru-RU" sz="2400" dirty="0" err="1" smtClean="0"/>
              <a:t>int</a:t>
            </a:r>
            <a:r>
              <a:rPr lang="ru-RU" sz="2400" dirty="0" smtClean="0"/>
              <a:t> p:2, в отличие от </a:t>
            </a:r>
            <a:r>
              <a:rPr lang="ru-RU" sz="2400" dirty="0" err="1" smtClean="0"/>
              <a:t>int</a:t>
            </a:r>
            <a:r>
              <a:rPr lang="ru-RU" sz="2400" dirty="0" smtClean="0"/>
              <a:t> p:1, может принимать три значения -1,0,1. В объявлении структуры имеется еще два поля (int:6; </a:t>
            </a:r>
            <a:r>
              <a:rPr lang="ru-RU" sz="2400" dirty="0" err="1" smtClean="0"/>
              <a:t>int</a:t>
            </a:r>
            <a:r>
              <a:rPr lang="ru-RU" sz="2400" dirty="0" smtClean="0"/>
              <a:t> p3:4). Первое указывает, что структура содержит 6 неиспользуемых бит, второе предназначено для чисел в диапазоне от –7 до 7.</a:t>
            </a:r>
          </a:p>
          <a:p>
            <a:r>
              <a:rPr lang="ru-RU" sz="2400" dirty="0" smtClean="0"/>
              <a:t> </a:t>
            </a:r>
          </a:p>
          <a:p>
            <a:r>
              <a:rPr lang="ru-RU" sz="2400" dirty="0" smtClean="0"/>
              <a:t>В </a:t>
            </a:r>
            <a:r>
              <a:rPr lang="ru-RU" sz="2400" dirty="0" err="1" smtClean="0"/>
              <a:t>Borland</a:t>
            </a:r>
            <a:r>
              <a:rPr lang="ru-RU" sz="2400" dirty="0" smtClean="0"/>
              <a:t> С самый левый бит является знаковым. Поля могут не иметь имени; с помощью безымянного поля (задаваемого только двоеточием и шириной) организуется пропуск требуемого количества разрядов. Ширина равная нулю, используется тогда когда необходимо выйти на границу следующего слова.</a:t>
            </a:r>
          </a:p>
          <a:p>
            <a:r>
              <a:rPr lang="ru-RU" sz="2400" dirty="0" smtClean="0"/>
              <a:t> </a:t>
            </a:r>
          </a:p>
          <a:p>
            <a:r>
              <a:rPr lang="ru-RU" sz="2400" dirty="0" smtClean="0"/>
              <a:t>Все особенности, связанные с использованием полей, например: может ли поле байт перейти границу слова, зависят от аппаратной реализации.</a:t>
            </a:r>
          </a:p>
          <a:p>
            <a:r>
              <a:rPr lang="ru-RU" sz="2400" dirty="0" smtClean="0"/>
              <a:t>При определенном удобстве работа с полями может повлечь некоторые трудности. Они связаны, например, с тем, что на одних машинах поля размещаются слева направо, на других - справа налево. Это в свою очередь влечет некоторые трудности при перенесении программ. Поля не могут быть массивами и не имеют адресов и, следовательно, операция &amp; к ним не применима.</a:t>
            </a:r>
          </a:p>
          <a:p>
            <a:r>
              <a:rPr lang="ru-RU" sz="2400" dirty="0" smtClean="0"/>
              <a:t> 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Поля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struct</a:t>
            </a:r>
            <a:r>
              <a:rPr lang="ru-RU" sz="2400" dirty="0" smtClean="0"/>
              <a:t> </a:t>
            </a:r>
            <a:r>
              <a:rPr lang="ru-RU" sz="2400" dirty="0" err="1" smtClean="0"/>
              <a:t>pole</a:t>
            </a:r>
            <a:endParaRPr lang="ru-RU" sz="2400" dirty="0" smtClean="0"/>
          </a:p>
          <a:p>
            <a:r>
              <a:rPr lang="ru-RU" sz="2400" dirty="0" smtClean="0"/>
              <a:t>{ </a:t>
            </a:r>
          </a:p>
          <a:p>
            <a:r>
              <a:rPr lang="ru-RU" sz="2400" dirty="0" smtClean="0"/>
              <a:t>  </a:t>
            </a:r>
            <a:r>
              <a:rPr lang="en-US" sz="2400" dirty="0" smtClean="0"/>
              <a:t>signed p:1;</a:t>
            </a:r>
            <a:endParaRPr lang="ru-RU" sz="2400" dirty="0" smtClean="0"/>
          </a:p>
          <a:p>
            <a:r>
              <a:rPr lang="ru-RU" sz="2400" dirty="0" smtClean="0"/>
              <a:t>  </a:t>
            </a:r>
            <a:r>
              <a:rPr lang="ru-RU" sz="2400" dirty="0" err="1" smtClean="0"/>
              <a:t>int</a:t>
            </a:r>
            <a:r>
              <a:rPr lang="ru-RU" sz="2400" dirty="0" smtClean="0"/>
              <a:t> p1:1;</a:t>
            </a:r>
          </a:p>
          <a:p>
            <a:r>
              <a:rPr lang="en-US" sz="2400" dirty="0" smtClean="0"/>
              <a:t>  unsigned p2:2;</a:t>
            </a:r>
            <a:endParaRPr lang="ru-RU" sz="2400" dirty="0" smtClean="0"/>
          </a:p>
          <a:p>
            <a:r>
              <a:rPr lang="en-US" sz="2400" dirty="0" smtClean="0"/>
              <a:t>  int:6;</a:t>
            </a:r>
            <a:endParaRPr lang="ru-RU" sz="2400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p3:4</a:t>
            </a:r>
            <a:endParaRPr lang="ru-RU" sz="2400" dirty="0" smtClean="0"/>
          </a:p>
          <a:p>
            <a:r>
              <a:rPr lang="ru-RU" sz="2400" dirty="0" smtClean="0"/>
              <a:t>} </a:t>
            </a:r>
            <a:r>
              <a:rPr lang="ru-RU" sz="2400" dirty="0" err="1" smtClean="0"/>
              <a:t>pl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 </a:t>
            </a:r>
          </a:p>
          <a:p>
            <a:endParaRPr lang="ru-RU" sz="24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Поля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signed</a:t>
            </a:r>
            <a:r>
              <a:rPr lang="ru-RU" sz="2400" dirty="0" smtClean="0"/>
              <a:t> </a:t>
            </a:r>
            <a:r>
              <a:rPr lang="en-US" sz="2400" dirty="0" smtClean="0"/>
              <a:t> - </a:t>
            </a:r>
            <a:r>
              <a:rPr lang="ru-RU" sz="2400" dirty="0" smtClean="0"/>
              <a:t>крайний левый бит является знаковым. </a:t>
            </a:r>
            <a:r>
              <a:rPr lang="ru-RU" sz="2400" dirty="0" err="1" smtClean="0"/>
              <a:t>signed</a:t>
            </a:r>
            <a:r>
              <a:rPr lang="ru-RU" sz="2400" dirty="0" smtClean="0"/>
              <a:t> </a:t>
            </a:r>
            <a:r>
              <a:rPr lang="ru-RU" sz="2400" dirty="0" err="1" smtClean="0"/>
              <a:t>int</a:t>
            </a:r>
            <a:r>
              <a:rPr lang="ru-RU" sz="2400" dirty="0" smtClean="0"/>
              <a:t> p:1 </a:t>
            </a:r>
            <a:r>
              <a:rPr lang="en-US" sz="2400" dirty="0" smtClean="0"/>
              <a:t> </a:t>
            </a:r>
            <a:r>
              <a:rPr lang="ru-RU" sz="2400" dirty="0" smtClean="0"/>
              <a:t>может быть -1 и 0, любое не нулевое значение -1. 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signed</a:t>
            </a:r>
            <a:r>
              <a:rPr lang="ru-RU" sz="2400" dirty="0" smtClean="0"/>
              <a:t> </a:t>
            </a:r>
            <a:r>
              <a:rPr lang="ru-RU" sz="2400" dirty="0" err="1" smtClean="0"/>
              <a:t>int</a:t>
            </a:r>
            <a:r>
              <a:rPr lang="ru-RU" sz="2400" dirty="0" smtClean="0"/>
              <a:t> p:2, в отличие от </a:t>
            </a:r>
            <a:r>
              <a:rPr lang="ru-RU" sz="2400" dirty="0" err="1" smtClean="0"/>
              <a:t>int</a:t>
            </a:r>
            <a:r>
              <a:rPr lang="ru-RU" sz="2400" dirty="0" smtClean="0"/>
              <a:t> p:1, может принимать три значения -1,0,1. </a:t>
            </a:r>
          </a:p>
          <a:p>
            <a:endParaRPr lang="ru-RU" sz="2400" dirty="0" smtClean="0"/>
          </a:p>
          <a:p>
            <a:r>
              <a:rPr lang="ru-RU" sz="2400" dirty="0" smtClean="0"/>
              <a:t>int:6;  структура содержит 6 неиспользуемых бит, </a:t>
            </a:r>
          </a:p>
          <a:p>
            <a:r>
              <a:rPr lang="ru-RU" sz="2400" dirty="0" err="1" smtClean="0"/>
              <a:t>int</a:t>
            </a:r>
            <a:r>
              <a:rPr lang="ru-RU" sz="2400" dirty="0" smtClean="0"/>
              <a:t> p3:4 для чисел в диапазоне от –7 до 7.</a:t>
            </a:r>
          </a:p>
          <a:p>
            <a:r>
              <a:rPr lang="ru-RU" sz="2400" dirty="0" smtClean="0"/>
              <a:t> </a:t>
            </a:r>
          </a:p>
          <a:p>
            <a:endParaRPr lang="ru-RU" sz="24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Поля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r>
              <a:rPr lang="ru-RU" sz="2400" dirty="0" smtClean="0"/>
              <a:t>{</a:t>
            </a:r>
          </a:p>
          <a:p>
            <a:r>
              <a:rPr lang="en-US" sz="2400" dirty="0" smtClean="0"/>
              <a:t>pole A, B;</a:t>
            </a:r>
          </a:p>
          <a:p>
            <a:r>
              <a:rPr lang="en-US" sz="2400" dirty="0" err="1" smtClean="0"/>
              <a:t>A.p</a:t>
            </a:r>
            <a:r>
              <a:rPr lang="en-US" sz="2400" dirty="0" smtClean="0"/>
              <a:t> = 5;</a:t>
            </a:r>
          </a:p>
          <a:p>
            <a:r>
              <a:rPr lang="en-US" sz="2400" dirty="0" smtClean="0"/>
              <a:t>A.p1 = 5;</a:t>
            </a:r>
          </a:p>
          <a:p>
            <a:r>
              <a:rPr lang="en-US" sz="2400" dirty="0" smtClean="0"/>
              <a:t>A.p2 = 5;</a:t>
            </a:r>
          </a:p>
          <a:p>
            <a:r>
              <a:rPr lang="en-US" sz="2400" dirty="0" smtClean="0"/>
              <a:t>A.p3 = 5;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("%d\n", </a:t>
            </a:r>
            <a:r>
              <a:rPr lang="en-US" sz="2400" dirty="0" err="1" smtClean="0"/>
              <a:t>A.p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("%d\n", A.p1);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("%d\n", A.p2);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("%d\n", A.p3);</a:t>
            </a:r>
          </a:p>
          <a:p>
            <a:endParaRPr lang="ru-RU" sz="24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Поля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Поля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84960"/>
            <a:ext cx="7976560" cy="263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B.p1 = 2;</a:t>
            </a:r>
          </a:p>
          <a:p>
            <a:r>
              <a:rPr lang="en-US" sz="2400" dirty="0" smtClean="0"/>
              <a:t>B.p3 = 2;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("%d\n", B.p1);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("%d\n", B.p3);</a:t>
            </a:r>
          </a:p>
          <a:p>
            <a:endParaRPr lang="ru-RU" sz="2400" dirty="0" smtClean="0"/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("\n");</a:t>
            </a:r>
          </a:p>
          <a:p>
            <a:endParaRPr lang="ru-RU" sz="2400" dirty="0" smtClean="0"/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("%d\n", A.p3 + B.p3);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("%d\n", A.p3 + B.p1);</a:t>
            </a:r>
            <a:endParaRPr lang="ru-RU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return 0;</a:t>
            </a:r>
          </a:p>
          <a:p>
            <a:r>
              <a:rPr lang="ru-RU" sz="2400" dirty="0" smtClean="0"/>
              <a:t>}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Поля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Поля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868" y="1532573"/>
            <a:ext cx="7947628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Структуры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структуры</a:t>
            </a:r>
          </a:p>
          <a:p>
            <a:pPr algn="just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тип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поля_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1;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тип 2 имя_поля_2;</a:t>
            </a:r>
          </a:p>
          <a:p>
            <a:pPr algn="just"/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………</a:t>
            </a:r>
          </a:p>
          <a:p>
            <a:pPr algn="just"/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тип n 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имя_поля_n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2400" dirty="0" smtClean="0"/>
              <a:t> </a:t>
            </a:r>
          </a:p>
          <a:p>
            <a:pPr algn="just"/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структуры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имя структуры шаблона</a:t>
            </a:r>
          </a:p>
          <a:p>
            <a:pPr algn="just"/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тип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1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тип 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любые предопределённые типы ;</a:t>
            </a:r>
          </a:p>
          <a:p>
            <a:pPr algn="just"/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поля_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... ,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поля_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идентификаторы полей, удовлетворяющие правилам задания идентификаторов. </a:t>
            </a: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Поля</a:t>
            </a:r>
            <a:r>
              <a:rPr kumimoji="0" lang="ru-RU" sz="4000" b="0" i="0" u="none" strike="noStrike" kern="1200" cap="small" spc="0" normalizeH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sz="2400" dirty="0" smtClean="0"/>
              <a:t>Битовые поля применяются для экономного хранения данных малого диапазона, а также для работы с данными, в которых отдельные биты имеют самостоятельное значение. </a:t>
            </a:r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ru-RU" sz="2400" dirty="0" smtClean="0"/>
              <a:t>Битовое поле может быть объявлено только как элемент структуры.</a:t>
            </a:r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ru-RU" sz="2400" dirty="0" smtClean="0"/>
              <a:t>Цепочка битов не должна превышать машинного слова.</a:t>
            </a: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Поля</a:t>
            </a:r>
            <a:r>
              <a:rPr kumimoji="0" lang="ru-RU" sz="4000" b="0" i="0" u="none" strike="noStrike" kern="1200" cap="small" spc="0" normalizeH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union CODE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char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BYTE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b1 :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b2 :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b3 :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b4 :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b5 :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b6 :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b7 :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 b8 :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byte;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Поля</a:t>
            </a:r>
            <a:r>
              <a:rPr kumimoji="0" lang="ru-RU" sz="4000" b="0" i="0" u="none" strike="noStrike" kern="1200" cap="small" spc="0" normalizeH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void bin(unsigned char c)</a:t>
            </a:r>
          </a:p>
          <a:p>
            <a:r>
              <a:rPr lang="ru-RU" sz="2000" dirty="0" smtClean="0"/>
              <a:t>{</a:t>
            </a:r>
          </a:p>
          <a:p>
            <a:r>
              <a:rPr lang="en-US" sz="2000" dirty="0" smtClean="0"/>
              <a:t>union CODE </a:t>
            </a:r>
            <a:r>
              <a:rPr lang="en-US" sz="2000" dirty="0" err="1" smtClean="0"/>
              <a:t>code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code.ch = c;</a:t>
            </a:r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("Bit numbers: 8 7 6 5 4 3 2 1 \n");</a:t>
            </a:r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("Bit values:  %d %d %d %d %d %d %d %d    ",</a:t>
            </a:r>
          </a:p>
          <a:p>
            <a:r>
              <a:rPr lang="en-US" sz="2000" dirty="0" smtClean="0"/>
              <a:t>code.byte.b8,</a:t>
            </a:r>
          </a:p>
          <a:p>
            <a:r>
              <a:rPr lang="en-US" sz="2000" dirty="0" smtClean="0"/>
              <a:t>code.byte.b7,</a:t>
            </a:r>
          </a:p>
          <a:p>
            <a:r>
              <a:rPr lang="en-US" sz="2000" dirty="0" smtClean="0"/>
              <a:t>code.byte.b6,</a:t>
            </a:r>
          </a:p>
          <a:p>
            <a:r>
              <a:rPr lang="en-US" sz="2000" dirty="0" smtClean="0"/>
              <a:t>code.byte.b5,</a:t>
            </a:r>
          </a:p>
          <a:p>
            <a:r>
              <a:rPr lang="en-US" sz="2000" dirty="0" smtClean="0"/>
              <a:t>code.byte.b4,</a:t>
            </a:r>
          </a:p>
          <a:p>
            <a:r>
              <a:rPr lang="en-US" sz="2000" dirty="0" smtClean="0"/>
              <a:t>code.byte.b3,</a:t>
            </a:r>
          </a:p>
          <a:p>
            <a:r>
              <a:rPr lang="en-US" sz="2000" dirty="0" smtClean="0"/>
              <a:t>code.byte.b2,</a:t>
            </a:r>
          </a:p>
          <a:p>
            <a:r>
              <a:rPr lang="en-US" sz="2000" dirty="0" smtClean="0"/>
              <a:t>code.byte.b1);</a:t>
            </a:r>
          </a:p>
          <a:p>
            <a:endParaRPr lang="ru-RU" sz="2000" dirty="0" smtClean="0"/>
          </a:p>
          <a:p>
            <a:r>
              <a:rPr lang="ru-RU" sz="2000" dirty="0" smtClean="0"/>
              <a:t>}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Поля</a:t>
            </a:r>
            <a:r>
              <a:rPr kumimoji="0" lang="ru-RU" sz="4000" b="0" i="0" u="none" strike="noStrike" kern="1200" cap="small" spc="0" normalizeH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ru-RU" sz="2000" dirty="0" smtClean="0"/>
              <a:t>{</a:t>
            </a:r>
          </a:p>
          <a:p>
            <a:r>
              <a:rPr lang="en-US" sz="2000" dirty="0" smtClean="0"/>
              <a:t>bin(-12);</a:t>
            </a:r>
          </a:p>
          <a:p>
            <a:r>
              <a:rPr lang="en-US" sz="2000" dirty="0" smtClean="0"/>
              <a:t>bin(12);</a:t>
            </a:r>
          </a:p>
          <a:p>
            <a:endParaRPr lang="ru-RU" sz="2000" dirty="0" smtClean="0"/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268" y="3007043"/>
            <a:ext cx="7445692" cy="363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small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Поля</a:t>
            </a:r>
            <a:r>
              <a:rPr kumimoji="0" lang="ru-RU" sz="4000" b="0" i="0" u="none" strike="noStrike" kern="1200" cap="small" spc="0" normalizeH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бит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printf</a:t>
            </a:r>
            <a:r>
              <a:rPr lang="en-US" sz="2000" dirty="0" smtClean="0"/>
              <a:t>("\n");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a = 4;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b = 12;</a:t>
            </a:r>
          </a:p>
          <a:p>
            <a:r>
              <a:rPr lang="en-US" sz="2000" dirty="0" smtClean="0"/>
              <a:t>bin(a + b);</a:t>
            </a:r>
          </a:p>
          <a:p>
            <a:r>
              <a:rPr lang="en-US" sz="2000" dirty="0" smtClean="0"/>
              <a:t>return 0;</a:t>
            </a:r>
          </a:p>
          <a:p>
            <a:r>
              <a:rPr lang="ru-RU" sz="2000" dirty="0" smtClean="0"/>
              <a:t>}</a:t>
            </a:r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208" y="3548063"/>
            <a:ext cx="7346632" cy="3067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Структуры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Описание структуры представляет собой задание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нового типа 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структуры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не приводит к выделению памяти, а лишь даёт  информацию компилятору о типах  и количестве полей. 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Имена полей в структуре должны различаться. </a:t>
            </a:r>
          </a:p>
          <a:p>
            <a:pPr algn="just">
              <a:lnSpc>
                <a:spcPct val="110000"/>
              </a:lnSpc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Имена элементов разных структур могут совпадать. </a:t>
            </a:r>
          </a:p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Элементом структуры может быть другая структура.	</a:t>
            </a: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Структуры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Описание структурной переменной состоит из задания типа и имени структурной переменной.</a:t>
            </a:r>
          </a:p>
          <a:p>
            <a:endParaRPr lang="ru-RU" sz="2400" dirty="0" smtClean="0"/>
          </a:p>
          <a:p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имя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структуры имя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переменной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	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Структуры. 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Структура, содержащая информацию о точке в двумерном пространстве (координаты):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400" b="1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 smtClean="0"/>
              <a:t>struct</a:t>
            </a:r>
            <a:r>
              <a:rPr lang="en-US" sz="2400" dirty="0" smtClean="0"/>
              <a:t> Point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{</a:t>
            </a:r>
            <a:endParaRPr lang="ru-RU" sz="2400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/>
              <a:t>  </a:t>
            </a:r>
            <a:r>
              <a:rPr lang="en-US" sz="2400" b="1" dirty="0" smtClean="0"/>
              <a:t>double</a:t>
            </a:r>
            <a:r>
              <a:rPr lang="en-US" sz="2400" dirty="0" smtClean="0"/>
              <a:t> x,</a:t>
            </a:r>
            <a:r>
              <a:rPr lang="ru-RU" sz="2400" dirty="0" smtClean="0"/>
              <a:t> </a:t>
            </a:r>
            <a:r>
              <a:rPr lang="en-US" sz="2400" dirty="0" smtClean="0"/>
              <a:t>y;</a:t>
            </a:r>
            <a:endParaRPr lang="ru-RU" sz="2400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};</a:t>
            </a:r>
            <a:endParaRPr lang="ru-RU" sz="2400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Структура, содержащая информацию об окружности (координаты центра и радиус):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400" b="1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 smtClean="0"/>
              <a:t>struct</a:t>
            </a:r>
            <a:r>
              <a:rPr lang="en-US" sz="2400" dirty="0" smtClean="0"/>
              <a:t> Circle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/>
              <a:t>{</a:t>
            </a:r>
            <a:endParaRPr lang="ru-RU" sz="2400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  </a:t>
            </a:r>
            <a:r>
              <a:rPr lang="en-US" sz="2400" b="1" dirty="0" smtClean="0"/>
              <a:t>double</a:t>
            </a:r>
            <a:r>
              <a:rPr lang="en-US" sz="2400" dirty="0" smtClean="0"/>
              <a:t> x, y, radius;</a:t>
            </a:r>
            <a:endParaRPr lang="en-US" sz="2400" b="1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/>
              <a:t>}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+mj-lt"/>
                <a:ea typeface="+mj-ea"/>
                <a:cs typeface="+mj-cs"/>
              </a:rPr>
              <a:t>Структура в структуре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Элементом структуры может быть другая структура.</a:t>
            </a:r>
          </a:p>
          <a:p>
            <a:pPr algn="just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Шаблон для вложенной структуры </a:t>
            </a:r>
            <a:r>
              <a:rPr lang="ru-RU" sz="2400" i="1" u="sng" dirty="0" smtClean="0">
                <a:latin typeface="Times New Roman" pitchFamily="18" charset="0"/>
                <a:cs typeface="Times New Roman" pitchFamily="18" charset="0"/>
              </a:rPr>
              <a:t>должен располагаться перед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определением фактической структурной переменной в рамках другой структуры.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24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131052" y="858954"/>
            <a:ext cx="571500" cy="274320"/>
          </a:xfrm>
        </p:spPr>
        <p:txBody>
          <a:bodyPr/>
          <a:lstStyle/>
          <a:p>
            <a:fld id="{0D990C48-E784-40FF-99A6-09F67662C781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/>
              <a:t>Структура в структуре. Пример</a:t>
            </a:r>
            <a:endParaRPr lang="ru-RU" sz="4000" cap="small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680" y="1539240"/>
            <a:ext cx="78943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Структура, содержащая информацию о студенте (фамилия, имя, отчество, номер зачетной книжки, средний балл):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Student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surname[15], name[15], patronymic[15];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rate;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ru-RU" sz="2000" dirty="0" smtClean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Структура,   содержащая    информацию  о  группе  студентов (название группы, количество студентов, список студентов (максимально 30)):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Group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name[10];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Student list[30];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2120</TotalTime>
  <Words>1734</Words>
  <Application>Microsoft Office PowerPoint</Application>
  <PresentationFormat>Экран (4:3)</PresentationFormat>
  <Paragraphs>448</Paragraphs>
  <Slides>44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Эркер</vt:lpstr>
      <vt:lpstr>Составные типы данных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501а</dc:creator>
  <cp:lastModifiedBy>userx</cp:lastModifiedBy>
  <cp:revision>144</cp:revision>
  <dcterms:created xsi:type="dcterms:W3CDTF">2018-09-03T06:38:48Z</dcterms:created>
  <dcterms:modified xsi:type="dcterms:W3CDTF">2020-02-15T09:13:29Z</dcterms:modified>
</cp:coreProperties>
</file>