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82" r:id="rId2"/>
    <p:sldId id="257" r:id="rId3"/>
    <p:sldId id="258" r:id="rId4"/>
    <p:sldId id="259" r:id="rId5"/>
    <p:sldId id="260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3" r:id="rId14"/>
    <p:sldId id="263" r:id="rId15"/>
  </p:sldIdLst>
  <p:sldSz cx="14630400" cy="8229600"/>
  <p:notesSz cx="8229600" cy="146304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Medium" panose="02000000000000000000" pitchFamily="2" charset="0"/>
      <p:regular r:id="rId21"/>
      <p: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1A"/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835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AC32-C112-FD84-3692-2377568E1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6E671-3DA2-C55F-9E09-76BA283F4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EBE99-77FB-891C-1539-F9355C459F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B50FB-2153-B5A0-7C15-ED46ED62E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D3817-8AAD-0680-1A67-FBE92334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D64CF-B7AD-1CC5-761B-26C66ECC3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7FD47-C02B-725F-EF48-3390C87E5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112F3-316C-FA21-1C41-20D1222783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7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BFD2C-E772-3B69-4466-E5EFE606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B962-4D53-C176-867A-C5FBEA4607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CD62F-EBE0-58D8-4181-8E3C28C22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B73BA-D2E2-EBA4-776F-0A0D873DB0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9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BAF5-C811-F3CB-0144-E0C46F645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F49E9-7885-4E8B-A80E-198E5D0A7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CD78D-F5B2-9878-A949-3316AA99D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44CD7-880C-7D4A-FAB1-55890456CB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5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45637-24BE-DC3D-B967-54D8FDFB1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103CC-4515-7AD5-7FAD-D1B9661AF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DD2D6-7725-A0B4-0AAF-1AACF040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B5A71-E55A-B90D-66A6-84FD52785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4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AA87-47FE-AF29-3B63-4D28F341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9AA5D-1EBA-526B-BFD8-445B1B4CC0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09C581-62BE-87FA-2755-ECF7037A7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47EC-3129-012A-C6D3-6C8813171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45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271C-6718-F87C-DEFE-0809A84A9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E5DB70-C5F8-8E9D-4EED-1597358EF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BE739-F7FD-CAD5-3F73-4E9151A62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4C776-A8AA-A249-850E-01F091A51E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0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39637-25C9-6F26-73E4-AEDA2D36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F00A6-5B32-1949-F563-6065F08BC2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3C531C-F4C2-8F5D-9ADF-21BC08BD3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B170F-61F1-C0D2-F271-0054F3D188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4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4630400" cy="8229599"/>
          </a:xfrm>
        </p:spPr>
        <p:txBody>
          <a:bodyPr>
            <a:noAutofit/>
          </a:bodyPr>
          <a:lstStyle/>
          <a:p>
            <a:pPr indent="647974"/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«Создание интерактивного образовательного курса на примере дисциплины «Основы искусственного интеллекта»</a:t>
            </a:r>
            <a:br>
              <a:rPr lang="en-US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8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176" y="5275944"/>
            <a:ext cx="13360961" cy="1986914"/>
          </a:xfrm>
        </p:spPr>
        <p:txBody>
          <a:bodyPr/>
          <a:lstStyle/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 студент</a:t>
            </a:r>
            <a:r>
              <a:rPr lang="kk-KZ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                                                                                                    Вишняков Д.В.</a:t>
            </a:r>
          </a:p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ВТиПО-21                                                                                                           Наскенов А.Б.</a:t>
            </a:r>
          </a:p>
          <a:p>
            <a:pPr indent="647974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25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                                                                                                     Астапенко Н.В.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057A9-1E39-2998-D40E-56C7DEFC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450FB1C-E61C-3FEC-ED02-EE791E9D3B81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ИНТЕРАКТИВНОЕ ВИДЕО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3B245984-B1FC-5A8D-0878-8FB67F50202B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6D1B15D-FF9F-9A12-BA02-5610FB884BE4}"/>
              </a:ext>
            </a:extLst>
          </p:cNvPr>
          <p:cNvSpPr/>
          <p:nvPr/>
        </p:nvSpPr>
        <p:spPr>
          <a:xfrm>
            <a:off x="1479478" y="3585681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Видеоплеер поддерживает встроенные тестовые задания, которые появляются в нужные моменты воспроизведения и автоматически приостанавливают видео. 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86069C6-45A4-3CE8-10BD-560F6CFDCB0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55886CC-1B36-FA53-8306-D430E9D0C2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107" t="8177" r="36034" b="4746"/>
          <a:stretch/>
        </p:blipFill>
        <p:spPr bwMode="auto">
          <a:xfrm>
            <a:off x="6664150" y="1839993"/>
            <a:ext cx="3270139" cy="4797113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8F6EEF-2BC8-859D-100B-C654521CA492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A5C5A55-18AD-3797-3E37-28734517913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640" t="6635" r="35879" b="5462"/>
          <a:stretch/>
        </p:blipFill>
        <p:spPr bwMode="auto">
          <a:xfrm>
            <a:off x="10539303" y="1839993"/>
            <a:ext cx="3312244" cy="4797113"/>
          </a:xfrm>
          <a:prstGeom prst="rect">
            <a:avLst/>
          </a:prstGeom>
          <a:ln w="38100" cap="sq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55557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0361B-744C-C894-8FC3-08F98EEC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0C76C75-9407-C3A8-B0AA-0ECF0A2F5ADA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ПРОФИЛЬ ПОЛЬЗОВАТЕЛЯ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E3317B-9523-A740-6C86-944D5C947A1B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C300A4F5-9322-B72A-6BC5-0FA132097D8C}"/>
              </a:ext>
            </a:extLst>
          </p:cNvPr>
          <p:cNvSpPr/>
          <p:nvPr/>
        </p:nvSpPr>
        <p:spPr>
          <a:xfrm>
            <a:off x="1397285" y="297950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Личный кабинет открывается после авторизации и содержит информацию о профиле пользователя, прогрессе обучения и накопленных баллах. Он служит центральной точкой доступа ко всем функциям курса, включая модули, задания и результаты тестов. Интерфейс упрощён для удобной навигации и эффективного взаимодействия с платформой.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4E03741-5B3A-9EA2-11D7-88B506CDE4FD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232AE7D-057F-1565-9A04-3BE5C376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186" y="2612448"/>
            <a:ext cx="7728565" cy="3490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DF8782-7AA0-E3DD-81E6-B5B1396F7922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04210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F0B0F-4A21-FCF9-501C-1C859E8F1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6A37F60-6008-778D-8E80-FF9A29EC7FA9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МАГАЗИН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CBCD7E9-DF62-872B-0E4C-AE8CBD4EAAA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F780BD1-F084-329E-C559-5F6AABFECB3C}"/>
              </a:ext>
            </a:extLst>
          </p:cNvPr>
          <p:cNvSpPr/>
          <p:nvPr/>
        </p:nvSpPr>
        <p:spPr>
          <a:xfrm>
            <a:off x="1479478" y="3359649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Раздел «Магазин» — часть </a:t>
            </a:r>
            <a:r>
              <a:rPr lang="ru-RU" sz="150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геймификационной</a:t>
            </a: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системы, где пользователи могут получать бейджи за прогресс или баллы, накопленные в ходе обучения. Бейджи оформлены в виде карточек с условиями получения и визуальными метками доступности.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AC430D8-BCF4-47B7-89A5-BEEAE49A3233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84D3DF-B09B-5F91-6C29-28948450A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076" y="2612448"/>
            <a:ext cx="8030848" cy="3545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0E104C-C89F-1F2A-2C4A-421156B50886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5516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4F107-8D48-E9F8-351B-F8DBC141B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DB2A475-56D0-3CAB-E304-9BEE734E0306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МОБИЛЬНАЯ ВЕРСИЯ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A42F066-75D2-3F0F-7C89-B7AA21F9F62A}"/>
              </a:ext>
            </a:extLst>
          </p:cNvPr>
          <p:cNvSpPr/>
          <p:nvPr/>
        </p:nvSpPr>
        <p:spPr>
          <a:xfrm>
            <a:off x="3945276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0DF8C86-BC95-2387-108B-4B1EEEBD408C}"/>
              </a:ext>
            </a:extLst>
          </p:cNvPr>
          <p:cNvSpPr/>
          <p:nvPr/>
        </p:nvSpPr>
        <p:spPr>
          <a:xfrm>
            <a:off x="4387064" y="3359649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Разработана адаптивная версия под мобильные устройства. Адаптивная версия веб-сайта обеспечивает корректную работу на мобильных устройствах, позволяя пользователям комфортно проходить курс с телефона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A56CF99-14EE-0C8C-7A1E-A9CAABBBC677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9E265-0461-F407-F84C-E383D106CCF6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78C393-3B9B-6569-078F-614CEF43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61" y="1794115"/>
            <a:ext cx="2591069" cy="51821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C83808-8412-4AE7-7918-1BB37073A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854" y="2967037"/>
            <a:ext cx="4860290" cy="229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4634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56270" y="2708561"/>
            <a:ext cx="8559774" cy="99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ru-RU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Реализовали все поставленные</a:t>
            </a:r>
          </a:p>
          <a:p>
            <a:pPr marL="0" indent="0" algn="l">
              <a:lnSpc>
                <a:spcPts val="5050"/>
              </a:lnSpc>
              <a:buNone/>
            </a:pPr>
            <a:r>
              <a:rPr lang="ru-RU" sz="3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задачи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83" y="4027961"/>
            <a:ext cx="684702" cy="82164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163515" y="4236281"/>
            <a:ext cx="5256728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Изучили характеристику деятельности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7163514" y="3269929"/>
            <a:ext cx="6365081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82" y="5022754"/>
            <a:ext cx="684701" cy="82164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163515" y="5278440"/>
            <a:ext cx="5256727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Выполнили анализ аналоговых веб-сайтов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81" y="6097149"/>
            <a:ext cx="684702" cy="7915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163513" y="6161255"/>
            <a:ext cx="5811532" cy="693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Определили требования к разрабатываемому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приложению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81" y="7034321"/>
            <a:ext cx="684703" cy="79159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163514" y="7219651"/>
            <a:ext cx="345959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ru-RU" sz="20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Создали удобный и понятный интерфейс приложения</a:t>
            </a:r>
            <a:endParaRPr lang="en-US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3E3EE99-289E-3E4F-FACB-B1D4B92C7AF5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A959B14B-D30E-4B66-B1ED-78A7F40939EA}"/>
              </a:ext>
            </a:extLst>
          </p:cNvPr>
          <p:cNvSpPr/>
          <p:nvPr/>
        </p:nvSpPr>
        <p:spPr>
          <a:xfrm>
            <a:off x="5486400" y="403686"/>
            <a:ext cx="9144000" cy="643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ru-RU" sz="40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Заключение</a:t>
            </a:r>
            <a:endParaRPr lang="en-US" sz="405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6F9B6E32-2F08-B262-C1D0-356C437DB98D}"/>
              </a:ext>
            </a:extLst>
          </p:cNvPr>
          <p:cNvSpPr/>
          <p:nvPr/>
        </p:nvSpPr>
        <p:spPr>
          <a:xfrm>
            <a:off x="5700756" y="1094289"/>
            <a:ext cx="8715287" cy="1433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 рамках данного проекта был разработан и реализован веб-сайт по курсами «Основам ИИ», которая представляет собой современную и функциональную платформу для получения теоретического материала. Система была спроектирована с учетом современных тенденций в веб-разработке и дизайне. Основные требования к системе были определены на основе анализа существующих сайтов.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F52DE-5678-DF5D-B159-0B26758715BC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82039" y="7186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Введение: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144923" y="234905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882039" y="2426922"/>
            <a:ext cx="28845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 Актуальность проекта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882038" y="291734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45720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Направлена на создание образовательного веб-сайта по искусственному интеллекту с акцентом на интерактивность, практическое применение знаний и гибкость обучения. 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4898" y="2391441"/>
            <a:ext cx="340162" cy="425291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6144923" y="538586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993" y="542836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82039" y="5463727"/>
            <a:ext cx="32274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Новизна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6882038" y="5962718"/>
            <a:ext cx="7556421" cy="1248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45720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интерактивной образовательной платформы по ИИ, </a:t>
            </a:r>
          </a:p>
          <a:p>
            <a:pPr marL="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объединяющей теорию, практику и тесты с адаптацией под потребности </a:t>
            </a:r>
          </a:p>
          <a:p>
            <a:pPr marL="0" algn="just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пользователей.</a:t>
            </a:r>
            <a:endParaRPr lang="en-US" sz="175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A1DA44-BADE-3BDB-EFCC-4B7C32EB418E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13922E-7BF5-5876-2F4C-A3EE2DB1905E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07130" y="12160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Цель и </a:t>
            </a:r>
            <a:r>
              <a:rPr lang="en-US" sz="4450" dirty="0" err="1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задачи</a:t>
            </a: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: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960" y="2280280"/>
            <a:ext cx="2808443" cy="170557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697" y="2933756"/>
            <a:ext cx="318968" cy="398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442492" y="2414970"/>
            <a:ext cx="9337445" cy="1436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Разработать интерактивный образовательный веб-сайт для курса «Основы ИИ»,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включающий теоретические материалы, практические задания и тесты, а также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интегрировать интерактивные элементы для повышения вовлеченности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студентов.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096" y="4042529"/>
            <a:ext cx="5778793" cy="17547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732979" y="4215409"/>
            <a:ext cx="7837418" cy="21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провести анализ существующих образовательных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определить требования к функционалу веб-сайта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разработать структуру курса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        </a:t>
            </a:r>
            <a:r>
              <a:rPr lang="ru-RU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- выбрать и применить оптимальные технологии</a:t>
            </a: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;</a:t>
            </a:r>
            <a:endParaRPr lang="ru-RU" sz="175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86" y="4623673"/>
            <a:ext cx="318968" cy="398621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11C6C55-7DD6-F867-E0B6-441FE504D9CB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4F89F-40F1-DEFC-EE2C-CB6FCAC20A86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1664" y="1194713"/>
            <a:ext cx="64338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СТЕК ТЕХНОЛОГИЙ</a:t>
            </a:r>
          </a:p>
        </p:txBody>
      </p:sp>
      <p:sp>
        <p:nvSpPr>
          <p:cNvPr id="3" name="Text 1"/>
          <p:cNvSpPr/>
          <p:nvPr/>
        </p:nvSpPr>
        <p:spPr>
          <a:xfrm>
            <a:off x="2197418" y="3177067"/>
            <a:ext cx="2835235" cy="719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Node.js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r">
              <a:lnSpc>
                <a:spcPts val="2750"/>
              </a:lnSpc>
              <a:buNone/>
            </a:pP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Supabase</a:t>
            </a:r>
            <a:endParaRPr lang="en-US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Vue.js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Vue Router</a:t>
            </a:r>
            <a:endParaRPr lang="en-US" sz="2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Tailwind CSS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Netlify</a:t>
            </a:r>
            <a:endParaRPr lang="en-US" sz="22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26023" y="5462203"/>
            <a:ext cx="3018830" cy="1213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TypeScript 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algn="r">
              <a:lnSpc>
                <a:spcPts val="2750"/>
              </a:lnSpc>
            </a:pPr>
            <a:r>
              <a:rPr lang="en-US" sz="2200" dirty="0" err="1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Pinia</a:t>
            </a:r>
            <a:endParaRPr lang="en-US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Vite</a:t>
            </a:r>
            <a:endParaRPr lang="ru-RU" sz="2200" dirty="0">
              <a:solidFill>
                <a:srgbClr val="CFD0D8"/>
              </a:solidFill>
              <a:latin typeface="Roboto Medium" pitchFamily="34" charset="0"/>
              <a:ea typeface="Roboto Medium" pitchFamily="34" charset="-122"/>
              <a:cs typeface="Roboto Medium" pitchFamily="34" charset="-120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327809"/>
            <a:ext cx="318968" cy="398621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EFB07C9-2D6E-FF72-C3EF-507C2C33B40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IT компания Брутка: Node.js">
            <a:extLst>
              <a:ext uri="{FF2B5EF4-FFF2-40B4-BE49-F238E27FC236}">
                <a16:creationId xmlns:a16="http://schemas.microsoft.com/office/drawing/2014/main" id="{B8CE145B-4D2A-65F8-B3A8-BB6CA461F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741" y="2729509"/>
            <a:ext cx="1090103" cy="66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pabase">
            <a:extLst>
              <a:ext uri="{FF2B5EF4-FFF2-40B4-BE49-F238E27FC236}">
                <a16:creationId xmlns:a16="http://schemas.microsoft.com/office/drawing/2014/main" id="{58C54398-5DBF-0D9C-2445-8516B6EC2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7" y="3246573"/>
            <a:ext cx="969141" cy="96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F81866-E7E0-E9B0-F61C-BD73EDB89D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1011" y="2915712"/>
            <a:ext cx="853722" cy="853722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1D463CF-1154-97FF-000C-8D62090BE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640" y="5473583"/>
            <a:ext cx="651170" cy="39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etlify - Wikipedia">
            <a:extLst>
              <a:ext uri="{FF2B5EF4-FFF2-40B4-BE49-F238E27FC236}">
                <a16:creationId xmlns:a16="http://schemas.microsoft.com/office/drawing/2014/main" id="{F2D73715-3068-60CA-FA15-788377CC3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6437" y="5893867"/>
            <a:ext cx="1615611" cy="65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6" descr="Vite (software) - Wikipedia">
            <a:extLst>
              <a:ext uri="{FF2B5EF4-FFF2-40B4-BE49-F238E27FC236}">
                <a16:creationId xmlns:a16="http://schemas.microsoft.com/office/drawing/2014/main" id="{A0A35438-E662-A0C4-E155-BBE10A36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44" y="6223721"/>
            <a:ext cx="674015" cy="66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nia · GitHub">
            <a:extLst>
              <a:ext uri="{FF2B5EF4-FFF2-40B4-BE49-F238E27FC236}">
                <a16:creationId xmlns:a16="http://schemas.microsoft.com/office/drawing/2014/main" id="{EB7EA4D0-E664-9BD3-6F3F-519BE02F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163" y="5672732"/>
            <a:ext cx="613291" cy="61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22AD139F-BDD0-AA72-AB0E-086FE2A0A2F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68846" y="5056440"/>
            <a:ext cx="1794811" cy="100958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63E2325-25F7-EE64-1418-67A94AF9189C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Главная страница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главной странице размещены шесть модулей с краткими подписями и кнопками для перехода. Дизайн выполнен в тёмных тонах с аккуратными полупрозрачными карточками модулей.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7D7679-F349-A159-C6F0-1551AF474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81" y="2612448"/>
            <a:ext cx="7463626" cy="3545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4075BB9-3676-14B8-3928-0584A9521DC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433A49-873C-5143-6649-11102E72C935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F2F92-CA0C-6F98-6AB1-5766ED035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74B0A4B-D018-7F9A-10BC-006C9EA305AC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ВХОД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32CC5D7-B9DB-D1D8-F102-A370F493D5E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C1E8516-B908-9A0B-ED06-B40CF38BAC37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изображении представлено модальное окно входа в систему. Пользователю предлагается ввести </a:t>
            </a:r>
            <a:r>
              <a:rPr lang="ru-RU" sz="1500" dirty="0" err="1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</a:t>
            </a: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и пароль для авторизации и нажать кнопку "Войти".</a:t>
            </a:r>
          </a:p>
          <a:p>
            <a:pPr marL="0" indent="0" algn="just">
              <a:lnSpc>
                <a:spcPts val="2450"/>
              </a:lnSpc>
              <a:buNone/>
            </a:pPr>
            <a:endParaRPr lang="ru-RU" sz="1500" dirty="0">
              <a:solidFill>
                <a:srgbClr val="CFD0D8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92AF451-13FA-D183-E5E5-752C13332244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51C8D1-A101-837F-C758-30F459701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880" y="2612449"/>
            <a:ext cx="7434998" cy="35454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53862C-D403-0796-43AB-E049F4FE8CA7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349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6946-801B-A768-A29A-A61D3D61F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E3BE5AF-FDDE-FB9B-673B-6D43977C204D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РЕГИСТРАЦИЯ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B2702E29-2058-B132-3E94-FB8E3136C3FE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FB6E2F0-3FE3-062F-4DFC-7F2570E3A402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На изображении отображено окно регистрации нового пользователя. Требуется ввести имя, адрес электронной почты, пароль и его подтверждение. После заполнения всех полей доступна кнопка для завершения регистрации.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CCF1A4-BFAC-BE42-C755-3914E7C78282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B21B2C-C880-CD3F-4B94-0FDE7456C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932" y="2657955"/>
            <a:ext cx="7232929" cy="34588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5FEC9-14A6-A2C4-FC2F-A70C79B8F04F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38259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B3378-C032-077A-40B6-4BDB6F1F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5792A96-632A-6D9C-1740-E6C9B190C77C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Подробности о курсе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6CD84AD-47F3-B62E-3569-6E47A66A9BF7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80AFED7-3829-2E73-331F-D4A3EDED04E8}"/>
              </a:ext>
            </a:extLst>
          </p:cNvPr>
          <p:cNvSpPr/>
          <p:nvPr/>
        </p:nvSpPr>
        <p:spPr>
          <a:xfrm>
            <a:off x="1479478" y="3472665"/>
            <a:ext cx="4202131" cy="2270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Кнопка «Подробнее о курсе» ведёт к разделу с ключевой информацией о программе: целях, темах и возможностях применения знаний. Этот блок помогает пользователю понять ценность курса, укрепить мотивацию и принять осознанное решение о обучении.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9CE2516-D33D-7649-D0AB-EECFAD9FB0EA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22C397-6EC5-E36A-1B6C-0269B1C5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6" y="2612448"/>
            <a:ext cx="7443767" cy="3469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58CF81-FD6F-19FD-3ED0-792CB270049A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58994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83F99-D48A-9E6F-ABB9-E2F265064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497891C-BFBF-48DC-263C-F608AC013489}"/>
              </a:ext>
            </a:extLst>
          </p:cNvPr>
          <p:cNvSpPr/>
          <p:nvPr/>
        </p:nvSpPr>
        <p:spPr>
          <a:xfrm>
            <a:off x="0" y="807407"/>
            <a:ext cx="14630400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ru-RU" sz="38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Первый модуль</a:t>
            </a:r>
            <a:endParaRPr lang="en-US" sz="38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CA17583-293A-3586-CAF8-F68E0DC7C165}"/>
              </a:ext>
            </a:extLst>
          </p:cNvPr>
          <p:cNvSpPr/>
          <p:nvPr/>
        </p:nvSpPr>
        <p:spPr>
          <a:xfrm>
            <a:off x="1037690" y="2612448"/>
            <a:ext cx="5085708" cy="3545472"/>
          </a:xfrm>
          <a:prstGeom prst="roundRect">
            <a:avLst>
              <a:gd name="adj" fmla="val 5646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94EF2B4-216E-7190-DF0E-B428265FE341}"/>
              </a:ext>
            </a:extLst>
          </p:cNvPr>
          <p:cNvSpPr/>
          <p:nvPr/>
        </p:nvSpPr>
        <p:spPr>
          <a:xfrm>
            <a:off x="1479478" y="2784298"/>
            <a:ext cx="4202131" cy="32980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450"/>
              </a:lnSpc>
              <a:buNone/>
            </a:pPr>
            <a:r>
              <a:rPr lang="ru-RU" sz="15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Первый модуль курса «Основы искусственного интеллекта» представляет собой вводный раздел с интерактивным видеоплеером, поддерживающим вставки с тестами и пояснениями. Модуль знакомит обучающихся с базовыми понятиями ИИ и подчёркивает его роль в современной жизни. Использование мультимедийных технологий делает обучение более вовлечённым и эффективным.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3810BCC-4FE8-2281-11BD-753950BF4CDE}"/>
              </a:ext>
            </a:extLst>
          </p:cNvPr>
          <p:cNvSpPr/>
          <p:nvPr/>
        </p:nvSpPr>
        <p:spPr>
          <a:xfrm>
            <a:off x="12195425" y="7658339"/>
            <a:ext cx="2434975" cy="548622"/>
          </a:xfrm>
          <a:prstGeom prst="rect">
            <a:avLst/>
          </a:prstGeom>
          <a:solidFill>
            <a:srgbClr val="00001A"/>
          </a:solidFill>
          <a:ln>
            <a:solidFill>
              <a:srgbClr val="0000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C75727-0645-DD6C-7D38-CFB35237E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33" y="2660014"/>
            <a:ext cx="7151544" cy="34979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C13ED2-532E-89DF-02A4-2477A6FA6FAB}"/>
              </a:ext>
            </a:extLst>
          </p:cNvPr>
          <p:cNvSpPr txBox="1"/>
          <p:nvPr/>
        </p:nvSpPr>
        <p:spPr>
          <a:xfrm>
            <a:off x="0" y="7867115"/>
            <a:ext cx="1463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501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618</Words>
  <Application>Microsoft Office PowerPoint</Application>
  <PresentationFormat>Произвольный</PresentationFormat>
  <Paragraphs>84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Times New Roman</vt:lpstr>
      <vt:lpstr>Roboto Medium</vt:lpstr>
      <vt:lpstr>Roboto</vt:lpstr>
      <vt:lpstr>Arial</vt:lpstr>
      <vt:lpstr>Office Theme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НА ТЕМУ «Создание интерактивного образовательного курса на примере дисциплины «Основы искусственного интеллекта»        Петропавловск, 2025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Adilbek Naskenov</cp:lastModifiedBy>
  <cp:revision>15</cp:revision>
  <dcterms:created xsi:type="dcterms:W3CDTF">2025-05-05T08:42:57Z</dcterms:created>
  <dcterms:modified xsi:type="dcterms:W3CDTF">2025-05-05T15:00:47Z</dcterms:modified>
</cp:coreProperties>
</file>