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20" r:id="rId2"/>
  </p:sldMasterIdLst>
  <p:notesMasterIdLst>
    <p:notesMasterId r:id="rId12"/>
  </p:notesMasterIdLst>
  <p:sldIdLst>
    <p:sldId id="256" r:id="rId3"/>
    <p:sldId id="259" r:id="rId4"/>
    <p:sldId id="265" r:id="rId5"/>
    <p:sldId id="266" r:id="rId6"/>
    <p:sldId id="258" r:id="rId7"/>
    <p:sldId id="261" r:id="rId8"/>
    <p:sldId id="262" r:id="rId9"/>
    <p:sldId id="264"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A"/>
    <a:srgbClr val="8585C8"/>
    <a:srgbClr val="1E515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491"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A570E-2EDA-4663-B1DC-7A9971A82D6B}" type="datetimeFigureOut">
              <a:rPr lang="es-ES" smtClean="0"/>
              <a:t>04/09/2020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97808-6F9F-4DA4-935B-1525DB6E0580}" type="slidenum">
              <a:rPr lang="es-ES" smtClean="0"/>
              <a:t>‹Nº›</a:t>
            </a:fld>
            <a:endParaRPr lang="es-ES"/>
          </a:p>
        </p:txBody>
      </p:sp>
    </p:spTree>
    <p:extLst>
      <p:ext uri="{BB962C8B-B14F-4D97-AF65-F5344CB8AC3E}">
        <p14:creationId xmlns:p14="http://schemas.microsoft.com/office/powerpoint/2010/main" val="21047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Presentación:</a:t>
            </a:r>
          </a:p>
          <a:p>
            <a:r>
              <a:rPr lang="es-ES" dirty="0"/>
              <a:t>Lo primero me presento, soy Daniel de las Heras Montero y el presente video es la defensa del trabajo fin de master titulado Diseño e Implementación de un esquema de intercambio de claves para N-Usuarios.</a:t>
            </a:r>
          </a:p>
        </p:txBody>
      </p:sp>
      <p:sp>
        <p:nvSpPr>
          <p:cNvPr id="4" name="Marcador de número de diapositiva 3"/>
          <p:cNvSpPr>
            <a:spLocks noGrp="1"/>
          </p:cNvSpPr>
          <p:nvPr>
            <p:ph type="sldNum" sz="quarter" idx="5"/>
          </p:nvPr>
        </p:nvSpPr>
        <p:spPr/>
        <p:txBody>
          <a:bodyPr/>
          <a:lstStyle/>
          <a:p>
            <a:fld id="{D8897808-6F9F-4DA4-935B-1525DB6E0580}" type="slidenum">
              <a:rPr lang="es-ES" smtClean="0"/>
              <a:t>1</a:t>
            </a:fld>
            <a:endParaRPr lang="es-ES"/>
          </a:p>
        </p:txBody>
      </p:sp>
    </p:spTree>
    <p:extLst>
      <p:ext uri="{BB962C8B-B14F-4D97-AF65-F5344CB8AC3E}">
        <p14:creationId xmlns:p14="http://schemas.microsoft.com/office/powerpoint/2010/main" val="2274291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Objetivo:</a:t>
            </a:r>
          </a:p>
          <a:p>
            <a:r>
              <a:rPr lang="es-ES" dirty="0"/>
              <a:t>El objetivo de este proyecto es la adaptación del protocolo definido en la publicación </a:t>
            </a:r>
            <a:r>
              <a:rPr lang="es-ES" dirty="0" err="1"/>
              <a:t>Authenticated</a:t>
            </a:r>
            <a:r>
              <a:rPr lang="es-ES" dirty="0"/>
              <a:t> Key Establishment: </a:t>
            </a:r>
            <a:r>
              <a:rPr lang="es-ES" dirty="0" err="1"/>
              <a:t>From</a:t>
            </a:r>
            <a:r>
              <a:rPr lang="es-ES" dirty="0"/>
              <a:t> 2-Party </a:t>
            </a:r>
            <a:r>
              <a:rPr lang="es-ES" dirty="0" err="1"/>
              <a:t>To</a:t>
            </a:r>
            <a:r>
              <a:rPr lang="es-ES" dirty="0"/>
              <a:t> </a:t>
            </a:r>
            <a:r>
              <a:rPr lang="es-ES" dirty="0" err="1"/>
              <a:t>Group</a:t>
            </a:r>
            <a:r>
              <a:rPr lang="es-ES" dirty="0"/>
              <a:t>. Para ello, es necesario definir una herramienta de intercambio de clave entre dos usuario y una herramienta de generación de compromisos. En la implementación realizada se ha elegido el algoritmo de </a:t>
            </a:r>
            <a:r>
              <a:rPr lang="es-ES" dirty="0" err="1"/>
              <a:t>Diffie</a:t>
            </a:r>
            <a:r>
              <a:rPr lang="es-ES" dirty="0"/>
              <a:t>-Hellman para intercambio de clave y la herramienta de generación de compromisos Cramer </a:t>
            </a:r>
            <a:r>
              <a:rPr lang="es-ES" dirty="0" err="1"/>
              <a:t>Shoup</a:t>
            </a:r>
            <a:r>
              <a:rPr lang="es-ES"/>
              <a:t>.</a:t>
            </a:r>
            <a:endParaRPr lang="es-ES" dirty="0"/>
          </a:p>
        </p:txBody>
      </p:sp>
      <p:sp>
        <p:nvSpPr>
          <p:cNvPr id="4" name="Marcador de número de diapositiva 3"/>
          <p:cNvSpPr>
            <a:spLocks noGrp="1"/>
          </p:cNvSpPr>
          <p:nvPr>
            <p:ph type="sldNum" sz="quarter" idx="5"/>
          </p:nvPr>
        </p:nvSpPr>
        <p:spPr/>
        <p:txBody>
          <a:bodyPr/>
          <a:lstStyle/>
          <a:p>
            <a:fld id="{D8897808-6F9F-4DA4-935B-1525DB6E0580}" type="slidenum">
              <a:rPr lang="es-ES" smtClean="0"/>
              <a:t>2</a:t>
            </a:fld>
            <a:endParaRPr lang="es-ES"/>
          </a:p>
        </p:txBody>
      </p:sp>
    </p:spTree>
    <p:extLst>
      <p:ext uri="{BB962C8B-B14F-4D97-AF65-F5344CB8AC3E}">
        <p14:creationId xmlns:p14="http://schemas.microsoft.com/office/powerpoint/2010/main" val="2422175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Algoritmo:</a:t>
            </a:r>
          </a:p>
          <a:p>
            <a:endParaRPr lang="es-ES" dirty="0"/>
          </a:p>
          <a:p>
            <a:r>
              <a:rPr lang="es-ES" dirty="0"/>
              <a:t>Una vez seleccionadas las herramientas criptográficas necesarias, el protocolo está definido en rondas. Previo a la definición de las rondas, es necesario aclar definir la arquitectura de los usuarios. Estos se disponen en circulo, donde cada uno tiene un anterior y posterior. Para la casuística del primer y ultimo participante, el primero tiene como anterior el ultimo y viceversa.</a:t>
            </a:r>
          </a:p>
          <a:p>
            <a:endParaRPr lang="es-ES" dirty="0"/>
          </a:p>
          <a:p>
            <a:r>
              <a:rPr lang="es-ES" dirty="0"/>
              <a:t>En la primera ronda, ronda 0, cada usuario utilizando la herramienta de intercambio de claves entre 2-usuarios, genera un secreto con el participante anterior y otro con el posterior de tal manera que cada usuario tiene dos claves.</a:t>
            </a:r>
          </a:p>
        </p:txBody>
      </p:sp>
      <p:sp>
        <p:nvSpPr>
          <p:cNvPr id="4" name="Marcador de número de diapositiva 3"/>
          <p:cNvSpPr>
            <a:spLocks noGrp="1"/>
          </p:cNvSpPr>
          <p:nvPr>
            <p:ph type="sldNum" sz="quarter" idx="5"/>
          </p:nvPr>
        </p:nvSpPr>
        <p:spPr/>
        <p:txBody>
          <a:bodyPr/>
          <a:lstStyle/>
          <a:p>
            <a:fld id="{D8897808-6F9F-4DA4-935B-1525DB6E0580}" type="slidenum">
              <a:rPr lang="es-ES" smtClean="0"/>
              <a:t>3</a:t>
            </a:fld>
            <a:endParaRPr lang="es-ES"/>
          </a:p>
        </p:txBody>
      </p:sp>
    </p:spTree>
    <p:extLst>
      <p:ext uri="{BB962C8B-B14F-4D97-AF65-F5344CB8AC3E}">
        <p14:creationId xmlns:p14="http://schemas.microsoft.com/office/powerpoint/2010/main" val="4192386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Algoritmo:</a:t>
            </a:r>
          </a:p>
          <a:p>
            <a:endParaRPr lang="es-ES" dirty="0"/>
          </a:p>
          <a:p>
            <a:r>
              <a:rPr lang="es-ES" dirty="0"/>
              <a:t>A continuación, cada uno de los participantes calcula un secreto X, a partir de la suma XOR de las claves K que tiene cada usuario. Con esa nueva variable, el índice y un valor aleatorio, se genera un compromiso C que se emite en abierto.</a:t>
            </a:r>
          </a:p>
          <a:p>
            <a:endParaRPr lang="es-ES" dirty="0"/>
          </a:p>
          <a:p>
            <a:r>
              <a:rPr lang="es-ES" dirty="0"/>
              <a:t>En la ultima fase, cada usuario emite las variables con las que generó el compromiso de la ronda anterior de tal manera que con ambos mensajes de cada usuario, se valida si los compromisos y los valores publicados fueron calculados correctamente y no han sido modificados por un actor externo. Una vez validado, se calcula cada una de las claves K y se genera un secreto a partir de ellas de tal manera que todos los actores del protocolo tienen el mismo secreto.</a:t>
            </a:r>
          </a:p>
          <a:p>
            <a:endParaRPr lang="es-ES" dirty="0"/>
          </a:p>
          <a:p>
            <a:endParaRPr lang="es-ES" dirty="0"/>
          </a:p>
        </p:txBody>
      </p:sp>
      <p:sp>
        <p:nvSpPr>
          <p:cNvPr id="4" name="Marcador de número de diapositiva 3"/>
          <p:cNvSpPr>
            <a:spLocks noGrp="1"/>
          </p:cNvSpPr>
          <p:nvPr>
            <p:ph type="sldNum" sz="quarter" idx="5"/>
          </p:nvPr>
        </p:nvSpPr>
        <p:spPr/>
        <p:txBody>
          <a:bodyPr/>
          <a:lstStyle/>
          <a:p>
            <a:fld id="{D8897808-6F9F-4DA4-935B-1525DB6E0580}" type="slidenum">
              <a:rPr lang="es-ES" smtClean="0"/>
              <a:t>4</a:t>
            </a:fld>
            <a:endParaRPr lang="es-ES"/>
          </a:p>
        </p:txBody>
      </p:sp>
    </p:spTree>
    <p:extLst>
      <p:ext uri="{BB962C8B-B14F-4D97-AF65-F5344CB8AC3E}">
        <p14:creationId xmlns:p14="http://schemas.microsoft.com/office/powerpoint/2010/main" val="760777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-Implementación:</a:t>
            </a:r>
          </a:p>
          <a:p>
            <a:r>
              <a:rPr lang="es-ES" dirty="0"/>
              <a:t>Para implementar el protocolo, se ha seguido un diseño del código por interfaces (patrón </a:t>
            </a:r>
            <a:r>
              <a:rPr lang="es-ES" dirty="0" err="1"/>
              <a:t>Facade</a:t>
            </a:r>
            <a:r>
              <a:rPr lang="es-ES" dirty="0"/>
              <a:t> o fachada) de tal manera que futuras adaptaciones de otras herramientas criptográficas sean más sencillas.</a:t>
            </a:r>
          </a:p>
          <a:p>
            <a:endParaRPr lang="es-ES" dirty="0"/>
          </a:p>
          <a:p>
            <a:r>
              <a:rPr lang="es-ES" dirty="0"/>
              <a:t>En la implementación se distinguen 3 grupos de clases:</a:t>
            </a:r>
          </a:p>
          <a:p>
            <a:pPr marL="171450" indent="-171450">
              <a:buFont typeface="Arial" panose="020B0604020202020204" pitchFamily="34" charset="0"/>
              <a:buChar char="•"/>
            </a:pPr>
            <a:r>
              <a:rPr lang="es-ES" dirty="0"/>
              <a:t>La interfaz del protocolo de intercambio de claves y la clase </a:t>
            </a:r>
            <a:r>
              <a:rPr lang="es-ES" dirty="0" err="1"/>
              <a:t>Diffie</a:t>
            </a:r>
            <a:r>
              <a:rPr lang="es-ES" dirty="0"/>
              <a:t>-Hellman que implementa esta interfaz.</a:t>
            </a:r>
          </a:p>
          <a:p>
            <a:pPr marL="171450" indent="-171450">
              <a:buFont typeface="Arial" panose="020B0604020202020204" pitchFamily="34" charset="0"/>
              <a:buChar char="•"/>
            </a:pPr>
            <a:r>
              <a:rPr lang="es-ES" dirty="0"/>
              <a:t>La interfaz </a:t>
            </a:r>
            <a:r>
              <a:rPr lang="es-ES" dirty="0" err="1"/>
              <a:t>Commitment</a:t>
            </a:r>
            <a:r>
              <a:rPr lang="es-ES" dirty="0"/>
              <a:t> y la implementación de la interfaz utilizando la herramienta Cramer </a:t>
            </a:r>
            <a:r>
              <a:rPr lang="es-ES" dirty="0" err="1"/>
              <a:t>Shoup</a:t>
            </a:r>
            <a:endParaRPr lang="es-ES" dirty="0"/>
          </a:p>
          <a:p>
            <a:pPr marL="171450" indent="-171450">
              <a:buFont typeface="Arial" panose="020B0604020202020204" pitchFamily="34" charset="0"/>
              <a:buChar char="•"/>
            </a:pPr>
            <a:r>
              <a:rPr lang="es-ES" dirty="0"/>
              <a:t>La clase </a:t>
            </a:r>
            <a:r>
              <a:rPr lang="es-ES" dirty="0" err="1"/>
              <a:t>Participant</a:t>
            </a:r>
            <a:r>
              <a:rPr lang="es-ES" dirty="0"/>
              <a:t> que es la implementación del protocolo objetivo del trabajo.</a:t>
            </a:r>
          </a:p>
          <a:p>
            <a:pPr marL="171450" indent="-171450">
              <a:buFont typeface="Arial" panose="020B0604020202020204" pitchFamily="34" charset="0"/>
              <a:buChar char="•"/>
            </a:pPr>
            <a:endParaRPr lang="es-ES" dirty="0"/>
          </a:p>
          <a:p>
            <a:pPr marL="0" indent="0">
              <a:buFont typeface="Arial" panose="020B0604020202020204" pitchFamily="34" charset="0"/>
              <a:buNone/>
            </a:pPr>
            <a:r>
              <a:rPr lang="es-ES" dirty="0"/>
              <a:t>Adicionalmente a los tres grupos anteriores, cabe mencionar la implementación de las herramientas matemáticas necesarias para poder implementar la herramienta Cramer </a:t>
            </a:r>
            <a:r>
              <a:rPr lang="es-ES" dirty="0" err="1"/>
              <a:t>Shoup</a:t>
            </a:r>
            <a:endParaRPr lang="es-ES" dirty="0"/>
          </a:p>
        </p:txBody>
      </p:sp>
      <p:sp>
        <p:nvSpPr>
          <p:cNvPr id="4" name="Marcador de número de diapositiva 3"/>
          <p:cNvSpPr>
            <a:spLocks noGrp="1"/>
          </p:cNvSpPr>
          <p:nvPr>
            <p:ph type="sldNum" sz="quarter" idx="5"/>
          </p:nvPr>
        </p:nvSpPr>
        <p:spPr/>
        <p:txBody>
          <a:bodyPr/>
          <a:lstStyle/>
          <a:p>
            <a:fld id="{D8897808-6F9F-4DA4-935B-1525DB6E0580}" type="slidenum">
              <a:rPr lang="es-ES" smtClean="0"/>
              <a:t>5</a:t>
            </a:fld>
            <a:endParaRPr lang="es-ES"/>
          </a:p>
        </p:txBody>
      </p:sp>
    </p:spTree>
    <p:extLst>
      <p:ext uri="{BB962C8B-B14F-4D97-AF65-F5344CB8AC3E}">
        <p14:creationId xmlns:p14="http://schemas.microsoft.com/office/powerpoint/2010/main" val="1543889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-Simulación (Implementación Parte 2):</a:t>
            </a:r>
          </a:p>
          <a:p>
            <a:r>
              <a:rPr lang="es-ES" dirty="0"/>
              <a:t>Utilizando las clases anteriormente mencionadas se construyo dos tipos de implementaciones del protocolo:</a:t>
            </a:r>
          </a:p>
          <a:p>
            <a:endParaRPr lang="es-ES" dirty="0"/>
          </a:p>
          <a:p>
            <a:pPr marL="171450" indent="-171450">
              <a:buFont typeface="Arial" panose="020B0604020202020204" pitchFamily="34" charset="0"/>
              <a:buChar char="•"/>
            </a:pPr>
            <a:r>
              <a:rPr lang="es-ES" dirty="0"/>
              <a:t>A la izquierda, una implementación sencilla donde todos los participantes son ejecutados por un único proceso</a:t>
            </a:r>
          </a:p>
          <a:p>
            <a:pPr marL="171450" indent="-171450">
              <a:buFont typeface="Arial" panose="020B0604020202020204" pitchFamily="34" charset="0"/>
              <a:buChar char="•"/>
            </a:pPr>
            <a:endParaRPr lang="es-ES" dirty="0"/>
          </a:p>
          <a:p>
            <a:pPr marL="171450" indent="-171450">
              <a:buFont typeface="Arial" panose="020B0604020202020204" pitchFamily="34" charset="0"/>
              <a:buChar char="•"/>
            </a:pPr>
            <a:r>
              <a:rPr lang="es-ES" dirty="0"/>
              <a:t>A la derecha, una simulación realista donde cada uno de los participantes se ejecuta en un proceso independiente y se comunican a través de un servidor que hace de canal entre todos</a:t>
            </a:r>
          </a:p>
        </p:txBody>
      </p:sp>
      <p:sp>
        <p:nvSpPr>
          <p:cNvPr id="4" name="Marcador de número de diapositiva 3"/>
          <p:cNvSpPr>
            <a:spLocks noGrp="1"/>
          </p:cNvSpPr>
          <p:nvPr>
            <p:ph type="sldNum" sz="quarter" idx="5"/>
          </p:nvPr>
        </p:nvSpPr>
        <p:spPr/>
        <p:txBody>
          <a:bodyPr/>
          <a:lstStyle/>
          <a:p>
            <a:fld id="{D8897808-6F9F-4DA4-935B-1525DB6E0580}" type="slidenum">
              <a:rPr lang="es-ES" smtClean="0"/>
              <a:t>6</a:t>
            </a:fld>
            <a:endParaRPr lang="es-ES"/>
          </a:p>
        </p:txBody>
      </p:sp>
    </p:spTree>
    <p:extLst>
      <p:ext uri="{BB962C8B-B14F-4D97-AF65-F5344CB8AC3E}">
        <p14:creationId xmlns:p14="http://schemas.microsoft.com/office/powerpoint/2010/main" val="3793327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-Resultados:</a:t>
            </a:r>
          </a:p>
          <a:p>
            <a:r>
              <a:rPr lang="es-ES" dirty="0"/>
              <a:t>A partir de las simulaciones anteriores, se han medido los tiempos de ejecución con distintos números de participantes.</a:t>
            </a:r>
          </a:p>
          <a:p>
            <a:endParaRPr lang="es-ES" dirty="0"/>
          </a:p>
          <a:p>
            <a:r>
              <a:rPr lang="es-ES" dirty="0"/>
              <a:t>Como se puede observar, la simulación sencilla invierte mayor tiempo que para una simulación realista. Esto se debe a que los cálculos en la simulación sencilla son iterativos y no hay paralelización entre ellos. Adicionalmente, se observa que la escalabilidad de los tiempos de ejecución con respecto al numero de participantes no es lineal</a:t>
            </a:r>
          </a:p>
          <a:p>
            <a:endParaRPr lang="es-ES" dirty="0"/>
          </a:p>
          <a:p>
            <a:r>
              <a:rPr lang="es-ES" dirty="0"/>
              <a:t>En el segundo grafico se hace zoom sobre las simulaciones realistas para evitar que la escala de las simulaciones sencillas nos oculte información. Como se puede apreciar, las simulaciones realistas tampoco siguen una tendencia lineal según aumenta el numero de participantes. Pero se puede extraer la conclusión que los tiempos son aceptables para un número de participantes entre 3 y 100</a:t>
            </a:r>
          </a:p>
        </p:txBody>
      </p:sp>
      <p:sp>
        <p:nvSpPr>
          <p:cNvPr id="4" name="Marcador de número de diapositiva 3"/>
          <p:cNvSpPr>
            <a:spLocks noGrp="1"/>
          </p:cNvSpPr>
          <p:nvPr>
            <p:ph type="sldNum" sz="quarter" idx="5"/>
          </p:nvPr>
        </p:nvSpPr>
        <p:spPr/>
        <p:txBody>
          <a:bodyPr/>
          <a:lstStyle/>
          <a:p>
            <a:fld id="{D8897808-6F9F-4DA4-935B-1525DB6E0580}" type="slidenum">
              <a:rPr lang="es-ES" smtClean="0"/>
              <a:t>7</a:t>
            </a:fld>
            <a:endParaRPr lang="es-ES"/>
          </a:p>
        </p:txBody>
      </p:sp>
    </p:spTree>
    <p:extLst>
      <p:ext uri="{BB962C8B-B14F-4D97-AF65-F5344CB8AC3E}">
        <p14:creationId xmlns:p14="http://schemas.microsoft.com/office/powerpoint/2010/main" val="1383848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finalizar la presentación, remarcar que la implementación se ha realizado en base al diseño por interfaces, lo cual permite futuras adaptaciones con más facilidad. Debido a los plazos, a quedado fuera de este proyecto adaptar el código para utilizar herramientas criptográficas </a:t>
            </a:r>
            <a:r>
              <a:rPr lang="es-ES" dirty="0" err="1"/>
              <a:t>post-cuánticas</a:t>
            </a:r>
            <a:r>
              <a:rPr lang="es-ES" dirty="0"/>
              <a:t>. Por lo que queda como una futura evolución sustituir las herramientas </a:t>
            </a:r>
            <a:r>
              <a:rPr lang="es-ES" dirty="0" err="1"/>
              <a:t>Diffie</a:t>
            </a:r>
            <a:r>
              <a:rPr lang="es-ES" dirty="0"/>
              <a:t>-Hellman y Cramer </a:t>
            </a:r>
            <a:r>
              <a:rPr lang="es-ES" dirty="0" err="1"/>
              <a:t>Shoup</a:t>
            </a:r>
            <a:r>
              <a:rPr lang="es-ES" dirty="0"/>
              <a:t> por dos esquemas </a:t>
            </a:r>
            <a:r>
              <a:rPr lang="es-ES" dirty="0" err="1"/>
              <a:t>post-cuánticos</a:t>
            </a:r>
            <a:r>
              <a:rPr lang="es-ES" dirty="0"/>
              <a:t> y analizar los tiempos de ejecución de esta nueva implementación.</a:t>
            </a:r>
          </a:p>
        </p:txBody>
      </p:sp>
      <p:sp>
        <p:nvSpPr>
          <p:cNvPr id="4" name="Marcador de número de diapositiva 3"/>
          <p:cNvSpPr>
            <a:spLocks noGrp="1"/>
          </p:cNvSpPr>
          <p:nvPr>
            <p:ph type="sldNum" sz="quarter" idx="5"/>
          </p:nvPr>
        </p:nvSpPr>
        <p:spPr/>
        <p:txBody>
          <a:bodyPr/>
          <a:lstStyle/>
          <a:p>
            <a:fld id="{D8897808-6F9F-4DA4-935B-1525DB6E0580}" type="slidenum">
              <a:rPr lang="es-ES" smtClean="0"/>
              <a:t>8</a:t>
            </a:fld>
            <a:endParaRPr lang="es-ES"/>
          </a:p>
        </p:txBody>
      </p:sp>
    </p:spTree>
    <p:extLst>
      <p:ext uri="{BB962C8B-B14F-4D97-AF65-F5344CB8AC3E}">
        <p14:creationId xmlns:p14="http://schemas.microsoft.com/office/powerpoint/2010/main" val="8961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Muchas gracias por su atención y por supuesto cualquier pregunta que quieran realizar estaré encantado de contestarla.</a:t>
            </a:r>
          </a:p>
        </p:txBody>
      </p:sp>
      <p:sp>
        <p:nvSpPr>
          <p:cNvPr id="4" name="Marcador de número de diapositiva 3"/>
          <p:cNvSpPr>
            <a:spLocks noGrp="1"/>
          </p:cNvSpPr>
          <p:nvPr>
            <p:ph type="sldNum" sz="quarter" idx="5"/>
          </p:nvPr>
        </p:nvSpPr>
        <p:spPr/>
        <p:txBody>
          <a:bodyPr/>
          <a:lstStyle/>
          <a:p>
            <a:fld id="{D8897808-6F9F-4DA4-935B-1525DB6E0580}" type="slidenum">
              <a:rPr lang="es-ES" smtClean="0"/>
              <a:t>9</a:t>
            </a:fld>
            <a:endParaRPr lang="es-ES"/>
          </a:p>
        </p:txBody>
      </p:sp>
    </p:spTree>
    <p:extLst>
      <p:ext uri="{BB962C8B-B14F-4D97-AF65-F5344CB8AC3E}">
        <p14:creationId xmlns:p14="http://schemas.microsoft.com/office/powerpoint/2010/main" val="719647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95932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8DF24-7440-46B9-9255-74182BE81B25}" type="datetimeFigureOut">
              <a:rPr lang="es-ES" smtClean="0"/>
              <a:t>04/09/2020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421671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30001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02C7CA-54B2-410A-8351-CDA4DDBF5BEC}"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89662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2051405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88DF24-7440-46B9-9255-74182BE81B25}" type="datetimeFigureOut">
              <a:rPr lang="es-ES" smtClean="0"/>
              <a:t>04/09/2020</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2764588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88DF24-7440-46B9-9255-74182BE81B25}" type="datetimeFigureOut">
              <a:rPr lang="es-ES" smtClean="0"/>
              <a:t>04/09/2020</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175170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1045897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3791095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7543-8801-48D3-8C73-76B2CD22E5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0B76FA14-8443-42D6-8B97-B0B7BBE0F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15F27E98-49AC-4F07-8EFC-11CB33996329}"/>
              </a:ext>
            </a:extLst>
          </p:cNvPr>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4">
            <a:extLst>
              <a:ext uri="{FF2B5EF4-FFF2-40B4-BE49-F238E27FC236}">
                <a16:creationId xmlns:a16="http://schemas.microsoft.com/office/drawing/2014/main" id="{D88E3F91-F941-4AC7-985C-209FEE86924B}"/>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B47D09F9-E479-4B33-8592-4B2F913EDA20}"/>
              </a:ext>
            </a:extLst>
          </p:cNvPr>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25010951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BED9-C32F-4F4E-A878-74EF8E41A360}"/>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D3C8142E-AC58-4EBD-9B57-5316FB9C6C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DFA0CFE1-4ACE-49B4-B9E4-FB948D02D44D}"/>
              </a:ext>
            </a:extLst>
          </p:cNvPr>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4">
            <a:extLst>
              <a:ext uri="{FF2B5EF4-FFF2-40B4-BE49-F238E27FC236}">
                <a16:creationId xmlns:a16="http://schemas.microsoft.com/office/drawing/2014/main" id="{DD989360-611F-4BDB-B5A2-A90BCB766103}"/>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E6DD8242-4954-4729-833C-D4ABE2BA2FD9}"/>
              </a:ext>
            </a:extLst>
          </p:cNvPr>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1961442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404721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DE72-873E-46CF-B739-17E2491518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F95697AF-A18C-4372-A0D4-45074947B3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52046-6FB0-42F6-BF27-6E8CE6D84C66}"/>
              </a:ext>
            </a:extLst>
          </p:cNvPr>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4">
            <a:extLst>
              <a:ext uri="{FF2B5EF4-FFF2-40B4-BE49-F238E27FC236}">
                <a16:creationId xmlns:a16="http://schemas.microsoft.com/office/drawing/2014/main" id="{28743EED-4B47-461E-8FE5-D1CC9E07AFC1}"/>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4B984756-8C2B-41DF-BB0C-6A20A0B2061F}"/>
              </a:ext>
            </a:extLst>
          </p:cNvPr>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868513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1622-5D57-46C7-95E8-836EDC86AA82}"/>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0B8FAA58-9697-4D20-92E5-0A698D9568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17B6585E-71BE-4DF6-8BB2-03BC37DA2C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43D38B06-3476-4B00-BE54-941683969FD0}"/>
              </a:ext>
            </a:extLst>
          </p:cNvPr>
          <p:cNvSpPr>
            <a:spLocks noGrp="1"/>
          </p:cNvSpPr>
          <p:nvPr>
            <p:ph type="dt" sz="half" idx="10"/>
          </p:nvPr>
        </p:nvSpPr>
        <p:spPr/>
        <p:txBody>
          <a:bodyPr/>
          <a:lstStyle/>
          <a:p>
            <a:fld id="{9588DF24-7440-46B9-9255-74182BE81B25}" type="datetimeFigureOut">
              <a:rPr lang="es-ES" smtClean="0"/>
              <a:t>04/09/2020</a:t>
            </a:fld>
            <a:endParaRPr lang="es-ES"/>
          </a:p>
        </p:txBody>
      </p:sp>
      <p:sp>
        <p:nvSpPr>
          <p:cNvPr id="6" name="Footer Placeholder 5">
            <a:extLst>
              <a:ext uri="{FF2B5EF4-FFF2-40B4-BE49-F238E27FC236}">
                <a16:creationId xmlns:a16="http://schemas.microsoft.com/office/drawing/2014/main" id="{97993C3C-3F92-436C-99A0-9EC94F778E48}"/>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E7777F24-1E07-4B02-957C-DD45A272E9B0}"/>
              </a:ext>
            </a:extLst>
          </p:cNvPr>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38762456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F88F-BD49-41DC-83E2-0BD1DE41633A}"/>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29AD4D66-B5CA-4B6C-BD9D-F14FD5842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2D5242-A98D-4762-8DCF-4C6C396387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0470F781-B035-4702-B974-41E364BB48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F0D49-D9DA-4E8D-9CBB-9947D75E06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8C6248E6-C6C0-4514-8258-A77FE4BB477F}"/>
              </a:ext>
            </a:extLst>
          </p:cNvPr>
          <p:cNvSpPr>
            <a:spLocks noGrp="1"/>
          </p:cNvSpPr>
          <p:nvPr>
            <p:ph type="dt" sz="half" idx="10"/>
          </p:nvPr>
        </p:nvSpPr>
        <p:spPr/>
        <p:txBody>
          <a:bodyPr/>
          <a:lstStyle/>
          <a:p>
            <a:fld id="{9588DF24-7440-46B9-9255-74182BE81B25}" type="datetimeFigureOut">
              <a:rPr lang="es-ES" smtClean="0"/>
              <a:t>04/09/2020</a:t>
            </a:fld>
            <a:endParaRPr lang="es-ES"/>
          </a:p>
        </p:txBody>
      </p:sp>
      <p:sp>
        <p:nvSpPr>
          <p:cNvPr id="8" name="Footer Placeholder 7">
            <a:extLst>
              <a:ext uri="{FF2B5EF4-FFF2-40B4-BE49-F238E27FC236}">
                <a16:creationId xmlns:a16="http://schemas.microsoft.com/office/drawing/2014/main" id="{889068B5-9F17-447E-B54E-04BDC8B7A1C5}"/>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890C00D2-EC40-4AF6-A5F4-40BEBA757203}"/>
              </a:ext>
            </a:extLst>
          </p:cNvPr>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517113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F9C3-80D2-423B-96D1-263F07E839ED}"/>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149DF097-FAB0-4444-8123-F4CE96ED6255}"/>
              </a:ext>
            </a:extLst>
          </p:cNvPr>
          <p:cNvSpPr>
            <a:spLocks noGrp="1"/>
          </p:cNvSpPr>
          <p:nvPr>
            <p:ph type="dt" sz="half" idx="10"/>
          </p:nvPr>
        </p:nvSpPr>
        <p:spPr/>
        <p:txBody>
          <a:bodyPr/>
          <a:lstStyle/>
          <a:p>
            <a:fld id="{9588DF24-7440-46B9-9255-74182BE81B25}" type="datetimeFigureOut">
              <a:rPr lang="es-ES" smtClean="0"/>
              <a:t>04/09/2020</a:t>
            </a:fld>
            <a:endParaRPr lang="es-ES"/>
          </a:p>
        </p:txBody>
      </p:sp>
      <p:sp>
        <p:nvSpPr>
          <p:cNvPr id="4" name="Footer Placeholder 3">
            <a:extLst>
              <a:ext uri="{FF2B5EF4-FFF2-40B4-BE49-F238E27FC236}">
                <a16:creationId xmlns:a16="http://schemas.microsoft.com/office/drawing/2014/main" id="{6599DD38-F0B0-4D55-8239-547CF5BF0902}"/>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3EB2978F-33BC-4C12-92D5-C25BFAF1AD5E}"/>
              </a:ext>
            </a:extLst>
          </p:cNvPr>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6886562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F9690D-CF0C-4DBE-A8BF-BF8A3E54FDEF}"/>
              </a:ext>
            </a:extLst>
          </p:cNvPr>
          <p:cNvSpPr>
            <a:spLocks noGrp="1"/>
          </p:cNvSpPr>
          <p:nvPr>
            <p:ph type="dt" sz="half" idx="10"/>
          </p:nvPr>
        </p:nvSpPr>
        <p:spPr/>
        <p:txBody>
          <a:bodyPr/>
          <a:lstStyle/>
          <a:p>
            <a:fld id="{9588DF24-7440-46B9-9255-74182BE81B25}" type="datetimeFigureOut">
              <a:rPr lang="es-ES" smtClean="0"/>
              <a:t>04/09/2020</a:t>
            </a:fld>
            <a:endParaRPr lang="es-ES"/>
          </a:p>
        </p:txBody>
      </p:sp>
      <p:sp>
        <p:nvSpPr>
          <p:cNvPr id="3" name="Footer Placeholder 2">
            <a:extLst>
              <a:ext uri="{FF2B5EF4-FFF2-40B4-BE49-F238E27FC236}">
                <a16:creationId xmlns:a16="http://schemas.microsoft.com/office/drawing/2014/main" id="{3B94CCED-AAC5-4D65-B8C8-F6A9F164765E}"/>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1CF8B3E4-D05C-49E0-A95D-5E60877568CF}"/>
              </a:ext>
            </a:extLst>
          </p:cNvPr>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9597469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CCF2-9E52-4B28-B0CC-7BE0E794F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FE0D4C21-633A-4761-8941-71C138DEA8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F3142A56-5C7F-405A-B6BA-74625AEA4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B7DE4-6978-48C7-9F90-D247A3F9272F}"/>
              </a:ext>
            </a:extLst>
          </p:cNvPr>
          <p:cNvSpPr>
            <a:spLocks noGrp="1"/>
          </p:cNvSpPr>
          <p:nvPr>
            <p:ph type="dt" sz="half" idx="10"/>
          </p:nvPr>
        </p:nvSpPr>
        <p:spPr/>
        <p:txBody>
          <a:bodyPr/>
          <a:lstStyle/>
          <a:p>
            <a:fld id="{9588DF24-7440-46B9-9255-74182BE81B25}" type="datetimeFigureOut">
              <a:rPr lang="es-ES" smtClean="0"/>
              <a:t>04/09/2020</a:t>
            </a:fld>
            <a:endParaRPr lang="es-ES"/>
          </a:p>
        </p:txBody>
      </p:sp>
      <p:sp>
        <p:nvSpPr>
          <p:cNvPr id="6" name="Footer Placeholder 5">
            <a:extLst>
              <a:ext uri="{FF2B5EF4-FFF2-40B4-BE49-F238E27FC236}">
                <a16:creationId xmlns:a16="http://schemas.microsoft.com/office/drawing/2014/main" id="{F890AD88-2A47-4AD1-BE2A-A8E8EA18480B}"/>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25BBCC2C-51DE-4618-931A-8842339F3DD1}"/>
              </a:ext>
            </a:extLst>
          </p:cNvPr>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16722985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84E1-F78C-47A9-A015-634D89424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37252E7A-C280-45D2-BC8A-7930616BC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C956A1B9-8F5F-4411-8F46-2573C4E80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1F80C0-B45D-4CE1-BA21-8ED9C05822A4}"/>
              </a:ext>
            </a:extLst>
          </p:cNvPr>
          <p:cNvSpPr>
            <a:spLocks noGrp="1"/>
          </p:cNvSpPr>
          <p:nvPr>
            <p:ph type="dt" sz="half" idx="10"/>
          </p:nvPr>
        </p:nvSpPr>
        <p:spPr/>
        <p:txBody>
          <a:bodyPr/>
          <a:lstStyle/>
          <a:p>
            <a:fld id="{9588DF24-7440-46B9-9255-74182BE81B25}" type="datetimeFigureOut">
              <a:rPr lang="es-ES" smtClean="0"/>
              <a:t>04/09/2020</a:t>
            </a:fld>
            <a:endParaRPr lang="es-ES"/>
          </a:p>
        </p:txBody>
      </p:sp>
      <p:sp>
        <p:nvSpPr>
          <p:cNvPr id="6" name="Footer Placeholder 5">
            <a:extLst>
              <a:ext uri="{FF2B5EF4-FFF2-40B4-BE49-F238E27FC236}">
                <a16:creationId xmlns:a16="http://schemas.microsoft.com/office/drawing/2014/main" id="{C37CE3E9-536A-4BD5-8397-9E4EAE32BF50}"/>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AD5FA0A1-F0CC-4AF3-9D45-82F8A4BF5FC2}"/>
              </a:ext>
            </a:extLst>
          </p:cNvPr>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16637802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D9A2-A560-47E1-85A5-FB831E666AB9}"/>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041F6843-503D-4BC9-A97E-FD3BAA3DD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AFA3E54D-948C-4563-8AD3-0C24413CA5A6}"/>
              </a:ext>
            </a:extLst>
          </p:cNvPr>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4">
            <a:extLst>
              <a:ext uri="{FF2B5EF4-FFF2-40B4-BE49-F238E27FC236}">
                <a16:creationId xmlns:a16="http://schemas.microsoft.com/office/drawing/2014/main" id="{35746B93-D99B-4D39-9238-9261E853D200}"/>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C550BC1D-789B-4897-A24B-18066AA1A52E}"/>
              </a:ext>
            </a:extLst>
          </p:cNvPr>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42902594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890FF9-C7FE-4337-9644-B8648BD1A4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D039A122-C3A0-4EF1-B49D-609976610A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75E93E50-3F1C-418F-9B42-85922EB7F1AA}"/>
              </a:ext>
            </a:extLst>
          </p:cNvPr>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4">
            <a:extLst>
              <a:ext uri="{FF2B5EF4-FFF2-40B4-BE49-F238E27FC236}">
                <a16:creationId xmlns:a16="http://schemas.microsoft.com/office/drawing/2014/main" id="{0D33D34F-7970-447B-BBB9-13C03EE3E44E}"/>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35B054B0-5F16-48A3-855F-BFEDF9DEB8F9}"/>
              </a:ext>
            </a:extLst>
          </p:cNvPr>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416778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172638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88DF24-7440-46B9-9255-74182BE81B25}" type="datetimeFigureOut">
              <a:rPr lang="es-ES" smtClean="0"/>
              <a:t>04/09/2020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39664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88DF24-7440-46B9-9255-74182BE81B25}" type="datetimeFigureOut">
              <a:rPr lang="es-ES" smtClean="0"/>
              <a:t>04/09/2020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186229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1210933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209944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588DF24-7440-46B9-9255-74182BE81B25}" type="datetimeFigureOut">
              <a:rPr lang="es-ES" smtClean="0"/>
              <a:t>04/09/2020</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222777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8DF24-7440-46B9-9255-74182BE81B25}" type="datetimeFigureOut">
              <a:rPr lang="es-ES" smtClean="0"/>
              <a:t>04/09/2020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A02C7CA-54B2-410A-8351-CDA4DDBF5BEC}" type="slidenum">
              <a:rPr lang="es-ES" smtClean="0"/>
              <a:t>‹Nº›</a:t>
            </a:fld>
            <a:endParaRPr lang="es-ES"/>
          </a:p>
        </p:txBody>
      </p:sp>
    </p:spTree>
    <p:extLst>
      <p:ext uri="{BB962C8B-B14F-4D97-AF65-F5344CB8AC3E}">
        <p14:creationId xmlns:p14="http://schemas.microsoft.com/office/powerpoint/2010/main" val="279409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588DF24-7440-46B9-9255-74182BE81B25}" type="datetimeFigureOut">
              <a:rPr lang="es-ES" smtClean="0"/>
              <a:t>04/09/2020</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A02C7CA-54B2-410A-8351-CDA4DDBF5BEC}" type="slidenum">
              <a:rPr lang="es-ES" smtClean="0"/>
              <a:t>‹Nº›</a:t>
            </a:fld>
            <a:endParaRPr lang="es-ES"/>
          </a:p>
        </p:txBody>
      </p:sp>
    </p:spTree>
    <p:extLst>
      <p:ext uri="{BB962C8B-B14F-4D97-AF65-F5344CB8AC3E}">
        <p14:creationId xmlns:p14="http://schemas.microsoft.com/office/powerpoint/2010/main" val="276299699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3EB31-ADF1-4219-AE3A-F43E01185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560210DD-FBD9-4BEF-9719-92B967934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D20123F1-90D5-4D6F-B1CD-9352ADA775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8DF24-7440-46B9-9255-74182BE81B25}" type="datetimeFigureOut">
              <a:rPr lang="es-ES" smtClean="0"/>
              <a:t>04/09/2020</a:t>
            </a:fld>
            <a:endParaRPr lang="es-ES"/>
          </a:p>
        </p:txBody>
      </p:sp>
      <p:sp>
        <p:nvSpPr>
          <p:cNvPr id="5" name="Footer Placeholder 4">
            <a:extLst>
              <a:ext uri="{FF2B5EF4-FFF2-40B4-BE49-F238E27FC236}">
                <a16:creationId xmlns:a16="http://schemas.microsoft.com/office/drawing/2014/main" id="{7F41A2EC-53CE-44CB-9B48-88093549AC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C17320AD-94C0-44E3-8DCD-7C046BAFFB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2C7CA-54B2-410A-8351-CDA4DDBF5BEC}" type="slidenum">
              <a:rPr lang="es-ES" smtClean="0"/>
              <a:t>‹Nº›</a:t>
            </a:fld>
            <a:endParaRPr lang="es-ES"/>
          </a:p>
        </p:txBody>
      </p:sp>
    </p:spTree>
    <p:extLst>
      <p:ext uri="{BB962C8B-B14F-4D97-AF65-F5344CB8AC3E}">
        <p14:creationId xmlns:p14="http://schemas.microsoft.com/office/powerpoint/2010/main" val="362319673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8C54D959-FBB9-46EC-B2DB-1F2558FE6F3F}"/>
              </a:ext>
            </a:extLst>
          </p:cNvPr>
          <p:cNvSpPr>
            <a:spLocks noGrp="1"/>
          </p:cNvSpPr>
          <p:nvPr>
            <p:ph type="subTitle" idx="1"/>
          </p:nvPr>
        </p:nvSpPr>
        <p:spPr>
          <a:xfrm>
            <a:off x="1154955" y="4777380"/>
            <a:ext cx="6974911" cy="861420"/>
          </a:xfrm>
        </p:spPr>
        <p:txBody>
          <a:bodyPr>
            <a:normAutofit/>
          </a:bodyPr>
          <a:lstStyle/>
          <a:p>
            <a:r>
              <a:rPr lang="es-ES" dirty="0">
                <a:solidFill>
                  <a:schemeClr val="tx1">
                    <a:lumMod val="85000"/>
                    <a:lumOff val="15000"/>
                  </a:schemeClr>
                </a:solidFill>
              </a:rPr>
              <a:t>Diseño e implementación de un esquema de intercambio de clave para n-usuarios</a:t>
            </a:r>
          </a:p>
        </p:txBody>
      </p:sp>
      <p:sp>
        <p:nvSpPr>
          <p:cNvPr id="2" name="Title 1">
            <a:extLst>
              <a:ext uri="{FF2B5EF4-FFF2-40B4-BE49-F238E27FC236}">
                <a16:creationId xmlns:a16="http://schemas.microsoft.com/office/drawing/2014/main" id="{ED2E5B75-E573-4586-870A-2ADD82C492B9}"/>
              </a:ext>
            </a:extLst>
          </p:cNvPr>
          <p:cNvSpPr>
            <a:spLocks noGrp="1"/>
          </p:cNvSpPr>
          <p:nvPr>
            <p:ph type="ctrTitle"/>
          </p:nvPr>
        </p:nvSpPr>
        <p:spPr>
          <a:xfrm>
            <a:off x="1154955" y="1447800"/>
            <a:ext cx="6974915" cy="3329581"/>
          </a:xfrm>
        </p:spPr>
        <p:txBody>
          <a:bodyPr>
            <a:normAutofit/>
          </a:bodyPr>
          <a:lstStyle/>
          <a:p>
            <a:r>
              <a:rPr lang="es-ES" dirty="0"/>
              <a:t>Defensa TFM</a:t>
            </a:r>
          </a:p>
        </p:txBody>
      </p:sp>
      <p:sp>
        <p:nvSpPr>
          <p:cNvPr id="15" name="Rectangle 1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3EDDFFDC-B433-4630-84EC-32A924630328}"/>
              </a:ext>
            </a:extLst>
          </p:cNvPr>
          <p:cNvSpPr txBox="1"/>
          <p:nvPr/>
        </p:nvSpPr>
        <p:spPr>
          <a:xfrm>
            <a:off x="1121080" y="5638800"/>
            <a:ext cx="5309118" cy="369332"/>
          </a:xfrm>
          <a:prstGeom prst="rect">
            <a:avLst/>
          </a:prstGeom>
          <a:noFill/>
        </p:spPr>
        <p:txBody>
          <a:bodyPr wrap="square" rtlCol="0">
            <a:spAutoFit/>
          </a:bodyPr>
          <a:lstStyle/>
          <a:p>
            <a:pPr>
              <a:spcAft>
                <a:spcPts val="600"/>
              </a:spcAft>
            </a:pPr>
            <a:r>
              <a:rPr lang="es-ES" dirty="0"/>
              <a:t>Daniel de las Heras Montero</a:t>
            </a:r>
            <a:endParaRPr lang="es-ES"/>
          </a:p>
        </p:txBody>
      </p:sp>
    </p:spTree>
    <p:extLst>
      <p:ext uri="{BB962C8B-B14F-4D97-AF65-F5344CB8AC3E}">
        <p14:creationId xmlns:p14="http://schemas.microsoft.com/office/powerpoint/2010/main" val="41960398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AAFFD9-A507-44AF-9052-E87C07160926}"/>
              </a:ext>
            </a:extLst>
          </p:cNvPr>
          <p:cNvPicPr>
            <a:picLocks noChangeAspect="1"/>
          </p:cNvPicPr>
          <p:nvPr/>
        </p:nvPicPr>
        <p:blipFill>
          <a:blip r:embed="rId3"/>
          <a:stretch>
            <a:fillRect/>
          </a:stretch>
        </p:blipFill>
        <p:spPr>
          <a:xfrm>
            <a:off x="3000375" y="1387929"/>
            <a:ext cx="6191250" cy="5372100"/>
          </a:xfrm>
          <a:prstGeom prst="rect">
            <a:avLst/>
          </a:prstGeom>
        </p:spPr>
      </p:pic>
      <p:pic>
        <p:nvPicPr>
          <p:cNvPr id="4" name="Picture 3">
            <a:extLst>
              <a:ext uri="{FF2B5EF4-FFF2-40B4-BE49-F238E27FC236}">
                <a16:creationId xmlns:a16="http://schemas.microsoft.com/office/drawing/2014/main" id="{27BA6EBF-879E-445A-863B-9E1652807B88}"/>
              </a:ext>
            </a:extLst>
          </p:cNvPr>
          <p:cNvPicPr>
            <a:picLocks noChangeAspect="1"/>
          </p:cNvPicPr>
          <p:nvPr/>
        </p:nvPicPr>
        <p:blipFill>
          <a:blip r:embed="rId4"/>
          <a:stretch>
            <a:fillRect/>
          </a:stretch>
        </p:blipFill>
        <p:spPr>
          <a:xfrm>
            <a:off x="3090863" y="585885"/>
            <a:ext cx="6010275" cy="647700"/>
          </a:xfrm>
          <a:prstGeom prst="rect">
            <a:avLst/>
          </a:prstGeom>
        </p:spPr>
      </p:pic>
    </p:spTree>
    <p:extLst>
      <p:ext uri="{BB962C8B-B14F-4D97-AF65-F5344CB8AC3E}">
        <p14:creationId xmlns:p14="http://schemas.microsoft.com/office/powerpoint/2010/main" val="157031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2670A25-D65F-464C-9455-1F4FF859D72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8251" y="2509837"/>
            <a:ext cx="5295900" cy="1838325"/>
          </a:xfrm>
          <a:prstGeom prst="rect">
            <a:avLst/>
          </a:prstGeom>
          <a:noFill/>
          <a:ln>
            <a:noFill/>
          </a:ln>
        </p:spPr>
      </p:pic>
      <p:pic>
        <p:nvPicPr>
          <p:cNvPr id="9" name="Picture 16">
            <a:extLst>
              <a:ext uri="{FF2B5EF4-FFF2-40B4-BE49-F238E27FC236}">
                <a16:creationId xmlns:a16="http://schemas.microsoft.com/office/drawing/2014/main" id="{C5783E36-9235-4EE8-BAD9-9D1026CE96A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824" y="1218103"/>
            <a:ext cx="4496825" cy="4421792"/>
          </a:xfrm>
          <a:prstGeom prst="rect">
            <a:avLst/>
          </a:prstGeom>
          <a:noFill/>
        </p:spPr>
      </p:pic>
      <p:cxnSp>
        <p:nvCxnSpPr>
          <p:cNvPr id="11" name="Straight Connector 2">
            <a:extLst>
              <a:ext uri="{FF2B5EF4-FFF2-40B4-BE49-F238E27FC236}">
                <a16:creationId xmlns:a16="http://schemas.microsoft.com/office/drawing/2014/main" id="{66E61BE3-EC31-4BFE-A9F5-759FD8E924B3}"/>
              </a:ext>
            </a:extLst>
          </p:cNvPr>
          <p:cNvCxnSpPr>
            <a:cxnSpLocks/>
          </p:cNvCxnSpPr>
          <p:nvPr/>
        </p:nvCxnSpPr>
        <p:spPr>
          <a:xfrm>
            <a:off x="6096000" y="0"/>
            <a:ext cx="0" cy="6858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466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2">
            <a:extLst>
              <a:ext uri="{FF2B5EF4-FFF2-40B4-BE49-F238E27FC236}">
                <a16:creationId xmlns:a16="http://schemas.microsoft.com/office/drawing/2014/main" id="{66E61BE3-EC31-4BFE-A9F5-759FD8E924B3}"/>
              </a:ext>
            </a:extLst>
          </p:cNvPr>
          <p:cNvCxnSpPr>
            <a:cxnSpLocks/>
          </p:cNvCxnSpPr>
          <p:nvPr/>
        </p:nvCxnSpPr>
        <p:spPr>
          <a:xfrm>
            <a:off x="6096000"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3" name="Imagen 2">
            <a:extLst>
              <a:ext uri="{FF2B5EF4-FFF2-40B4-BE49-F238E27FC236}">
                <a16:creationId xmlns:a16="http://schemas.microsoft.com/office/drawing/2014/main" id="{2FFE08E6-4804-4ABD-84E3-197BD4CFB0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5596" y="1039832"/>
            <a:ext cx="5257800" cy="1847850"/>
          </a:xfrm>
          <a:prstGeom prst="rect">
            <a:avLst/>
          </a:prstGeom>
          <a:noFill/>
          <a:ln>
            <a:noFill/>
          </a:ln>
        </p:spPr>
      </p:pic>
      <p:pic>
        <p:nvPicPr>
          <p:cNvPr id="4" name="Imagen 3">
            <a:extLst>
              <a:ext uri="{FF2B5EF4-FFF2-40B4-BE49-F238E27FC236}">
                <a16:creationId xmlns:a16="http://schemas.microsoft.com/office/drawing/2014/main" id="{EC8A7273-9C6B-42F9-83D1-96E43F6F7B5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5596" y="3113069"/>
            <a:ext cx="4167590" cy="2078086"/>
          </a:xfrm>
          <a:prstGeom prst="rect">
            <a:avLst/>
          </a:prstGeom>
          <a:noFill/>
          <a:ln>
            <a:noFill/>
          </a:ln>
        </p:spPr>
      </p:pic>
      <p:pic>
        <p:nvPicPr>
          <p:cNvPr id="7" name="Imagen 6">
            <a:extLst>
              <a:ext uri="{FF2B5EF4-FFF2-40B4-BE49-F238E27FC236}">
                <a16:creationId xmlns:a16="http://schemas.microsoft.com/office/drawing/2014/main" id="{7D280407-291A-4664-B97A-62891C3CD53A}"/>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28202" y="2465726"/>
            <a:ext cx="6062776" cy="1294685"/>
          </a:xfrm>
          <a:prstGeom prst="rect">
            <a:avLst/>
          </a:prstGeom>
          <a:noFill/>
          <a:ln>
            <a:noFill/>
          </a:ln>
        </p:spPr>
      </p:pic>
    </p:spTree>
    <p:extLst>
      <p:ext uri="{BB962C8B-B14F-4D97-AF65-F5344CB8AC3E}">
        <p14:creationId xmlns:p14="http://schemas.microsoft.com/office/powerpoint/2010/main" val="34646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computer&#10;&#10;Description automatically generated">
            <a:extLst>
              <a:ext uri="{FF2B5EF4-FFF2-40B4-BE49-F238E27FC236}">
                <a16:creationId xmlns:a16="http://schemas.microsoft.com/office/drawing/2014/main" id="{594C857F-411F-4B3C-9746-D957CD69AD2C}"/>
              </a:ext>
            </a:extLst>
          </p:cNvPr>
          <p:cNvPicPr>
            <a:picLocks noChangeAspect="1"/>
          </p:cNvPicPr>
          <p:nvPr/>
        </p:nvPicPr>
        <p:blipFill rotWithShape="1">
          <a:blip r:embed="rId3">
            <a:extLst>
              <a:ext uri="{28A0092B-C50C-407E-A947-70E740481C1C}">
                <a14:useLocalDpi xmlns:a14="http://schemas.microsoft.com/office/drawing/2010/main" val="0"/>
              </a:ext>
            </a:extLst>
          </a:blip>
          <a:srcRect r="56469"/>
          <a:stretch/>
        </p:blipFill>
        <p:spPr>
          <a:xfrm>
            <a:off x="8808440" y="0"/>
            <a:ext cx="3383560" cy="6858000"/>
          </a:xfrm>
          <a:prstGeom prst="rect">
            <a:avLst/>
          </a:prstGeom>
        </p:spPr>
      </p:pic>
      <p:sp>
        <p:nvSpPr>
          <p:cNvPr id="7" name="Rectangle 6">
            <a:extLst>
              <a:ext uri="{FF2B5EF4-FFF2-40B4-BE49-F238E27FC236}">
                <a16:creationId xmlns:a16="http://schemas.microsoft.com/office/drawing/2014/main" id="{3199618C-7451-4893-BB8B-52129B142FA8}"/>
              </a:ext>
            </a:extLst>
          </p:cNvPr>
          <p:cNvSpPr/>
          <p:nvPr/>
        </p:nvSpPr>
        <p:spPr>
          <a:xfrm>
            <a:off x="8690994" y="0"/>
            <a:ext cx="3501006" cy="6858000"/>
          </a:xfrm>
          <a:prstGeom prst="rect">
            <a:avLst/>
          </a:prstGeom>
          <a:solidFill>
            <a:srgbClr val="FFFFFF">
              <a:alpha val="40000"/>
            </a:srgbClr>
          </a:solidFill>
          <a:ln>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3BB80210-9872-45F1-BAB6-C0CECB75774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179" y="939297"/>
            <a:ext cx="7818867" cy="4979406"/>
          </a:xfrm>
          <a:prstGeom prst="rect">
            <a:avLst/>
          </a:prstGeom>
          <a:noFill/>
          <a:ln>
            <a:noFill/>
          </a:ln>
        </p:spPr>
      </p:pic>
    </p:spTree>
    <p:extLst>
      <p:ext uri="{BB962C8B-B14F-4D97-AF65-F5344CB8AC3E}">
        <p14:creationId xmlns:p14="http://schemas.microsoft.com/office/powerpoint/2010/main" val="88019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7BFA051-C4B2-444F-B776-684EE258963C}"/>
              </a:ext>
            </a:extLst>
          </p:cNvPr>
          <p:cNvCxnSpPr/>
          <p:nvPr/>
        </p:nvCxnSpPr>
        <p:spPr>
          <a:xfrm>
            <a:off x="6096000" y="0"/>
            <a:ext cx="0" cy="6858000"/>
          </a:xfrm>
          <a:prstGeom prst="line">
            <a:avLst/>
          </a:prstGeom>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A98EA8A5-D7FC-4D83-BC48-C99AFB3BB0FD}"/>
              </a:ext>
            </a:extLst>
          </p:cNvPr>
          <p:cNvSpPr/>
          <p:nvPr/>
        </p:nvSpPr>
        <p:spPr>
          <a:xfrm>
            <a:off x="8555627" y="3155400"/>
            <a:ext cx="1364709" cy="547200"/>
          </a:xfrm>
          <a:prstGeom prst="rect">
            <a:avLst/>
          </a:prstGeom>
          <a:solidFill>
            <a:srgbClr val="1E51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a:t>Broadcast</a:t>
            </a:r>
          </a:p>
        </p:txBody>
      </p:sp>
      <p:sp>
        <p:nvSpPr>
          <p:cNvPr id="10" name="Rectangle 9">
            <a:extLst>
              <a:ext uri="{FF2B5EF4-FFF2-40B4-BE49-F238E27FC236}">
                <a16:creationId xmlns:a16="http://schemas.microsoft.com/office/drawing/2014/main" id="{96A6438B-C510-4178-82A3-F3ADAAF8C0DB}"/>
              </a:ext>
            </a:extLst>
          </p:cNvPr>
          <p:cNvSpPr/>
          <p:nvPr/>
        </p:nvSpPr>
        <p:spPr>
          <a:xfrm>
            <a:off x="7541957" y="1722281"/>
            <a:ext cx="1364709" cy="547200"/>
          </a:xfrm>
          <a:prstGeom prst="rect">
            <a:avLst/>
          </a:prstGeom>
          <a:solidFill>
            <a:srgbClr val="1E51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Participant</a:t>
            </a:r>
            <a:r>
              <a:rPr lang="es-ES" dirty="0"/>
              <a:t> i</a:t>
            </a:r>
          </a:p>
        </p:txBody>
      </p:sp>
      <p:sp>
        <p:nvSpPr>
          <p:cNvPr id="11" name="Rectangle 10">
            <a:extLst>
              <a:ext uri="{FF2B5EF4-FFF2-40B4-BE49-F238E27FC236}">
                <a16:creationId xmlns:a16="http://schemas.microsoft.com/office/drawing/2014/main" id="{6BC2E91F-1D2C-4632-96B9-B2EC2EFEA0AD}"/>
              </a:ext>
            </a:extLst>
          </p:cNvPr>
          <p:cNvSpPr/>
          <p:nvPr/>
        </p:nvSpPr>
        <p:spPr>
          <a:xfrm>
            <a:off x="10018108" y="1778648"/>
            <a:ext cx="1550310" cy="547200"/>
          </a:xfrm>
          <a:prstGeom prst="rect">
            <a:avLst/>
          </a:prstGeom>
          <a:solidFill>
            <a:srgbClr val="1E51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Participant</a:t>
            </a:r>
            <a:r>
              <a:rPr lang="es-ES" dirty="0"/>
              <a:t> i+1</a:t>
            </a:r>
          </a:p>
        </p:txBody>
      </p:sp>
      <p:sp>
        <p:nvSpPr>
          <p:cNvPr id="12" name="Rectangle 11">
            <a:extLst>
              <a:ext uri="{FF2B5EF4-FFF2-40B4-BE49-F238E27FC236}">
                <a16:creationId xmlns:a16="http://schemas.microsoft.com/office/drawing/2014/main" id="{50591E4E-9758-4F95-A054-532CD7BEF020}"/>
              </a:ext>
            </a:extLst>
          </p:cNvPr>
          <p:cNvSpPr/>
          <p:nvPr/>
        </p:nvSpPr>
        <p:spPr>
          <a:xfrm>
            <a:off x="6328350" y="3012787"/>
            <a:ext cx="1515356" cy="547200"/>
          </a:xfrm>
          <a:prstGeom prst="rect">
            <a:avLst/>
          </a:prstGeom>
          <a:solidFill>
            <a:srgbClr val="1E51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Participant</a:t>
            </a:r>
            <a:r>
              <a:rPr lang="es-ES" dirty="0"/>
              <a:t> i-1</a:t>
            </a:r>
          </a:p>
        </p:txBody>
      </p:sp>
      <p:sp>
        <p:nvSpPr>
          <p:cNvPr id="13" name="Rectangle 12">
            <a:extLst>
              <a:ext uri="{FF2B5EF4-FFF2-40B4-BE49-F238E27FC236}">
                <a16:creationId xmlns:a16="http://schemas.microsoft.com/office/drawing/2014/main" id="{6087CEFC-ED4C-4EE3-8E02-F6D79DB90AF8}"/>
              </a:ext>
            </a:extLst>
          </p:cNvPr>
          <p:cNvSpPr/>
          <p:nvPr/>
        </p:nvSpPr>
        <p:spPr>
          <a:xfrm>
            <a:off x="9277907" y="4658427"/>
            <a:ext cx="1515356" cy="547200"/>
          </a:xfrm>
          <a:prstGeom prst="rect">
            <a:avLst/>
          </a:prstGeom>
          <a:solidFill>
            <a:srgbClr val="1E51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Participant</a:t>
            </a:r>
            <a:r>
              <a:rPr lang="es-ES" dirty="0"/>
              <a:t> k</a:t>
            </a:r>
          </a:p>
        </p:txBody>
      </p:sp>
      <p:cxnSp>
        <p:nvCxnSpPr>
          <p:cNvPr id="14" name="Straight Arrow Connector 13">
            <a:extLst>
              <a:ext uri="{FF2B5EF4-FFF2-40B4-BE49-F238E27FC236}">
                <a16:creationId xmlns:a16="http://schemas.microsoft.com/office/drawing/2014/main" id="{9C59F2F5-7427-4793-9C72-2F74CDB5AED5}"/>
              </a:ext>
            </a:extLst>
          </p:cNvPr>
          <p:cNvCxnSpPr>
            <a:stCxn id="12" idx="3"/>
            <a:endCxn id="9" idx="1"/>
          </p:cNvCxnSpPr>
          <p:nvPr/>
        </p:nvCxnSpPr>
        <p:spPr>
          <a:xfrm>
            <a:off x="7843706" y="3286387"/>
            <a:ext cx="711921" cy="1426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9A5D851-3121-4FEA-8CEE-F9E34D0F434A}"/>
              </a:ext>
            </a:extLst>
          </p:cNvPr>
          <p:cNvCxnSpPr>
            <a:stCxn id="10" idx="2"/>
            <a:endCxn id="9" idx="0"/>
          </p:cNvCxnSpPr>
          <p:nvPr/>
        </p:nvCxnSpPr>
        <p:spPr>
          <a:xfrm>
            <a:off x="8224312" y="2269481"/>
            <a:ext cx="1013670" cy="885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1CC4BC9-3B85-47CF-B5D3-7E1DE4ED03D7}"/>
              </a:ext>
            </a:extLst>
          </p:cNvPr>
          <p:cNvCxnSpPr>
            <a:cxnSpLocks/>
            <a:stCxn id="11" idx="2"/>
          </p:cNvCxnSpPr>
          <p:nvPr/>
        </p:nvCxnSpPr>
        <p:spPr>
          <a:xfrm flipH="1">
            <a:off x="9920337" y="2325848"/>
            <a:ext cx="872926" cy="11031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3B47659-DDF3-4E24-9CA3-6DB5FA403D9B}"/>
              </a:ext>
            </a:extLst>
          </p:cNvPr>
          <p:cNvCxnSpPr>
            <a:stCxn id="9" idx="2"/>
            <a:endCxn id="13" idx="0"/>
          </p:cNvCxnSpPr>
          <p:nvPr/>
        </p:nvCxnSpPr>
        <p:spPr>
          <a:xfrm>
            <a:off x="9237982" y="3702600"/>
            <a:ext cx="797603" cy="9558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CF6F8D19-B697-4A57-9C04-C63BD5F2D290}"/>
              </a:ext>
            </a:extLst>
          </p:cNvPr>
          <p:cNvCxnSpPr>
            <a:cxnSpLocks/>
          </p:cNvCxnSpPr>
          <p:nvPr/>
        </p:nvCxnSpPr>
        <p:spPr>
          <a:xfrm rot="5400000">
            <a:off x="10316650" y="3193382"/>
            <a:ext cx="2306273" cy="1018436"/>
          </a:xfrm>
          <a:prstGeom prst="curvedConnector2">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D87703EF-36B6-4103-9AD4-8143157C065A}"/>
              </a:ext>
            </a:extLst>
          </p:cNvPr>
          <p:cNvCxnSpPr>
            <a:cxnSpLocks/>
          </p:cNvCxnSpPr>
          <p:nvPr/>
        </p:nvCxnSpPr>
        <p:spPr>
          <a:xfrm rot="10800000">
            <a:off x="6831419" y="3833587"/>
            <a:ext cx="2191879" cy="1372040"/>
          </a:xfrm>
          <a:prstGeom prst="curvedConnector2">
            <a:avLst/>
          </a:prstGeom>
          <a:ln w="12700">
            <a:prstDash val="sysDash"/>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57B15BB9-7A93-442B-A238-EC7214F240E8}"/>
              </a:ext>
            </a:extLst>
          </p:cNvPr>
          <p:cNvGrpSpPr/>
          <p:nvPr/>
        </p:nvGrpSpPr>
        <p:grpSpPr>
          <a:xfrm>
            <a:off x="167780" y="1057015"/>
            <a:ext cx="5779964" cy="5167618"/>
            <a:chOff x="167780" y="151003"/>
            <a:chExt cx="5779964" cy="5167618"/>
          </a:xfrm>
        </p:grpSpPr>
        <p:sp>
          <p:nvSpPr>
            <p:cNvPr id="41" name="Rectangle 40">
              <a:extLst>
                <a:ext uri="{FF2B5EF4-FFF2-40B4-BE49-F238E27FC236}">
                  <a16:creationId xmlns:a16="http://schemas.microsoft.com/office/drawing/2014/main" id="{5014F9A2-CB2A-4BA1-914F-3CD8CD09AE96}"/>
                </a:ext>
              </a:extLst>
            </p:cNvPr>
            <p:cNvSpPr/>
            <p:nvPr/>
          </p:nvSpPr>
          <p:spPr>
            <a:xfrm>
              <a:off x="1321182" y="1395461"/>
              <a:ext cx="1364709" cy="547200"/>
            </a:xfrm>
            <a:prstGeom prst="rect">
              <a:avLst/>
            </a:prstGeom>
            <a:solidFill>
              <a:srgbClr val="1E51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Participant</a:t>
              </a:r>
              <a:r>
                <a:rPr lang="es-ES" dirty="0"/>
                <a:t> i</a:t>
              </a:r>
            </a:p>
          </p:txBody>
        </p:sp>
        <p:sp>
          <p:nvSpPr>
            <p:cNvPr id="42" name="Rectangle 41">
              <a:extLst>
                <a:ext uri="{FF2B5EF4-FFF2-40B4-BE49-F238E27FC236}">
                  <a16:creationId xmlns:a16="http://schemas.microsoft.com/office/drawing/2014/main" id="{5859E8BF-3CC7-49C8-A933-2564885D0664}"/>
                </a:ext>
              </a:extLst>
            </p:cNvPr>
            <p:cNvSpPr/>
            <p:nvPr/>
          </p:nvSpPr>
          <p:spPr>
            <a:xfrm>
              <a:off x="3797333" y="1451828"/>
              <a:ext cx="1550310" cy="547200"/>
            </a:xfrm>
            <a:prstGeom prst="rect">
              <a:avLst/>
            </a:prstGeom>
            <a:solidFill>
              <a:srgbClr val="1E51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Participant</a:t>
              </a:r>
              <a:r>
                <a:rPr lang="es-ES" dirty="0"/>
                <a:t> i+1</a:t>
              </a:r>
            </a:p>
          </p:txBody>
        </p:sp>
        <p:sp>
          <p:nvSpPr>
            <p:cNvPr id="43" name="Rectangle 42">
              <a:extLst>
                <a:ext uri="{FF2B5EF4-FFF2-40B4-BE49-F238E27FC236}">
                  <a16:creationId xmlns:a16="http://schemas.microsoft.com/office/drawing/2014/main" id="{0DC64271-1DD6-4579-8B49-7CC0DDBAD526}"/>
                </a:ext>
              </a:extLst>
            </p:cNvPr>
            <p:cNvSpPr/>
            <p:nvPr/>
          </p:nvSpPr>
          <p:spPr>
            <a:xfrm>
              <a:off x="208243" y="2685967"/>
              <a:ext cx="1515356" cy="547200"/>
            </a:xfrm>
            <a:prstGeom prst="rect">
              <a:avLst/>
            </a:prstGeom>
            <a:solidFill>
              <a:srgbClr val="1E51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Participant</a:t>
              </a:r>
              <a:r>
                <a:rPr lang="es-ES" dirty="0"/>
                <a:t> i-1</a:t>
              </a:r>
            </a:p>
          </p:txBody>
        </p:sp>
        <p:sp>
          <p:nvSpPr>
            <p:cNvPr id="44" name="Rectangle 43">
              <a:extLst>
                <a:ext uri="{FF2B5EF4-FFF2-40B4-BE49-F238E27FC236}">
                  <a16:creationId xmlns:a16="http://schemas.microsoft.com/office/drawing/2014/main" id="{EE16CAB7-193D-4F4F-B0B8-95FB9F288DE8}"/>
                </a:ext>
              </a:extLst>
            </p:cNvPr>
            <p:cNvSpPr/>
            <p:nvPr/>
          </p:nvSpPr>
          <p:spPr>
            <a:xfrm>
              <a:off x="3057132" y="4331607"/>
              <a:ext cx="1515356" cy="547200"/>
            </a:xfrm>
            <a:prstGeom prst="rect">
              <a:avLst/>
            </a:prstGeom>
            <a:solidFill>
              <a:srgbClr val="1E51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err="1"/>
                <a:t>Participant</a:t>
              </a:r>
              <a:r>
                <a:rPr lang="es-ES" dirty="0"/>
                <a:t> k</a:t>
              </a:r>
            </a:p>
          </p:txBody>
        </p:sp>
        <p:cxnSp>
          <p:nvCxnSpPr>
            <p:cNvPr id="49" name="Connector: Curved 48">
              <a:extLst>
                <a:ext uri="{FF2B5EF4-FFF2-40B4-BE49-F238E27FC236}">
                  <a16:creationId xmlns:a16="http://schemas.microsoft.com/office/drawing/2014/main" id="{B6BFAFF8-4982-44C4-9463-0D5D8252FE20}"/>
                </a:ext>
              </a:extLst>
            </p:cNvPr>
            <p:cNvCxnSpPr>
              <a:cxnSpLocks/>
            </p:cNvCxnSpPr>
            <p:nvPr/>
          </p:nvCxnSpPr>
          <p:spPr>
            <a:xfrm rot="5400000">
              <a:off x="4095875" y="2866562"/>
              <a:ext cx="2306273" cy="1018436"/>
            </a:xfrm>
            <a:prstGeom prst="curvedConnector2">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C8F1E217-7BE8-45D3-B96E-31C66E794A18}"/>
                </a:ext>
              </a:extLst>
            </p:cNvPr>
            <p:cNvCxnSpPr>
              <a:cxnSpLocks/>
            </p:cNvCxnSpPr>
            <p:nvPr/>
          </p:nvCxnSpPr>
          <p:spPr>
            <a:xfrm rot="10800000">
              <a:off x="610644" y="3506767"/>
              <a:ext cx="2191879" cy="1372040"/>
            </a:xfrm>
            <a:prstGeom prst="curvedConnector2">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F194A171-85F1-417D-85E4-746E3C5D4B6E}"/>
                </a:ext>
              </a:extLst>
            </p:cNvPr>
            <p:cNvSpPr/>
            <p:nvPr/>
          </p:nvSpPr>
          <p:spPr>
            <a:xfrm>
              <a:off x="167780" y="151003"/>
              <a:ext cx="5779964" cy="51676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56" name="Rectangle 55">
            <a:extLst>
              <a:ext uri="{FF2B5EF4-FFF2-40B4-BE49-F238E27FC236}">
                <a16:creationId xmlns:a16="http://schemas.microsoft.com/office/drawing/2014/main" id="{510022AD-D9B7-4768-A36E-4959CAE0706B}"/>
              </a:ext>
            </a:extLst>
          </p:cNvPr>
          <p:cNvSpPr/>
          <p:nvPr/>
        </p:nvSpPr>
        <p:spPr>
          <a:xfrm>
            <a:off x="286912" y="1150088"/>
            <a:ext cx="2696059" cy="369332"/>
          </a:xfrm>
          <a:prstGeom prst="rect">
            <a:avLst/>
          </a:prstGeom>
        </p:spPr>
        <p:txBody>
          <a:bodyPr wrap="none">
            <a:spAutoFit/>
          </a:bodyPr>
          <a:lstStyle/>
          <a:p>
            <a:r>
              <a:rPr lang="es-ES" dirty="0" err="1"/>
              <a:t>init_participants</a:t>
            </a:r>
            <a:r>
              <a:rPr lang="es-ES" dirty="0"/>
              <a:t> (</a:t>
            </a:r>
            <a:r>
              <a:rPr lang="es-ES" dirty="0" err="1"/>
              <a:t>function</a:t>
            </a:r>
            <a:r>
              <a:rPr lang="es-ES" dirty="0"/>
              <a:t>)</a:t>
            </a:r>
          </a:p>
        </p:txBody>
      </p:sp>
      <p:sp>
        <p:nvSpPr>
          <p:cNvPr id="65" name="Rectangle 64">
            <a:extLst>
              <a:ext uri="{FF2B5EF4-FFF2-40B4-BE49-F238E27FC236}">
                <a16:creationId xmlns:a16="http://schemas.microsoft.com/office/drawing/2014/main" id="{4A2B96BB-C6CA-484A-8975-9DDC89A55020}"/>
              </a:ext>
            </a:extLst>
          </p:cNvPr>
          <p:cNvSpPr/>
          <p:nvPr/>
        </p:nvSpPr>
        <p:spPr>
          <a:xfrm>
            <a:off x="6999760" y="1464347"/>
            <a:ext cx="2068499" cy="885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Rectangle 65">
            <a:extLst>
              <a:ext uri="{FF2B5EF4-FFF2-40B4-BE49-F238E27FC236}">
                <a16:creationId xmlns:a16="http://schemas.microsoft.com/office/drawing/2014/main" id="{11E5DEB6-54B7-42E3-B9C5-B3F51AC75077}"/>
              </a:ext>
            </a:extLst>
          </p:cNvPr>
          <p:cNvSpPr/>
          <p:nvPr/>
        </p:nvSpPr>
        <p:spPr>
          <a:xfrm>
            <a:off x="6915154" y="1409316"/>
            <a:ext cx="1000082" cy="369332"/>
          </a:xfrm>
          <a:prstGeom prst="rect">
            <a:avLst/>
          </a:prstGeom>
        </p:spPr>
        <p:txBody>
          <a:bodyPr wrap="none">
            <a:spAutoFit/>
          </a:bodyPr>
          <a:lstStyle/>
          <a:p>
            <a:r>
              <a:rPr lang="es-ES" dirty="0" err="1"/>
              <a:t>Process</a:t>
            </a:r>
            <a:r>
              <a:rPr lang="es-ES" dirty="0"/>
              <a:t> i</a:t>
            </a:r>
          </a:p>
        </p:txBody>
      </p:sp>
      <p:sp>
        <p:nvSpPr>
          <p:cNvPr id="67" name="Rectangle 66">
            <a:extLst>
              <a:ext uri="{FF2B5EF4-FFF2-40B4-BE49-F238E27FC236}">
                <a16:creationId xmlns:a16="http://schemas.microsoft.com/office/drawing/2014/main" id="{0C4974D4-212F-43BF-BE61-1E15C0905AB1}"/>
              </a:ext>
            </a:extLst>
          </p:cNvPr>
          <p:cNvSpPr/>
          <p:nvPr/>
        </p:nvSpPr>
        <p:spPr>
          <a:xfrm>
            <a:off x="9668214" y="1499228"/>
            <a:ext cx="2068499" cy="885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Rectangle 67">
            <a:extLst>
              <a:ext uri="{FF2B5EF4-FFF2-40B4-BE49-F238E27FC236}">
                <a16:creationId xmlns:a16="http://schemas.microsoft.com/office/drawing/2014/main" id="{50A71207-9341-46BE-8C09-E874C65D1B8C}"/>
              </a:ext>
            </a:extLst>
          </p:cNvPr>
          <p:cNvSpPr/>
          <p:nvPr/>
        </p:nvSpPr>
        <p:spPr>
          <a:xfrm>
            <a:off x="9583608" y="1444197"/>
            <a:ext cx="1232517" cy="369332"/>
          </a:xfrm>
          <a:prstGeom prst="rect">
            <a:avLst/>
          </a:prstGeom>
        </p:spPr>
        <p:txBody>
          <a:bodyPr wrap="none">
            <a:spAutoFit/>
          </a:bodyPr>
          <a:lstStyle/>
          <a:p>
            <a:r>
              <a:rPr lang="es-ES" dirty="0" err="1"/>
              <a:t>Process</a:t>
            </a:r>
            <a:r>
              <a:rPr lang="es-ES" dirty="0"/>
              <a:t> i+1</a:t>
            </a:r>
          </a:p>
        </p:txBody>
      </p:sp>
      <p:sp>
        <p:nvSpPr>
          <p:cNvPr id="69" name="Rectangle 68">
            <a:extLst>
              <a:ext uri="{FF2B5EF4-FFF2-40B4-BE49-F238E27FC236}">
                <a16:creationId xmlns:a16="http://schemas.microsoft.com/office/drawing/2014/main" id="{8B720D59-B188-48CD-9090-6AAEC4EA1072}"/>
              </a:ext>
            </a:extLst>
          </p:cNvPr>
          <p:cNvSpPr/>
          <p:nvPr/>
        </p:nvSpPr>
        <p:spPr>
          <a:xfrm>
            <a:off x="6176583" y="2722777"/>
            <a:ext cx="2068499" cy="885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Rectangle 69">
            <a:extLst>
              <a:ext uri="{FF2B5EF4-FFF2-40B4-BE49-F238E27FC236}">
                <a16:creationId xmlns:a16="http://schemas.microsoft.com/office/drawing/2014/main" id="{B5EFF87D-7D77-4343-8986-25845121A2F9}"/>
              </a:ext>
            </a:extLst>
          </p:cNvPr>
          <p:cNvSpPr/>
          <p:nvPr/>
        </p:nvSpPr>
        <p:spPr>
          <a:xfrm>
            <a:off x="6091977" y="2667746"/>
            <a:ext cx="1187633" cy="369332"/>
          </a:xfrm>
          <a:prstGeom prst="rect">
            <a:avLst/>
          </a:prstGeom>
        </p:spPr>
        <p:txBody>
          <a:bodyPr wrap="none">
            <a:spAutoFit/>
          </a:bodyPr>
          <a:lstStyle/>
          <a:p>
            <a:r>
              <a:rPr lang="es-ES" dirty="0" err="1"/>
              <a:t>Process</a:t>
            </a:r>
            <a:r>
              <a:rPr lang="es-ES" dirty="0"/>
              <a:t> i-1</a:t>
            </a:r>
          </a:p>
        </p:txBody>
      </p:sp>
      <p:sp>
        <p:nvSpPr>
          <p:cNvPr id="71" name="Rectangle 70">
            <a:extLst>
              <a:ext uri="{FF2B5EF4-FFF2-40B4-BE49-F238E27FC236}">
                <a16:creationId xmlns:a16="http://schemas.microsoft.com/office/drawing/2014/main" id="{05AFFF01-F733-4C9F-8327-EF91B408FB7B}"/>
              </a:ext>
            </a:extLst>
          </p:cNvPr>
          <p:cNvSpPr/>
          <p:nvPr/>
        </p:nvSpPr>
        <p:spPr>
          <a:xfrm>
            <a:off x="8914031" y="4366470"/>
            <a:ext cx="2068499" cy="885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2" name="Rectangle 71">
            <a:extLst>
              <a:ext uri="{FF2B5EF4-FFF2-40B4-BE49-F238E27FC236}">
                <a16:creationId xmlns:a16="http://schemas.microsoft.com/office/drawing/2014/main" id="{C0167834-ADC6-4697-8467-31A182C9BF5B}"/>
              </a:ext>
            </a:extLst>
          </p:cNvPr>
          <p:cNvSpPr/>
          <p:nvPr/>
        </p:nvSpPr>
        <p:spPr>
          <a:xfrm>
            <a:off x="8829425" y="4311439"/>
            <a:ext cx="1051378" cy="369332"/>
          </a:xfrm>
          <a:prstGeom prst="rect">
            <a:avLst/>
          </a:prstGeom>
        </p:spPr>
        <p:txBody>
          <a:bodyPr wrap="none">
            <a:spAutoFit/>
          </a:bodyPr>
          <a:lstStyle/>
          <a:p>
            <a:r>
              <a:rPr lang="es-ES" dirty="0" err="1"/>
              <a:t>Process</a:t>
            </a:r>
            <a:r>
              <a:rPr lang="es-ES" dirty="0"/>
              <a:t> k</a:t>
            </a:r>
          </a:p>
        </p:txBody>
      </p:sp>
      <p:sp>
        <p:nvSpPr>
          <p:cNvPr id="73" name="Rectangle 72">
            <a:extLst>
              <a:ext uri="{FF2B5EF4-FFF2-40B4-BE49-F238E27FC236}">
                <a16:creationId xmlns:a16="http://schemas.microsoft.com/office/drawing/2014/main" id="{2B69649B-5C0C-4F7F-BB52-1EFFC8C3D2CD}"/>
              </a:ext>
            </a:extLst>
          </p:cNvPr>
          <p:cNvSpPr/>
          <p:nvPr/>
        </p:nvSpPr>
        <p:spPr>
          <a:xfrm>
            <a:off x="8334377" y="2892637"/>
            <a:ext cx="2068499" cy="885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Rectangle 73">
            <a:extLst>
              <a:ext uri="{FF2B5EF4-FFF2-40B4-BE49-F238E27FC236}">
                <a16:creationId xmlns:a16="http://schemas.microsoft.com/office/drawing/2014/main" id="{0C8536C4-A09E-4C94-9C39-79D99405EEAD}"/>
              </a:ext>
            </a:extLst>
          </p:cNvPr>
          <p:cNvSpPr/>
          <p:nvPr/>
        </p:nvSpPr>
        <p:spPr>
          <a:xfrm>
            <a:off x="9164560" y="2820949"/>
            <a:ext cx="1001684" cy="369332"/>
          </a:xfrm>
          <a:prstGeom prst="rect">
            <a:avLst/>
          </a:prstGeom>
        </p:spPr>
        <p:txBody>
          <a:bodyPr wrap="none">
            <a:spAutoFit/>
          </a:bodyPr>
          <a:lstStyle/>
          <a:p>
            <a:r>
              <a:rPr lang="es-ES" dirty="0" err="1"/>
              <a:t>Process</a:t>
            </a:r>
            <a:r>
              <a:rPr lang="es-ES" dirty="0"/>
              <a:t> j</a:t>
            </a:r>
          </a:p>
        </p:txBody>
      </p:sp>
    </p:spTree>
    <p:extLst>
      <p:ext uri="{BB962C8B-B14F-4D97-AF65-F5344CB8AC3E}">
        <p14:creationId xmlns:p14="http://schemas.microsoft.com/office/powerpoint/2010/main" val="390494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7EB676-F2DD-434D-99F4-D6125B58F925}"/>
              </a:ext>
            </a:extLst>
          </p:cNvPr>
          <p:cNvSpPr/>
          <p:nvPr/>
        </p:nvSpPr>
        <p:spPr>
          <a:xfrm>
            <a:off x="4936059" y="1343057"/>
            <a:ext cx="6150864" cy="375552"/>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Escalabilidad no lineal de las ejecuciones sencillas</a:t>
            </a:r>
          </a:p>
        </p:txBody>
      </p:sp>
      <p:pic>
        <p:nvPicPr>
          <p:cNvPr id="2" name="Imagen 1">
            <a:extLst>
              <a:ext uri="{FF2B5EF4-FFF2-40B4-BE49-F238E27FC236}">
                <a16:creationId xmlns:a16="http://schemas.microsoft.com/office/drawing/2014/main" id="{ED0950CA-41C0-44B4-B8ED-540094A478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7705" y="0"/>
            <a:ext cx="4211273" cy="3161921"/>
          </a:xfrm>
          <a:prstGeom prst="rect">
            <a:avLst/>
          </a:prstGeom>
          <a:noFill/>
          <a:ln>
            <a:noFill/>
          </a:ln>
        </p:spPr>
      </p:pic>
      <p:pic>
        <p:nvPicPr>
          <p:cNvPr id="13" name="Imagen 12">
            <a:extLst>
              <a:ext uri="{FF2B5EF4-FFF2-40B4-BE49-F238E27FC236}">
                <a16:creationId xmlns:a16="http://schemas.microsoft.com/office/drawing/2014/main" id="{82A5383D-BEE1-401C-A87E-BD7A34A1983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5410" y="3231327"/>
            <a:ext cx="3835861" cy="2880053"/>
          </a:xfrm>
          <a:prstGeom prst="rect">
            <a:avLst/>
          </a:prstGeom>
          <a:noFill/>
          <a:ln>
            <a:noFill/>
          </a:ln>
        </p:spPr>
      </p:pic>
      <p:sp>
        <p:nvSpPr>
          <p:cNvPr id="15" name="Rectangle 3">
            <a:extLst>
              <a:ext uri="{FF2B5EF4-FFF2-40B4-BE49-F238E27FC236}">
                <a16:creationId xmlns:a16="http://schemas.microsoft.com/office/drawing/2014/main" id="{C16FA10F-FA00-4456-B3A8-8CFF9E8118EC}"/>
              </a:ext>
            </a:extLst>
          </p:cNvPr>
          <p:cNvSpPr/>
          <p:nvPr/>
        </p:nvSpPr>
        <p:spPr>
          <a:xfrm>
            <a:off x="4905299" y="3967705"/>
            <a:ext cx="6150864" cy="375552"/>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Escalabilidad no lineal de las ejecuciones realistas</a:t>
            </a:r>
          </a:p>
        </p:txBody>
      </p:sp>
      <p:sp>
        <p:nvSpPr>
          <p:cNvPr id="17" name="Rectangle 3">
            <a:extLst>
              <a:ext uri="{FF2B5EF4-FFF2-40B4-BE49-F238E27FC236}">
                <a16:creationId xmlns:a16="http://schemas.microsoft.com/office/drawing/2014/main" id="{B754D767-A5BA-4E9D-989E-13BC039A97FC}"/>
              </a:ext>
            </a:extLst>
          </p:cNvPr>
          <p:cNvSpPr/>
          <p:nvPr/>
        </p:nvSpPr>
        <p:spPr>
          <a:xfrm>
            <a:off x="4936059" y="2034528"/>
            <a:ext cx="6150864" cy="375552"/>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Mejores tiempos simulación real</a:t>
            </a:r>
          </a:p>
        </p:txBody>
      </p:sp>
      <p:sp>
        <p:nvSpPr>
          <p:cNvPr id="19" name="Rectangle 3">
            <a:extLst>
              <a:ext uri="{FF2B5EF4-FFF2-40B4-BE49-F238E27FC236}">
                <a16:creationId xmlns:a16="http://schemas.microsoft.com/office/drawing/2014/main" id="{23B8DFE6-2F9D-431B-AB3D-498CA44A46B2}"/>
              </a:ext>
            </a:extLst>
          </p:cNvPr>
          <p:cNvSpPr/>
          <p:nvPr/>
        </p:nvSpPr>
        <p:spPr>
          <a:xfrm>
            <a:off x="4905299" y="4735246"/>
            <a:ext cx="6150864" cy="375552"/>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Buenos tiempos para pocos participantes</a:t>
            </a:r>
          </a:p>
        </p:txBody>
      </p:sp>
      <p:sp>
        <p:nvSpPr>
          <p:cNvPr id="23" name="Rectangle 3">
            <a:extLst>
              <a:ext uri="{FF2B5EF4-FFF2-40B4-BE49-F238E27FC236}">
                <a16:creationId xmlns:a16="http://schemas.microsoft.com/office/drawing/2014/main" id="{61CBD91C-EFC1-4894-95A0-08744B23102E}"/>
              </a:ext>
            </a:extLst>
          </p:cNvPr>
          <p:cNvSpPr/>
          <p:nvPr/>
        </p:nvSpPr>
        <p:spPr>
          <a:xfrm>
            <a:off x="4936059" y="651586"/>
            <a:ext cx="6150864" cy="375552"/>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Simulación Sencilla (</a:t>
            </a:r>
            <a:r>
              <a:rPr lang="es-ES" dirty="0">
                <a:solidFill>
                  <a:srgbClr val="00008A"/>
                </a:solidFill>
                <a:latin typeface="Calibri" panose="020F0502020204030204" pitchFamily="34" charset="0"/>
                <a:ea typeface="Calibri" panose="020F0502020204030204" pitchFamily="34" charset="0"/>
                <a:cs typeface="Times New Roman" panose="02020603050405020304" pitchFamily="18" charset="0"/>
              </a:rPr>
              <a:t>●</a:t>
            </a:r>
            <a:r>
              <a:rPr lang="es-ES" dirty="0">
                <a:latin typeface="Calibri" panose="020F0502020204030204" pitchFamily="34" charset="0"/>
                <a:ea typeface="Calibri" panose="020F0502020204030204" pitchFamily="34" charset="0"/>
                <a:cs typeface="Times New Roman" panose="02020603050405020304" pitchFamily="18" charset="0"/>
              </a:rPr>
              <a:t>) vs Simulación Realista (</a:t>
            </a:r>
            <a:r>
              <a:rPr lang="es-ES"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s-ES"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63150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B95C9E6B-2074-459F-9F2A-041E7A54A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473712" y="381597"/>
            <a:ext cx="9748489" cy="7590620"/>
          </a:xfrm>
          <a:prstGeom prst="rect">
            <a:avLst/>
          </a:prstGeom>
        </p:spPr>
      </p:pic>
      <p:sp>
        <p:nvSpPr>
          <p:cNvPr id="7" name="Rectangle 6">
            <a:extLst>
              <a:ext uri="{FF2B5EF4-FFF2-40B4-BE49-F238E27FC236}">
                <a16:creationId xmlns:a16="http://schemas.microsoft.com/office/drawing/2014/main" id="{3199618C-7451-4893-BB8B-52129B142FA8}"/>
              </a:ext>
            </a:extLst>
          </p:cNvPr>
          <p:cNvSpPr/>
          <p:nvPr/>
        </p:nvSpPr>
        <p:spPr>
          <a:xfrm>
            <a:off x="-1222697" y="-681620"/>
            <a:ext cx="6418540" cy="8511170"/>
          </a:xfrm>
          <a:prstGeom prst="rect">
            <a:avLst/>
          </a:prstGeom>
          <a:solidFill>
            <a:srgbClr val="FFFFFF">
              <a:alpha val="40000"/>
            </a:srgbClr>
          </a:solidFill>
          <a:ln>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angle 3">
            <a:extLst>
              <a:ext uri="{FF2B5EF4-FFF2-40B4-BE49-F238E27FC236}">
                <a16:creationId xmlns:a16="http://schemas.microsoft.com/office/drawing/2014/main" id="{B64AD523-FEDD-4BD9-AD55-4F77E87C5F9D}"/>
              </a:ext>
            </a:extLst>
          </p:cNvPr>
          <p:cNvSpPr/>
          <p:nvPr/>
        </p:nvSpPr>
        <p:spPr>
          <a:xfrm>
            <a:off x="5207652" y="1700971"/>
            <a:ext cx="6150864" cy="375552"/>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Diseño en base a interfaces</a:t>
            </a:r>
          </a:p>
        </p:txBody>
      </p:sp>
      <p:sp>
        <p:nvSpPr>
          <p:cNvPr id="10" name="Rectangle 3">
            <a:extLst>
              <a:ext uri="{FF2B5EF4-FFF2-40B4-BE49-F238E27FC236}">
                <a16:creationId xmlns:a16="http://schemas.microsoft.com/office/drawing/2014/main" id="{F680C0BC-7118-4001-97D8-9CEBD29C1F08}"/>
              </a:ext>
            </a:extLst>
          </p:cNvPr>
          <p:cNvSpPr/>
          <p:nvPr/>
        </p:nvSpPr>
        <p:spPr>
          <a:xfrm>
            <a:off x="5207652" y="3124303"/>
            <a:ext cx="6150864" cy="375552"/>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Fácil adaptación de nuevas herramientas criptográficas</a:t>
            </a:r>
          </a:p>
        </p:txBody>
      </p:sp>
      <p:sp>
        <p:nvSpPr>
          <p:cNvPr id="12" name="Rectangle 3">
            <a:extLst>
              <a:ext uri="{FF2B5EF4-FFF2-40B4-BE49-F238E27FC236}">
                <a16:creationId xmlns:a16="http://schemas.microsoft.com/office/drawing/2014/main" id="{4BB9E02D-20A4-4886-95AB-9C70E8E268D7}"/>
              </a:ext>
            </a:extLst>
          </p:cNvPr>
          <p:cNvSpPr/>
          <p:nvPr/>
        </p:nvSpPr>
        <p:spPr>
          <a:xfrm>
            <a:off x="5207652" y="4547635"/>
            <a:ext cx="6150864" cy="375552"/>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Estudio de aplicabilidad real mediante simulaciones</a:t>
            </a:r>
          </a:p>
        </p:txBody>
      </p:sp>
    </p:spTree>
    <p:extLst>
      <p:ext uri="{BB962C8B-B14F-4D97-AF65-F5344CB8AC3E}">
        <p14:creationId xmlns:p14="http://schemas.microsoft.com/office/powerpoint/2010/main" val="1947755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032AC0-E156-49E3-8288-32A013862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431" y="0"/>
            <a:ext cx="9590211" cy="6858000"/>
          </a:xfrm>
          <a:prstGeom prst="rect">
            <a:avLst/>
          </a:prstGeom>
        </p:spPr>
      </p:pic>
    </p:spTree>
    <p:extLst>
      <p:ext uri="{BB962C8B-B14F-4D97-AF65-F5344CB8AC3E}">
        <p14:creationId xmlns:p14="http://schemas.microsoft.com/office/powerpoint/2010/main" val="1572413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908</Words>
  <Application>Microsoft Office PowerPoint</Application>
  <PresentationFormat>Panorámica</PresentationFormat>
  <Paragraphs>72</Paragraphs>
  <Slides>9</Slides>
  <Notes>9</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9</vt:i4>
      </vt:variant>
    </vt:vector>
  </HeadingPairs>
  <TitlesOfParts>
    <vt:vector size="17" baseType="lpstr">
      <vt:lpstr>Arial</vt:lpstr>
      <vt:lpstr>Calibri</vt:lpstr>
      <vt:lpstr>Calibri Light</vt:lpstr>
      <vt:lpstr>Century Gothic</vt:lpstr>
      <vt:lpstr>Symbol</vt:lpstr>
      <vt:lpstr>Wingdings 3</vt:lpstr>
      <vt:lpstr>Ion</vt:lpstr>
      <vt:lpstr>Office Theme</vt:lpstr>
      <vt:lpstr>Defensa TFM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Pre-Defensa TFM</dc:title>
  <dc:creator>Daniel De Las Heras Montero</dc:creator>
  <cp:lastModifiedBy>Daniel De Las Heras Montero</cp:lastModifiedBy>
  <cp:revision>9</cp:revision>
  <dcterms:created xsi:type="dcterms:W3CDTF">2020-07-08T16:52:20Z</dcterms:created>
  <dcterms:modified xsi:type="dcterms:W3CDTF">2020-09-04T18:31:44Z</dcterms:modified>
</cp:coreProperties>
</file>