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20" r:id="rId2"/>
  </p:sldMasterIdLst>
  <p:sldIdLst>
    <p:sldId id="256" r:id="rId3"/>
    <p:sldId id="259" r:id="rId4"/>
    <p:sldId id="260" r:id="rId5"/>
    <p:sldId id="258" r:id="rId6"/>
    <p:sldId id="261" r:id="rId7"/>
    <p:sldId id="262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515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F24-7440-46B9-9255-74182BE81B25}" type="datetimeFigureOut">
              <a:rPr lang="es-ES" smtClean="0"/>
              <a:t>08/07/2020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C7CA-54B2-410A-8351-CDA4DDBF5B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93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F24-7440-46B9-9255-74182BE81B25}" type="datetimeFigureOut">
              <a:rPr lang="es-ES" smtClean="0"/>
              <a:t>08/07/2020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C7CA-54B2-410A-8351-CDA4DDBF5B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671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F24-7440-46B9-9255-74182BE81B25}" type="datetimeFigureOut">
              <a:rPr lang="es-ES" smtClean="0"/>
              <a:t>08/07/2020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C7CA-54B2-410A-8351-CDA4DDBF5B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019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F24-7440-46B9-9255-74182BE81B25}" type="datetimeFigureOut">
              <a:rPr lang="es-ES" smtClean="0"/>
              <a:t>08/07/2020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C7CA-54B2-410A-8351-CDA4DDBF5BEC}" type="slidenum">
              <a:rPr lang="es-ES" smtClean="0"/>
              <a:t>‹#›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9662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F24-7440-46B9-9255-74182BE81B25}" type="datetimeFigureOut">
              <a:rPr lang="es-ES" smtClean="0"/>
              <a:t>08/07/2020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C7CA-54B2-410A-8351-CDA4DDBF5B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405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F24-7440-46B9-9255-74182BE81B25}" type="datetimeFigureOut">
              <a:rPr lang="es-ES" smtClean="0"/>
              <a:t>08/07/2020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C7CA-54B2-410A-8351-CDA4DDBF5B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4588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F24-7440-46B9-9255-74182BE81B25}" type="datetimeFigureOut">
              <a:rPr lang="es-ES" smtClean="0"/>
              <a:t>08/07/2020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C7CA-54B2-410A-8351-CDA4DDBF5B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170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F24-7440-46B9-9255-74182BE81B25}" type="datetimeFigureOut">
              <a:rPr lang="es-ES" smtClean="0"/>
              <a:t>08/07/2020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C7CA-54B2-410A-8351-CDA4DDBF5B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5897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F24-7440-46B9-9255-74182BE81B25}" type="datetimeFigureOut">
              <a:rPr lang="es-ES" smtClean="0"/>
              <a:t>08/07/2020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C7CA-54B2-410A-8351-CDA4DDBF5B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10950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7543-8801-48D3-8C73-76B2CD22E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6FA14-8443-42D6-8B97-B0B7BBE0F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27E98-49AC-4F07-8EFC-11CB33996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F24-7440-46B9-9255-74182BE81B25}" type="datetimeFigureOut">
              <a:rPr lang="es-ES" smtClean="0"/>
              <a:t>08/07/2020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E3F91-F941-4AC7-985C-209FEE86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D09F9-E479-4B33-8592-4B2F913E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C7CA-54B2-410A-8351-CDA4DDBF5B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10951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BED9-C32F-4F4E-A878-74EF8E41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8142E-AC58-4EBD-9B57-5316FB9C6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CFE1-4ACE-49B4-B9E4-FB948D02D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F24-7440-46B9-9255-74182BE81B25}" type="datetimeFigureOut">
              <a:rPr lang="es-ES" smtClean="0"/>
              <a:t>08/07/2020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89360-611F-4BDB-B5A2-A90BCB76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D8242-4954-4729-833C-D4ABE2BA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C7CA-54B2-410A-8351-CDA4DDBF5B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144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F24-7440-46B9-9255-74182BE81B25}" type="datetimeFigureOut">
              <a:rPr lang="es-ES" smtClean="0"/>
              <a:t>08/07/2020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C7CA-54B2-410A-8351-CDA4DDBF5B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7212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7DE72-873E-46CF-B739-17E249151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697AF-A18C-4372-A0D4-45074947B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52046-6FB0-42F6-BF27-6E8CE6D84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F24-7440-46B9-9255-74182BE81B25}" type="datetimeFigureOut">
              <a:rPr lang="es-ES" smtClean="0"/>
              <a:t>08/07/2020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43EED-4B47-461E-8FE5-D1CC9E07A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84756-8C2B-41DF-BB0C-6A20A0B20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C7CA-54B2-410A-8351-CDA4DDBF5B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85133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A1622-5D57-46C7-95E8-836EDC86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FAA58-9697-4D20-92E5-0A698D956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6585E-71BE-4DF6-8BB2-03BC37DA2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38B06-3476-4B00-BE54-94168396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F24-7440-46B9-9255-74182BE81B25}" type="datetimeFigureOut">
              <a:rPr lang="es-ES" smtClean="0"/>
              <a:t>08/07/2020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93C3C-3F92-436C-99A0-9EC94F77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77F24-1E07-4B02-957C-DD45A272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C7CA-54B2-410A-8351-CDA4DDBF5B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62456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CF88F-BD49-41DC-83E2-0BD1DE416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D4D66-B5CA-4B6C-BD9D-F14FD5842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D5242-A98D-4762-8DCF-4C6C39638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0F781-B035-4702-B974-41E364BB4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F0D49-D9DA-4E8D-9CBB-9947D75E0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6248E6-C6C0-4514-8258-A77FE4BB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F24-7440-46B9-9255-74182BE81B25}" type="datetimeFigureOut">
              <a:rPr lang="es-ES" smtClean="0"/>
              <a:t>08/07/2020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9068B5-9F17-447E-B54E-04BDC8B7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0C00D2-EC40-4AF6-A5F4-40BEBA757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C7CA-54B2-410A-8351-CDA4DDBF5B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71137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AF9C3-80D2-423B-96D1-263F07E8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DF097-FAB0-4444-8123-F4CE96ED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F24-7440-46B9-9255-74182BE81B25}" type="datetimeFigureOut">
              <a:rPr lang="es-ES" smtClean="0"/>
              <a:t>08/07/2020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9DD38-F0B0-4D55-8239-547CF5BF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2978F-33BC-4C12-92D5-C25BFAF1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C7CA-54B2-410A-8351-CDA4DDBF5B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86562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9690D-CF0C-4DBE-A8BF-BF8A3E54F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F24-7440-46B9-9255-74182BE81B25}" type="datetimeFigureOut">
              <a:rPr lang="es-ES" smtClean="0"/>
              <a:t>08/07/2020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4CCED-AAC5-4D65-B8C8-F6A9F1647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8B3E4-D05C-49E0-A95D-5E608775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C7CA-54B2-410A-8351-CDA4DDBF5B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97469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CCF2-9E52-4B28-B0CC-7BE0E794F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D4C21-633A-4761-8941-71C138DEA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42A56-5C7F-405A-B6BA-74625AEA4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B7DE4-6978-48C7-9F90-D247A3F92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F24-7440-46B9-9255-74182BE81B25}" type="datetimeFigureOut">
              <a:rPr lang="es-ES" smtClean="0"/>
              <a:t>08/07/2020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0AD88-2A47-4AD1-BE2A-A8E8EA18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BCC2C-51DE-4618-931A-8842339F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C7CA-54B2-410A-8351-CDA4DDBF5B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22985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784E1-F78C-47A9-A015-634D89424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252E7A-C280-45D2-BC8A-7930616BC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6A1B9-8F5F-4411-8F46-2573C4E80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F80C0-B45D-4CE1-BA21-8ED9C058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F24-7440-46B9-9255-74182BE81B25}" type="datetimeFigureOut">
              <a:rPr lang="es-ES" smtClean="0"/>
              <a:t>08/07/2020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CE3E9-536A-4BD5-8397-9E4EAE32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FA0A1-F0CC-4AF3-9D45-82F8A4BF5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C7CA-54B2-410A-8351-CDA4DDBF5B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37802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D9A2-A560-47E1-85A5-FB831E66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F6843-503D-4BC9-A97E-FD3BAA3DD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3E54D-948C-4563-8AD3-0C24413CA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F24-7440-46B9-9255-74182BE81B25}" type="datetimeFigureOut">
              <a:rPr lang="es-ES" smtClean="0"/>
              <a:t>08/07/2020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46B93-D99B-4D39-9238-9261E853D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0BC1D-789B-4897-A24B-18066AA1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C7CA-54B2-410A-8351-CDA4DDBF5B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02594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890FF9-C7FE-4337-9644-B8648BD1A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9A122-C3A0-4EF1-B49D-609976610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93E50-3F1C-418F-9B42-85922EB7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F24-7440-46B9-9255-74182BE81B25}" type="datetimeFigureOut">
              <a:rPr lang="es-ES" smtClean="0"/>
              <a:t>08/07/2020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3D34F-7970-447B-BBB9-13C03EE3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054B0-5F16-48A3-855F-BFEDF9DE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C7CA-54B2-410A-8351-CDA4DDBF5B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778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F24-7440-46B9-9255-74182BE81B25}" type="datetimeFigureOut">
              <a:rPr lang="es-ES" smtClean="0"/>
              <a:t>08/07/2020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C7CA-54B2-410A-8351-CDA4DDBF5B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638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F24-7440-46B9-9255-74182BE81B25}" type="datetimeFigureOut">
              <a:rPr lang="es-ES" smtClean="0"/>
              <a:t>08/07/2020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C7CA-54B2-410A-8351-CDA4DDBF5B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4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F24-7440-46B9-9255-74182BE81B25}" type="datetimeFigureOut">
              <a:rPr lang="es-ES" smtClean="0"/>
              <a:t>08/07/2020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C7CA-54B2-410A-8351-CDA4DDBF5B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229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F24-7440-46B9-9255-74182BE81B25}" type="datetimeFigureOut">
              <a:rPr lang="es-ES" smtClean="0"/>
              <a:t>08/07/2020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C7CA-54B2-410A-8351-CDA4DDBF5B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093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F24-7440-46B9-9255-74182BE81B25}" type="datetimeFigureOut">
              <a:rPr lang="es-ES" smtClean="0"/>
              <a:t>08/07/2020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C7CA-54B2-410A-8351-CDA4DDBF5B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944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F24-7440-46B9-9255-74182BE81B25}" type="datetimeFigureOut">
              <a:rPr lang="es-ES" smtClean="0"/>
              <a:t>08/07/2020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C7CA-54B2-410A-8351-CDA4DDBF5B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7775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DF24-7440-46B9-9255-74182BE81B25}" type="datetimeFigureOut">
              <a:rPr lang="es-ES" smtClean="0"/>
              <a:t>08/07/2020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C7CA-54B2-410A-8351-CDA4DDBF5B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09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588DF24-7440-46B9-9255-74182BE81B25}" type="datetimeFigureOut">
              <a:rPr lang="es-ES" smtClean="0"/>
              <a:t>08/07/2020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2C7CA-54B2-410A-8351-CDA4DDBF5B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2996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73EB31-ADF1-4219-AE3A-F43E0118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210DD-FBD9-4BEF-9719-92B967934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123F1-90D5-4D6F-B1CD-9352ADA77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8DF24-7440-46B9-9255-74182BE81B25}" type="datetimeFigureOut">
              <a:rPr lang="es-ES" smtClean="0"/>
              <a:t>08/07/2020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1A2EC-53CE-44CB-9B48-88093549A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320AD-94C0-44E3-8DCD-7C046BAFF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2C7CA-54B2-410A-8351-CDA4DDBF5BE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319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4D959-FBB9-46EC-B2DB-1F2558FE6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Diseño e implementación de un esquema de intercambio de clave para n-usuarios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E5B75-E573-4586-870A-2ADD82C49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es-ES" dirty="0"/>
              <a:t>Pre-Defensa TFM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DFFDC-B433-4630-84EC-32A924630328}"/>
              </a:ext>
            </a:extLst>
          </p:cNvPr>
          <p:cNvSpPr txBox="1"/>
          <p:nvPr/>
        </p:nvSpPr>
        <p:spPr>
          <a:xfrm>
            <a:off x="1121080" y="5638800"/>
            <a:ext cx="530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/>
              <a:t>Daniel de las Heras Montero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603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AAFFD9-A507-44AF-9052-E87C07160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1387929"/>
            <a:ext cx="6191250" cy="5372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BA6EBF-879E-445A-863B-9E1652807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863" y="585885"/>
            <a:ext cx="60102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1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760EE058-1A3C-466F-BEF5-BE14C1292B1A}"/>
              </a:ext>
            </a:extLst>
          </p:cNvPr>
          <p:cNvGrpSpPr/>
          <p:nvPr/>
        </p:nvGrpSpPr>
        <p:grpSpPr>
          <a:xfrm>
            <a:off x="6440202" y="971767"/>
            <a:ext cx="4481796" cy="2824566"/>
            <a:chOff x="7308184" y="1511541"/>
            <a:chExt cx="4481796" cy="28245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CA15CD-E773-4BFB-AD9D-77497261B928}"/>
                </a:ext>
              </a:extLst>
            </p:cNvPr>
            <p:cNvSpPr/>
            <p:nvPr/>
          </p:nvSpPr>
          <p:spPr>
            <a:xfrm>
              <a:off x="10508380" y="3333745"/>
              <a:ext cx="1281600" cy="547200"/>
            </a:xfrm>
            <a:prstGeom prst="rect">
              <a:avLst/>
            </a:prstGeom>
            <a:solidFill>
              <a:srgbClr val="1E515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Revisión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C17A9B-14B0-44DC-B47F-3A88C91BE0BB}"/>
                </a:ext>
              </a:extLst>
            </p:cNvPr>
            <p:cNvSpPr/>
            <p:nvPr/>
          </p:nvSpPr>
          <p:spPr>
            <a:xfrm>
              <a:off x="7308184" y="3333745"/>
              <a:ext cx="1364709" cy="547200"/>
            </a:xfrm>
            <a:prstGeom prst="rect">
              <a:avLst/>
            </a:prstGeom>
            <a:solidFill>
              <a:srgbClr val="1E515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dirty="0"/>
                <a:t>Planificación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0C7BE49-BA0B-413B-969A-24BCC4C74C10}"/>
                </a:ext>
              </a:extLst>
            </p:cNvPr>
            <p:cNvSpPr/>
            <p:nvPr/>
          </p:nvSpPr>
          <p:spPr>
            <a:xfrm>
              <a:off x="8944718" y="1511541"/>
              <a:ext cx="1280653" cy="547339"/>
            </a:xfrm>
            <a:prstGeom prst="rect">
              <a:avLst/>
            </a:prstGeom>
            <a:solidFill>
              <a:srgbClr val="1E515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Ejecución</a:t>
              </a:r>
            </a:p>
          </p:txBody>
        </p:sp>
        <p:sp>
          <p:nvSpPr>
            <p:cNvPr id="21" name="Arrow: Circular 20">
              <a:extLst>
                <a:ext uri="{FF2B5EF4-FFF2-40B4-BE49-F238E27FC236}">
                  <a16:creationId xmlns:a16="http://schemas.microsoft.com/office/drawing/2014/main" id="{0E8AD50A-5AF8-4292-A1BF-733B9D6064DB}"/>
                </a:ext>
              </a:extLst>
            </p:cNvPr>
            <p:cNvSpPr/>
            <p:nvPr/>
          </p:nvSpPr>
          <p:spPr>
            <a:xfrm rot="9056334">
              <a:off x="8577050" y="2263467"/>
              <a:ext cx="2098767" cy="2072640"/>
            </a:xfrm>
            <a:prstGeom prst="circularArrow">
              <a:avLst>
                <a:gd name="adj1" fmla="val 12500"/>
                <a:gd name="adj2" fmla="val 806987"/>
                <a:gd name="adj3" fmla="val 20457681"/>
                <a:gd name="adj4" fmla="val 15075873"/>
                <a:gd name="adj5" fmla="val 9160"/>
              </a:avLst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4" name="Arrow: Circular 23">
              <a:extLst>
                <a:ext uri="{FF2B5EF4-FFF2-40B4-BE49-F238E27FC236}">
                  <a16:creationId xmlns:a16="http://schemas.microsoft.com/office/drawing/2014/main" id="{5C9637FE-2411-4D0C-BDCA-AF0845CF2961}"/>
                </a:ext>
              </a:extLst>
            </p:cNvPr>
            <p:cNvSpPr/>
            <p:nvPr/>
          </p:nvSpPr>
          <p:spPr>
            <a:xfrm rot="1175753">
              <a:off x="8721250" y="2077134"/>
              <a:ext cx="2098767" cy="2072640"/>
            </a:xfrm>
            <a:prstGeom prst="circularArrow">
              <a:avLst>
                <a:gd name="adj1" fmla="val 12500"/>
                <a:gd name="adj2" fmla="val 806987"/>
                <a:gd name="adj3" fmla="val 20457681"/>
                <a:gd name="adj4" fmla="val 15075873"/>
                <a:gd name="adj5" fmla="val 9160"/>
              </a:avLst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5" name="Arrow: Circular 24">
              <a:extLst>
                <a:ext uri="{FF2B5EF4-FFF2-40B4-BE49-F238E27FC236}">
                  <a16:creationId xmlns:a16="http://schemas.microsoft.com/office/drawing/2014/main" id="{BA156A3A-8B1C-4C35-9B15-951C28155A0A}"/>
                </a:ext>
              </a:extLst>
            </p:cNvPr>
            <p:cNvSpPr/>
            <p:nvPr/>
          </p:nvSpPr>
          <p:spPr>
            <a:xfrm rot="16495320">
              <a:off x="8417312" y="2057282"/>
              <a:ext cx="2098767" cy="2072640"/>
            </a:xfrm>
            <a:prstGeom prst="circularArrow">
              <a:avLst>
                <a:gd name="adj1" fmla="val 12500"/>
                <a:gd name="adj2" fmla="val 806987"/>
                <a:gd name="adj3" fmla="val 20457681"/>
                <a:gd name="adj4" fmla="val 15075873"/>
                <a:gd name="adj5" fmla="val 9160"/>
              </a:avLst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CAB5147-56A6-45D9-AED6-8AE66056B08F}"/>
                </a:ext>
              </a:extLst>
            </p:cNvPr>
            <p:cNvSpPr/>
            <p:nvPr/>
          </p:nvSpPr>
          <p:spPr>
            <a:xfrm>
              <a:off x="8974632" y="2593919"/>
              <a:ext cx="1268157" cy="1252190"/>
            </a:xfrm>
            <a:prstGeom prst="ellipse">
              <a:avLst/>
            </a:prstGeom>
            <a:solidFill>
              <a:srgbClr val="1E515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/>
                <a:t>Iteración i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06FE532A-2D88-4E86-B925-5E480E356D21}"/>
              </a:ext>
            </a:extLst>
          </p:cNvPr>
          <p:cNvSpPr/>
          <p:nvPr/>
        </p:nvSpPr>
        <p:spPr>
          <a:xfrm>
            <a:off x="1374796" y="2759135"/>
            <a:ext cx="1364709" cy="547200"/>
          </a:xfrm>
          <a:prstGeom prst="rect">
            <a:avLst/>
          </a:prstGeom>
          <a:solidFill>
            <a:srgbClr val="1E51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dirty="0"/>
              <a:t>Iteración “0”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2218F34-7B04-4002-A419-2A9EF7D055B3}"/>
              </a:ext>
            </a:extLst>
          </p:cNvPr>
          <p:cNvSpPr/>
          <p:nvPr/>
        </p:nvSpPr>
        <p:spPr>
          <a:xfrm>
            <a:off x="3129252" y="2820098"/>
            <a:ext cx="2929674" cy="454407"/>
          </a:xfrm>
          <a:prstGeom prst="rightArrow">
            <a:avLst/>
          </a:prstGeom>
          <a:solidFill>
            <a:srgbClr val="FF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382868-E434-4BEF-B433-32726A7D1BAF}"/>
              </a:ext>
            </a:extLst>
          </p:cNvPr>
          <p:cNvSpPr txBox="1"/>
          <p:nvPr/>
        </p:nvSpPr>
        <p:spPr>
          <a:xfrm>
            <a:off x="6882647" y="4155708"/>
            <a:ext cx="3718560" cy="206210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Implementación esqueleto herramienta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Implementación de la estructura matemática necesaria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Implementación esquema compromiso (Cramer-</a:t>
            </a:r>
            <a:r>
              <a:rPr lang="es-ES" sz="1600" dirty="0" err="1"/>
              <a:t>Shoup</a:t>
            </a:r>
            <a:r>
              <a:rPr lang="es-E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Intercambio 2-parte (</a:t>
            </a:r>
            <a:r>
              <a:rPr lang="es-ES" sz="1600" dirty="0" err="1"/>
              <a:t>Diffie</a:t>
            </a:r>
            <a:r>
              <a:rPr lang="es-ES" sz="1600" dirty="0"/>
              <a:t>-Hellman)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Compleción esqueleto</a:t>
            </a:r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6F7DAD92-15CC-47D8-A0B2-D13187535ABB}"/>
              </a:ext>
            </a:extLst>
          </p:cNvPr>
          <p:cNvSpPr/>
          <p:nvPr/>
        </p:nvSpPr>
        <p:spPr>
          <a:xfrm flipH="1">
            <a:off x="6077542" y="4175593"/>
            <a:ext cx="679269" cy="2042218"/>
          </a:xfrm>
          <a:prstGeom prst="rt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9000">
                <a:srgbClr val="1E5155">
                  <a:alpha val="60000"/>
                </a:srgbClr>
              </a:gs>
              <a:gs pos="83000">
                <a:srgbClr val="1E5155"/>
              </a:gs>
              <a:gs pos="100000">
                <a:srgbClr val="1E5155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563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computer&#10;&#10;Description automatically generated">
            <a:extLst>
              <a:ext uri="{FF2B5EF4-FFF2-40B4-BE49-F238E27FC236}">
                <a16:creationId xmlns:a16="http://schemas.microsoft.com/office/drawing/2014/main" id="{594C857F-411F-4B3C-9746-D957CD69AD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69"/>
          <a:stretch/>
        </p:blipFill>
        <p:spPr>
          <a:xfrm>
            <a:off x="7713929" y="0"/>
            <a:ext cx="4478071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3FE104-4940-4B2A-9C80-D7A5C0489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088" y="732783"/>
            <a:ext cx="4400550" cy="30765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99618C-7451-4893-BB8B-52129B142FA8}"/>
              </a:ext>
            </a:extLst>
          </p:cNvPr>
          <p:cNvSpPr/>
          <p:nvPr/>
        </p:nvSpPr>
        <p:spPr>
          <a:xfrm>
            <a:off x="7713929" y="0"/>
            <a:ext cx="4478071" cy="68580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1B0887-FAD3-447E-8928-5850695A5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040" y="4601526"/>
            <a:ext cx="2638425" cy="581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4452D625-BC92-4899-9A1B-52885A15AD7D}"/>
              </a:ext>
            </a:extLst>
          </p:cNvPr>
          <p:cNvSpPr/>
          <p:nvPr/>
        </p:nvSpPr>
        <p:spPr>
          <a:xfrm>
            <a:off x="859536" y="3666744"/>
            <a:ext cx="603504" cy="1335024"/>
          </a:xfrm>
          <a:prstGeom prst="curvedRightArrow">
            <a:avLst/>
          </a:prstGeom>
          <a:solidFill>
            <a:srgbClr val="1E5155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19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7BFA051-C4B2-444F-B776-684EE258963C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98EA8A5-D7FC-4D83-BC48-C99AFB3BB0FD}"/>
              </a:ext>
            </a:extLst>
          </p:cNvPr>
          <p:cNvSpPr/>
          <p:nvPr/>
        </p:nvSpPr>
        <p:spPr>
          <a:xfrm>
            <a:off x="8555627" y="3155400"/>
            <a:ext cx="1364709" cy="547200"/>
          </a:xfrm>
          <a:prstGeom prst="rect">
            <a:avLst/>
          </a:prstGeom>
          <a:solidFill>
            <a:srgbClr val="1E51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dirty="0"/>
              <a:t>Broadcast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A6438B-C510-4178-82A3-F3ADAAF8C0DB}"/>
              </a:ext>
            </a:extLst>
          </p:cNvPr>
          <p:cNvSpPr/>
          <p:nvPr/>
        </p:nvSpPr>
        <p:spPr>
          <a:xfrm>
            <a:off x="7541957" y="1722281"/>
            <a:ext cx="1364709" cy="547200"/>
          </a:xfrm>
          <a:prstGeom prst="rect">
            <a:avLst/>
          </a:prstGeom>
          <a:solidFill>
            <a:srgbClr val="1E51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dirty="0" err="1"/>
              <a:t>Participant</a:t>
            </a:r>
            <a:r>
              <a:rPr lang="es-ES" dirty="0"/>
              <a:t> 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C2E91F-1D2C-4632-96B9-B2EC2EFEA0AD}"/>
              </a:ext>
            </a:extLst>
          </p:cNvPr>
          <p:cNvSpPr/>
          <p:nvPr/>
        </p:nvSpPr>
        <p:spPr>
          <a:xfrm>
            <a:off x="10018108" y="1778648"/>
            <a:ext cx="1550310" cy="547200"/>
          </a:xfrm>
          <a:prstGeom prst="rect">
            <a:avLst/>
          </a:prstGeom>
          <a:solidFill>
            <a:srgbClr val="1E51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dirty="0" err="1"/>
              <a:t>Participant</a:t>
            </a:r>
            <a:r>
              <a:rPr lang="es-ES" dirty="0"/>
              <a:t> i+1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591E4E-9758-4F95-A054-532CD7BEF020}"/>
              </a:ext>
            </a:extLst>
          </p:cNvPr>
          <p:cNvSpPr/>
          <p:nvPr/>
        </p:nvSpPr>
        <p:spPr>
          <a:xfrm>
            <a:off x="6328350" y="3012787"/>
            <a:ext cx="1515356" cy="547200"/>
          </a:xfrm>
          <a:prstGeom prst="rect">
            <a:avLst/>
          </a:prstGeom>
          <a:solidFill>
            <a:srgbClr val="1E51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dirty="0" err="1"/>
              <a:t>Participant</a:t>
            </a:r>
            <a:r>
              <a:rPr lang="es-ES" dirty="0"/>
              <a:t> i-1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87CEFC-ED4C-4EE3-8E02-F6D79DB90AF8}"/>
              </a:ext>
            </a:extLst>
          </p:cNvPr>
          <p:cNvSpPr/>
          <p:nvPr/>
        </p:nvSpPr>
        <p:spPr>
          <a:xfrm>
            <a:off x="9277907" y="4658427"/>
            <a:ext cx="1515356" cy="547200"/>
          </a:xfrm>
          <a:prstGeom prst="rect">
            <a:avLst/>
          </a:prstGeom>
          <a:solidFill>
            <a:srgbClr val="1E51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dirty="0" err="1"/>
              <a:t>Participant</a:t>
            </a:r>
            <a:r>
              <a:rPr lang="es-ES" dirty="0"/>
              <a:t> 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59F2F5-7427-4793-9C72-2F74CDB5AED5}"/>
              </a:ext>
            </a:extLst>
          </p:cNvPr>
          <p:cNvCxnSpPr>
            <a:stCxn id="12" idx="3"/>
            <a:endCxn id="9" idx="1"/>
          </p:cNvCxnSpPr>
          <p:nvPr/>
        </p:nvCxnSpPr>
        <p:spPr>
          <a:xfrm>
            <a:off x="7843706" y="3286387"/>
            <a:ext cx="711921" cy="1426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A5D851-3121-4FEA-8CEE-F9E34D0F434A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8224312" y="2269481"/>
            <a:ext cx="1013670" cy="8859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CC4BC9-3B85-47CF-B5D3-7E1DE4ED03D7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9920337" y="2325848"/>
            <a:ext cx="872926" cy="1103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B47659-DDF3-4E24-9CA3-6DB5FA403D9B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9237982" y="3702600"/>
            <a:ext cx="797603" cy="9558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CF6F8D19-B697-4A57-9C04-C63BD5F2D290}"/>
              </a:ext>
            </a:extLst>
          </p:cNvPr>
          <p:cNvCxnSpPr>
            <a:cxnSpLocks/>
          </p:cNvCxnSpPr>
          <p:nvPr/>
        </p:nvCxnSpPr>
        <p:spPr>
          <a:xfrm rot="5400000">
            <a:off x="10316650" y="3193382"/>
            <a:ext cx="2306273" cy="1018436"/>
          </a:xfrm>
          <a:prstGeom prst="curvedConnector2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D87703EF-36B6-4103-9AD4-8143157C065A}"/>
              </a:ext>
            </a:extLst>
          </p:cNvPr>
          <p:cNvCxnSpPr>
            <a:cxnSpLocks/>
          </p:cNvCxnSpPr>
          <p:nvPr/>
        </p:nvCxnSpPr>
        <p:spPr>
          <a:xfrm rot="10800000">
            <a:off x="6831419" y="3833587"/>
            <a:ext cx="2191879" cy="1372040"/>
          </a:xfrm>
          <a:prstGeom prst="curvedConnector2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7B15BB9-7A93-442B-A238-EC7214F240E8}"/>
              </a:ext>
            </a:extLst>
          </p:cNvPr>
          <p:cNvGrpSpPr/>
          <p:nvPr/>
        </p:nvGrpSpPr>
        <p:grpSpPr>
          <a:xfrm>
            <a:off x="167780" y="1057015"/>
            <a:ext cx="5779964" cy="5167618"/>
            <a:chOff x="167780" y="151003"/>
            <a:chExt cx="5779964" cy="516761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014F9A2-CB2A-4BA1-914F-3CD8CD09AE96}"/>
                </a:ext>
              </a:extLst>
            </p:cNvPr>
            <p:cNvSpPr/>
            <p:nvPr/>
          </p:nvSpPr>
          <p:spPr>
            <a:xfrm>
              <a:off x="1321182" y="1395461"/>
              <a:ext cx="1364709" cy="547200"/>
            </a:xfrm>
            <a:prstGeom prst="rect">
              <a:avLst/>
            </a:prstGeom>
            <a:solidFill>
              <a:srgbClr val="1E515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dirty="0" err="1"/>
                <a:t>Participant</a:t>
              </a:r>
              <a:r>
                <a:rPr lang="es-ES" dirty="0"/>
                <a:t> i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859E8BF-3CC7-49C8-A933-2564885D0664}"/>
                </a:ext>
              </a:extLst>
            </p:cNvPr>
            <p:cNvSpPr/>
            <p:nvPr/>
          </p:nvSpPr>
          <p:spPr>
            <a:xfrm>
              <a:off x="3797333" y="1451828"/>
              <a:ext cx="1550310" cy="547200"/>
            </a:xfrm>
            <a:prstGeom prst="rect">
              <a:avLst/>
            </a:prstGeom>
            <a:solidFill>
              <a:srgbClr val="1E515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dirty="0" err="1"/>
                <a:t>Participant</a:t>
              </a:r>
              <a:r>
                <a:rPr lang="es-ES" dirty="0"/>
                <a:t> i+1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DC64271-1DD6-4579-8B49-7CC0DDBAD526}"/>
                </a:ext>
              </a:extLst>
            </p:cNvPr>
            <p:cNvSpPr/>
            <p:nvPr/>
          </p:nvSpPr>
          <p:spPr>
            <a:xfrm>
              <a:off x="208243" y="2685967"/>
              <a:ext cx="1515356" cy="547200"/>
            </a:xfrm>
            <a:prstGeom prst="rect">
              <a:avLst/>
            </a:prstGeom>
            <a:solidFill>
              <a:srgbClr val="1E515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dirty="0" err="1"/>
                <a:t>Participant</a:t>
              </a:r>
              <a:r>
                <a:rPr lang="es-ES" dirty="0"/>
                <a:t> i-1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E16CAB7-193D-4F4F-B0B8-95FB9F288DE8}"/>
                </a:ext>
              </a:extLst>
            </p:cNvPr>
            <p:cNvSpPr/>
            <p:nvPr/>
          </p:nvSpPr>
          <p:spPr>
            <a:xfrm>
              <a:off x="3057132" y="4331607"/>
              <a:ext cx="1515356" cy="547200"/>
            </a:xfrm>
            <a:prstGeom prst="rect">
              <a:avLst/>
            </a:prstGeom>
            <a:solidFill>
              <a:srgbClr val="1E515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dirty="0" err="1"/>
                <a:t>Participant</a:t>
              </a:r>
              <a:r>
                <a:rPr lang="es-ES" dirty="0"/>
                <a:t> k</a:t>
              </a:r>
            </a:p>
          </p:txBody>
        </p:sp>
        <p:cxnSp>
          <p:nvCxnSpPr>
            <p:cNvPr id="49" name="Connector: Curved 48">
              <a:extLst>
                <a:ext uri="{FF2B5EF4-FFF2-40B4-BE49-F238E27FC236}">
                  <a16:creationId xmlns:a16="http://schemas.microsoft.com/office/drawing/2014/main" id="{B6BFAFF8-4982-44C4-9463-0D5D8252FE2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95875" y="2866562"/>
              <a:ext cx="2306273" cy="1018436"/>
            </a:xfrm>
            <a:prstGeom prst="curvedConnector2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or: Curved 49">
              <a:extLst>
                <a:ext uri="{FF2B5EF4-FFF2-40B4-BE49-F238E27FC236}">
                  <a16:creationId xmlns:a16="http://schemas.microsoft.com/office/drawing/2014/main" id="{C8F1E217-7BE8-45D3-B96E-31C66E794A1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10644" y="3506767"/>
              <a:ext cx="2191879" cy="1372040"/>
            </a:xfrm>
            <a:prstGeom prst="curvedConnector2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194A171-85F1-417D-85E4-746E3C5D4B6E}"/>
                </a:ext>
              </a:extLst>
            </p:cNvPr>
            <p:cNvSpPr/>
            <p:nvPr/>
          </p:nvSpPr>
          <p:spPr>
            <a:xfrm>
              <a:off x="167780" y="151003"/>
              <a:ext cx="5779964" cy="51676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510022AD-D9B7-4768-A36E-4959CAE0706B}"/>
              </a:ext>
            </a:extLst>
          </p:cNvPr>
          <p:cNvSpPr/>
          <p:nvPr/>
        </p:nvSpPr>
        <p:spPr>
          <a:xfrm>
            <a:off x="286912" y="1150088"/>
            <a:ext cx="2696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init_participants</a:t>
            </a:r>
            <a:r>
              <a:rPr lang="es-ES" dirty="0"/>
              <a:t> (</a:t>
            </a:r>
            <a:r>
              <a:rPr lang="es-ES" dirty="0" err="1"/>
              <a:t>function</a:t>
            </a:r>
            <a:r>
              <a:rPr lang="es-ES" dirty="0"/>
              <a:t>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A2B96BB-C6CA-484A-8975-9DDC89A55020}"/>
              </a:ext>
            </a:extLst>
          </p:cNvPr>
          <p:cNvSpPr/>
          <p:nvPr/>
        </p:nvSpPr>
        <p:spPr>
          <a:xfrm>
            <a:off x="6999760" y="1464347"/>
            <a:ext cx="2068499" cy="885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1E5DEB6-54B7-42E3-B9C5-B3F51AC75077}"/>
              </a:ext>
            </a:extLst>
          </p:cNvPr>
          <p:cNvSpPr/>
          <p:nvPr/>
        </p:nvSpPr>
        <p:spPr>
          <a:xfrm>
            <a:off x="6915154" y="1409316"/>
            <a:ext cx="10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Process</a:t>
            </a:r>
            <a:r>
              <a:rPr lang="es-ES" dirty="0"/>
              <a:t> i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C4974D4-212F-43BF-BE61-1E15C0905AB1}"/>
              </a:ext>
            </a:extLst>
          </p:cNvPr>
          <p:cNvSpPr/>
          <p:nvPr/>
        </p:nvSpPr>
        <p:spPr>
          <a:xfrm>
            <a:off x="9668214" y="1499228"/>
            <a:ext cx="2068499" cy="885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0A71207-9341-46BE-8C09-E874C65D1B8C}"/>
              </a:ext>
            </a:extLst>
          </p:cNvPr>
          <p:cNvSpPr/>
          <p:nvPr/>
        </p:nvSpPr>
        <p:spPr>
          <a:xfrm>
            <a:off x="9583608" y="1444197"/>
            <a:ext cx="1232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Process</a:t>
            </a:r>
            <a:r>
              <a:rPr lang="es-ES" dirty="0"/>
              <a:t> i+1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B720D59-B188-48CD-9090-6AAEC4EA1072}"/>
              </a:ext>
            </a:extLst>
          </p:cNvPr>
          <p:cNvSpPr/>
          <p:nvPr/>
        </p:nvSpPr>
        <p:spPr>
          <a:xfrm>
            <a:off x="6176583" y="2722777"/>
            <a:ext cx="2068499" cy="885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EFF87D-7D77-4343-8986-25845121A2F9}"/>
              </a:ext>
            </a:extLst>
          </p:cNvPr>
          <p:cNvSpPr/>
          <p:nvPr/>
        </p:nvSpPr>
        <p:spPr>
          <a:xfrm>
            <a:off x="6091977" y="2667746"/>
            <a:ext cx="1187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Process</a:t>
            </a:r>
            <a:r>
              <a:rPr lang="es-ES" dirty="0"/>
              <a:t> i-1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5AFFF01-F733-4C9F-8327-EF91B408FB7B}"/>
              </a:ext>
            </a:extLst>
          </p:cNvPr>
          <p:cNvSpPr/>
          <p:nvPr/>
        </p:nvSpPr>
        <p:spPr>
          <a:xfrm>
            <a:off x="8914031" y="4366470"/>
            <a:ext cx="2068499" cy="885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0167834-ADC6-4697-8467-31A182C9BF5B}"/>
              </a:ext>
            </a:extLst>
          </p:cNvPr>
          <p:cNvSpPr/>
          <p:nvPr/>
        </p:nvSpPr>
        <p:spPr>
          <a:xfrm>
            <a:off x="8829425" y="4311439"/>
            <a:ext cx="10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Process</a:t>
            </a:r>
            <a:r>
              <a:rPr lang="es-ES" dirty="0"/>
              <a:t> k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B69649B-5C0C-4F7F-BB52-1EFFC8C3D2CD}"/>
              </a:ext>
            </a:extLst>
          </p:cNvPr>
          <p:cNvSpPr/>
          <p:nvPr/>
        </p:nvSpPr>
        <p:spPr>
          <a:xfrm>
            <a:off x="8334377" y="2892637"/>
            <a:ext cx="2068499" cy="885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C8536C4-A09E-4C94-9C39-79D99405EEAD}"/>
              </a:ext>
            </a:extLst>
          </p:cNvPr>
          <p:cNvSpPr/>
          <p:nvPr/>
        </p:nvSpPr>
        <p:spPr>
          <a:xfrm>
            <a:off x="9164560" y="2820949"/>
            <a:ext cx="1001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Process</a:t>
            </a:r>
            <a:r>
              <a:rPr lang="es-ES" dirty="0"/>
              <a:t> j</a:t>
            </a:r>
          </a:p>
        </p:txBody>
      </p:sp>
    </p:spTree>
    <p:extLst>
      <p:ext uri="{BB962C8B-B14F-4D97-AF65-F5344CB8AC3E}">
        <p14:creationId xmlns:p14="http://schemas.microsoft.com/office/powerpoint/2010/main" val="3904948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ign on the side of a dirt field&#10;&#10;Description automatically generated">
            <a:extLst>
              <a:ext uri="{FF2B5EF4-FFF2-40B4-BE49-F238E27FC236}">
                <a16:creationId xmlns:a16="http://schemas.microsoft.com/office/drawing/2014/main" id="{DE3AE416-87F1-4E35-ACA5-3270598A4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78071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99618C-7451-4893-BB8B-52129B142FA8}"/>
              </a:ext>
            </a:extLst>
          </p:cNvPr>
          <p:cNvSpPr/>
          <p:nvPr/>
        </p:nvSpPr>
        <p:spPr>
          <a:xfrm>
            <a:off x="1" y="0"/>
            <a:ext cx="4478071" cy="68580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7EB676-F2DD-434D-99F4-D6125B58F925}"/>
              </a:ext>
            </a:extLst>
          </p:cNvPr>
          <p:cNvSpPr/>
          <p:nvPr/>
        </p:nvSpPr>
        <p:spPr>
          <a:xfrm>
            <a:off x="5315712" y="2055771"/>
            <a:ext cx="6150864" cy="2746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Medición tiempo de cómputo vs # participantes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Compleción de documentación en el repositorio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Evaluación de posibles algoritmos </a:t>
            </a:r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post-cuánticos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remplacen el algoritmo Cramer </a:t>
            </a:r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Shoup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el algoritmo de intercambio de claves (</a:t>
            </a:r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Diffie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-Hellman) por las correspondientes herramientas de </a:t>
            </a:r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Kyber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-Cristal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Redacción final de la memoria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Incorporación de sugerencias y recomendaciones resultantes de la sesión de </a:t>
            </a:r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pre-defensa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50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32AC0-E156-49E3-8288-32A013862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431" y="0"/>
            <a:ext cx="9590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13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145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Symbol</vt:lpstr>
      <vt:lpstr>Wingdings 3</vt:lpstr>
      <vt:lpstr>Ion</vt:lpstr>
      <vt:lpstr>Office Theme</vt:lpstr>
      <vt:lpstr>Pre-Defensa TFM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Pre-Defensa TFM</dc:title>
  <dc:creator>Daniel De Las Heras Montero</dc:creator>
  <cp:lastModifiedBy>Daniel De Las Heras Montero</cp:lastModifiedBy>
  <cp:revision>8</cp:revision>
  <dcterms:created xsi:type="dcterms:W3CDTF">2020-07-08T16:52:20Z</dcterms:created>
  <dcterms:modified xsi:type="dcterms:W3CDTF">2020-07-08T18:02:22Z</dcterms:modified>
</cp:coreProperties>
</file>