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70" r:id="rId11"/>
    <p:sldId id="265" r:id="rId12"/>
    <p:sldId id="269" r:id="rId13"/>
    <p:sldId id="266" r:id="rId14"/>
    <p:sldId id="267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D97EEF-9061-4005-B8A7-8B10668B77A5}">
          <p14:sldIdLst/>
        </p14:section>
        <p14:section name="titolo" id="{4A633BFB-4B46-4330-97D0-2C70B30C5B51}">
          <p14:sldIdLst>
            <p14:sldId id="256"/>
          </p14:sldIdLst>
        </p14:section>
        <p14:section name="Sezione di riepilogo" id="{C9AEA980-A420-4A5D-A728-2FEEE2BA23F9}">
          <p14:sldIdLst/>
        </p14:section>
        <p14:section name="Obiettivi del progetto" id="{FE6651C8-ABF4-4C68-BB04-6DCC8D0C41B8}">
          <p14:sldIdLst>
            <p14:sldId id="258"/>
          </p14:sldIdLst>
        </p14:section>
        <p14:section name="Sintassi del linguaggio di ricerca" id="{C57FE3A7-B6E8-4FC9-90F1-06775D569765}">
          <p14:sldIdLst>
            <p14:sldId id="259"/>
          </p14:sldIdLst>
        </p14:section>
        <p14:section name="Fasi di sviluppo" id="{F9650E2D-ADEE-4E6D-B8B7-3CD8FB5F39F3}">
          <p14:sldIdLst>
            <p14:sldId id="260"/>
          </p14:sldIdLst>
        </p14:section>
        <p14:section name="Analisi XML" id="{756B677B-D61D-445B-9AF4-BCE5E3DC3760}">
          <p14:sldIdLst>
            <p14:sldId id="268"/>
            <p14:sldId id="261"/>
            <p14:sldId id="262"/>
            <p14:sldId id="263"/>
          </p14:sldIdLst>
        </p14:section>
        <p14:section name="Modellazione degli indici" id="{DACDFC63-7230-4F38-8008-2B543075ACA1}">
          <p14:sldIdLst>
            <p14:sldId id="264"/>
            <p14:sldId id="270"/>
            <p14:sldId id="265"/>
            <p14:sldId id="269"/>
            <p14:sldId id="266"/>
          </p14:sldIdLst>
        </p14:section>
        <p14:section name="Parsing delle interrogazioni" id="{C3282AD1-D486-4088-940F-93869241B731}">
          <p14:sldIdLst>
            <p14:sldId id="267"/>
            <p14:sldId id="272"/>
            <p14:sldId id="273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9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Analisi</a:t>
          </a:r>
          <a:r>
            <a:rPr lang="it-IT" dirty="0"/>
            <a:t> e </a:t>
          </a:r>
          <a:r>
            <a:rPr lang="it-IT" b="0" dirty="0" err="1"/>
            <a:t>parsing</a:t>
          </a:r>
          <a:r>
            <a:rPr lang="it-IT" dirty="0"/>
            <a:t> del file XML</a:t>
          </a:r>
          <a:endParaRPr lang="en-US" dirty="0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A15781-13E1-4B30-8560-6811B700D6C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E09BF5-BD60-4E2D-831C-C805B1ED0B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err="1"/>
            <a:t>Parsing</a:t>
          </a:r>
          <a:r>
            <a:rPr lang="it-IT"/>
            <a:t>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ED3F60-860A-433E-AD6D-D7E5ADBC82A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Algoritmi di ricerca</a:t>
          </a:r>
          <a:endParaRPr lang="en-US" dirty="0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9E7502-E392-4423-B057-D5C07691E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Gestione</a:t>
          </a:r>
          <a:r>
            <a:rPr lang="en-US" dirty="0"/>
            <a:t> </a:t>
          </a:r>
          <a:r>
            <a:rPr lang="en-US" dirty="0" err="1"/>
            <a:t>dei</a:t>
          </a:r>
          <a:r>
            <a:rPr lang="en-US" dirty="0"/>
            <a:t> </a:t>
          </a:r>
          <a:r>
            <a:rPr lang="en-US" dirty="0" err="1"/>
            <a:t>risultati</a:t>
          </a:r>
          <a:endParaRPr lang="en-US" dirty="0"/>
        </a:p>
      </dgm:t>
    </dgm:pt>
    <dgm:pt modelId="{DFABC760-44A4-4CBD-AD9A-92F116F53E0A}" type="parTrans" cxnId="{E7075BA1-CFD8-4803-9D90-F1D4057DDC2E}">
      <dgm:prSet/>
      <dgm:spPr/>
      <dgm:t>
        <a:bodyPr/>
        <a:lstStyle/>
        <a:p>
          <a:endParaRPr lang="it-IT"/>
        </a:p>
      </dgm:t>
    </dgm:pt>
    <dgm:pt modelId="{279ABD60-6D33-43D5-AF4D-C426C701779F}" type="sibTrans" cxnId="{E7075BA1-CFD8-4803-9D90-F1D4057DDC2E}">
      <dgm:prSet/>
      <dgm:spPr/>
      <dgm:t>
        <a:bodyPr/>
        <a:lstStyle/>
        <a:p>
          <a:endParaRPr lang="it-IT"/>
        </a:p>
      </dgm:t>
    </dgm:pt>
    <dgm:pt modelId="{A5D53C30-A778-4199-8D39-CB711BD3189E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9C1ABA80-1B58-43F7-8657-0800A2BC7453}" type="pres">
      <dgm:prSet presAssocID="{152D658B-EEC4-4CAC-BD25-C8045E3D7E41}" presName="container" presStyleCnt="0">
        <dgm:presLayoutVars>
          <dgm:dir/>
          <dgm:resizeHandles val="exact"/>
        </dgm:presLayoutVars>
      </dgm:prSet>
      <dgm:spPr/>
    </dgm:pt>
    <dgm:pt modelId="{440B60C6-51D5-44BE-A94B-5EDA72F83802}" type="pres">
      <dgm:prSet presAssocID="{B7A271BE-0A1A-4073-9F22-5716816D6672}" presName="compNode" presStyleCnt="0"/>
      <dgm:spPr/>
    </dgm:pt>
    <dgm:pt modelId="{F34B0B0E-2017-4043-80FF-4DEA3AA54614}" type="pres">
      <dgm:prSet presAssocID="{B7A271BE-0A1A-4073-9F22-5716816D6672}" presName="iconBgRect" presStyleLbl="bgShp" presStyleIdx="0" presStyleCnt="5"/>
      <dgm:spPr/>
    </dgm:pt>
    <dgm:pt modelId="{5E6516A5-47D6-4F56-B802-31C7A720C20A}" type="pres">
      <dgm:prSet presAssocID="{B7A271BE-0A1A-4073-9F22-5716816D66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2E8E9-AA5F-43F4-AFB6-F23ED593BE31}" type="pres">
      <dgm:prSet presAssocID="{B7A271BE-0A1A-4073-9F22-5716816D6672}" presName="spaceRect" presStyleCnt="0"/>
      <dgm:spPr/>
    </dgm:pt>
    <dgm:pt modelId="{36A22659-884F-4E82-A091-0EAD6E752E6C}" type="pres">
      <dgm:prSet presAssocID="{B7A271BE-0A1A-4073-9F22-5716816D6672}" presName="textRect" presStyleLbl="revTx" presStyleIdx="0" presStyleCnt="5">
        <dgm:presLayoutVars>
          <dgm:chMax val="1"/>
          <dgm:chPref val="1"/>
        </dgm:presLayoutVars>
      </dgm:prSet>
      <dgm:spPr/>
    </dgm:pt>
    <dgm:pt modelId="{4063A02C-D78E-41DD-9BF1-3A040BADD758}" type="pres">
      <dgm:prSet presAssocID="{98EDBD5E-4BC1-400A-BA41-06362AA77215}" presName="sibTrans" presStyleLbl="sibTrans2D1" presStyleIdx="0" presStyleCnt="0"/>
      <dgm:spPr/>
    </dgm:pt>
    <dgm:pt modelId="{9185C85D-0AB8-4F65-9648-3A8402BC1536}" type="pres">
      <dgm:prSet presAssocID="{10A15781-13E1-4B30-8560-6811B700D6CE}" presName="compNode" presStyleCnt="0"/>
      <dgm:spPr/>
    </dgm:pt>
    <dgm:pt modelId="{67A587D9-8CFB-45B7-B4EF-7C4263AA4B91}" type="pres">
      <dgm:prSet presAssocID="{10A15781-13E1-4B30-8560-6811B700D6CE}" presName="iconBgRect" presStyleLbl="bgShp" presStyleIdx="1" presStyleCnt="5"/>
      <dgm:spPr/>
    </dgm:pt>
    <dgm:pt modelId="{A05A8307-E2A5-450C-9E03-0F2B5C19EB6C}" type="pres">
      <dgm:prSet presAssocID="{10A15781-13E1-4B30-8560-6811B700D6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F5A9AD-35A2-4A5C-99F3-9CD51ED76F00}" type="pres">
      <dgm:prSet presAssocID="{10A15781-13E1-4B30-8560-6811B700D6CE}" presName="spaceRect" presStyleCnt="0"/>
      <dgm:spPr/>
    </dgm:pt>
    <dgm:pt modelId="{90C24EB8-61B5-4A8A-94BE-C857DD67DABF}" type="pres">
      <dgm:prSet presAssocID="{10A15781-13E1-4B30-8560-6811B700D6CE}" presName="textRect" presStyleLbl="revTx" presStyleIdx="1" presStyleCnt="5">
        <dgm:presLayoutVars>
          <dgm:chMax val="1"/>
          <dgm:chPref val="1"/>
        </dgm:presLayoutVars>
      </dgm:prSet>
      <dgm:spPr/>
    </dgm:pt>
    <dgm:pt modelId="{C1CEEB2B-2F92-435E-88C9-561CC8D1BBDF}" type="pres">
      <dgm:prSet presAssocID="{456FD06C-AF77-4ED7-9704-99DABCFEA362}" presName="sibTrans" presStyleLbl="sibTrans2D1" presStyleIdx="0" presStyleCnt="0"/>
      <dgm:spPr/>
    </dgm:pt>
    <dgm:pt modelId="{F26D55FD-8587-4294-917F-3F9E53CDDFD8}" type="pres">
      <dgm:prSet presAssocID="{F8E09BF5-BD60-4E2D-831C-C805B1ED0BF6}" presName="compNode" presStyleCnt="0"/>
      <dgm:spPr/>
    </dgm:pt>
    <dgm:pt modelId="{B8D30411-613B-4489-B53C-FAF20E00A5E3}" type="pres">
      <dgm:prSet presAssocID="{F8E09BF5-BD60-4E2D-831C-C805B1ED0BF6}" presName="iconBgRect" presStyleLbl="bgShp" presStyleIdx="2" presStyleCnt="5"/>
      <dgm:spPr/>
    </dgm:pt>
    <dgm:pt modelId="{B8C7284C-8A77-41C9-A5D0-A10542FFC69E}" type="pres">
      <dgm:prSet presAssocID="{F8E09BF5-BD60-4E2D-831C-C805B1ED0B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D9E75-6842-485F-AD94-A0EAA22703F4}" type="pres">
      <dgm:prSet presAssocID="{F8E09BF5-BD60-4E2D-831C-C805B1ED0BF6}" presName="spaceRect" presStyleCnt="0"/>
      <dgm:spPr/>
    </dgm:pt>
    <dgm:pt modelId="{C6416976-368C-436B-B64A-412F27E33AE5}" type="pres">
      <dgm:prSet presAssocID="{F8E09BF5-BD60-4E2D-831C-C805B1ED0BF6}" presName="textRect" presStyleLbl="revTx" presStyleIdx="2" presStyleCnt="5">
        <dgm:presLayoutVars>
          <dgm:chMax val="1"/>
          <dgm:chPref val="1"/>
        </dgm:presLayoutVars>
      </dgm:prSet>
      <dgm:spPr/>
    </dgm:pt>
    <dgm:pt modelId="{42603DB0-A653-40A2-888B-7093125829C7}" type="pres">
      <dgm:prSet presAssocID="{996E3620-3CA4-4E13-BB86-B608C14495E2}" presName="sibTrans" presStyleLbl="sibTrans2D1" presStyleIdx="0" presStyleCnt="0"/>
      <dgm:spPr/>
    </dgm:pt>
    <dgm:pt modelId="{2B93A415-F844-4B11-9658-70D27B6E39F6}" type="pres">
      <dgm:prSet presAssocID="{DFED3F60-860A-433E-AD6D-D7E5ADBC82AB}" presName="compNode" presStyleCnt="0"/>
      <dgm:spPr/>
    </dgm:pt>
    <dgm:pt modelId="{45D7244C-F902-4905-96CF-2C4ADA638842}" type="pres">
      <dgm:prSet presAssocID="{DFED3F60-860A-433E-AD6D-D7E5ADBC82AB}" presName="iconBgRect" presStyleLbl="bgShp" presStyleIdx="3" presStyleCnt="5"/>
      <dgm:spPr/>
    </dgm:pt>
    <dgm:pt modelId="{A22E3025-2134-4EA7-928C-8D8756B35D6B}" type="pres">
      <dgm:prSet presAssocID="{DFED3F60-860A-433E-AD6D-D7E5ADBC82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EE2CF8-1563-41DB-A3E5-608841BB2F30}" type="pres">
      <dgm:prSet presAssocID="{DFED3F60-860A-433E-AD6D-D7E5ADBC82AB}" presName="spaceRect" presStyleCnt="0"/>
      <dgm:spPr/>
    </dgm:pt>
    <dgm:pt modelId="{F22A653D-B3BF-470E-975D-B15417124CD7}" type="pres">
      <dgm:prSet presAssocID="{DFED3F60-860A-433E-AD6D-D7E5ADBC82AB}" presName="textRect" presStyleLbl="revTx" presStyleIdx="3" presStyleCnt="5">
        <dgm:presLayoutVars>
          <dgm:chMax val="1"/>
          <dgm:chPref val="1"/>
        </dgm:presLayoutVars>
      </dgm:prSet>
      <dgm:spPr/>
    </dgm:pt>
    <dgm:pt modelId="{30764E17-9704-4FA7-B24C-6A742D8F0E58}" type="pres">
      <dgm:prSet presAssocID="{14BC5BB4-65FD-443F-94D4-B79FE58DB19A}" presName="sibTrans" presStyleLbl="sibTrans2D1" presStyleIdx="0" presStyleCnt="0"/>
      <dgm:spPr/>
    </dgm:pt>
    <dgm:pt modelId="{BFE589E7-A6BE-4A66-B8B3-293174A75C8D}" type="pres">
      <dgm:prSet presAssocID="{E09E7502-E392-4423-B057-D5C07691E7DC}" presName="compNode" presStyleCnt="0"/>
      <dgm:spPr/>
    </dgm:pt>
    <dgm:pt modelId="{E1AFC431-01B9-42C0-821C-661E7D60DDD2}" type="pres">
      <dgm:prSet presAssocID="{E09E7502-E392-4423-B057-D5C07691E7DC}" presName="iconBgRect" presStyleLbl="bgShp" presStyleIdx="4" presStyleCnt="5"/>
      <dgm:spPr/>
    </dgm:pt>
    <dgm:pt modelId="{3E259BA6-65DD-4972-9161-0ABD4C89A1F7}" type="pres">
      <dgm:prSet presAssocID="{E09E7502-E392-4423-B057-D5C07691E7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"/>
        </a:ext>
      </dgm:extLst>
    </dgm:pt>
    <dgm:pt modelId="{601B392C-D40A-4546-9A18-6B45E1612526}" type="pres">
      <dgm:prSet presAssocID="{E09E7502-E392-4423-B057-D5C07691E7DC}" presName="spaceRect" presStyleCnt="0"/>
      <dgm:spPr/>
    </dgm:pt>
    <dgm:pt modelId="{41731CBF-3D35-4E4E-9D91-989D2AB2FCB4}" type="pres">
      <dgm:prSet presAssocID="{E09E7502-E392-4423-B057-D5C07691E7D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FA4717-E2B3-4AFC-8AB2-07D249966D97}" type="presOf" srcId="{F8E09BF5-BD60-4E2D-831C-C805B1ED0BF6}" destId="{C6416976-368C-436B-B64A-412F27E33AE5}" srcOrd="0" destOrd="0" presId="urn:microsoft.com/office/officeart/2018/2/layout/IconCircleList"/>
    <dgm:cxn modelId="{BE021E35-589F-4BA5-93C5-712E4FE6033E}" type="presOf" srcId="{14BC5BB4-65FD-443F-94D4-B79FE58DB19A}" destId="{30764E17-9704-4FA7-B24C-6A742D8F0E58}" srcOrd="0" destOrd="0" presId="urn:microsoft.com/office/officeart/2018/2/layout/IconCircle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3549E54C-1144-4059-85EA-176A4BD780B0}" type="presOf" srcId="{B7A271BE-0A1A-4073-9F22-5716816D6672}" destId="{36A22659-884F-4E82-A091-0EAD6E752E6C}" srcOrd="0" destOrd="0" presId="urn:microsoft.com/office/officeart/2018/2/layout/IconCircleList"/>
    <dgm:cxn modelId="{FF27957B-00B9-4CF2-95E8-8AEE7A058DCB}" type="presOf" srcId="{152D658B-EEC4-4CAC-BD25-C8045E3D7E41}" destId="{A5D53C30-A778-4199-8D39-CB711BD3189E}" srcOrd="0" destOrd="0" presId="urn:microsoft.com/office/officeart/2018/2/layout/IconCircle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605A0F90-CD31-49AA-B579-A847F58F632F}" type="presOf" srcId="{456FD06C-AF77-4ED7-9704-99DABCFEA362}" destId="{C1CEEB2B-2F92-435E-88C9-561CC8D1BBDF}" srcOrd="0" destOrd="0" presId="urn:microsoft.com/office/officeart/2018/2/layout/IconCircleList"/>
    <dgm:cxn modelId="{E7075BA1-CFD8-4803-9D90-F1D4057DDC2E}" srcId="{152D658B-EEC4-4CAC-BD25-C8045E3D7E41}" destId="{E09E7502-E392-4423-B057-D5C07691E7DC}" srcOrd="4" destOrd="0" parTransId="{DFABC760-44A4-4CBD-AD9A-92F116F53E0A}" sibTransId="{279ABD60-6D33-43D5-AF4D-C426C701779F}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C16349C2-9309-40E7-B4FF-2896D7BB12FF}" type="presOf" srcId="{98EDBD5E-4BC1-400A-BA41-06362AA77215}" destId="{4063A02C-D78E-41DD-9BF1-3A040BADD758}" srcOrd="0" destOrd="0" presId="urn:microsoft.com/office/officeart/2018/2/layout/IconCircleList"/>
    <dgm:cxn modelId="{A5E0E0C4-9E82-4AE8-83E6-ADDEFBECCDAB}" type="presOf" srcId="{996E3620-3CA4-4E13-BB86-B608C14495E2}" destId="{42603DB0-A653-40A2-888B-7093125829C7}" srcOrd="0" destOrd="0" presId="urn:microsoft.com/office/officeart/2018/2/layout/IconCircleList"/>
    <dgm:cxn modelId="{218EB7DC-AF14-4E0D-82FD-AAC4C349E5F4}" type="presOf" srcId="{DFED3F60-860A-433E-AD6D-D7E5ADBC82AB}" destId="{F22A653D-B3BF-470E-975D-B15417124CD7}" srcOrd="0" destOrd="0" presId="urn:microsoft.com/office/officeart/2018/2/layout/IconCircleList"/>
    <dgm:cxn modelId="{C16B81DF-F897-402F-8072-56453F158F1D}" type="presOf" srcId="{10A15781-13E1-4B30-8560-6811B700D6CE}" destId="{90C24EB8-61B5-4A8A-94BE-C857DD67DABF}" srcOrd="0" destOrd="0" presId="urn:microsoft.com/office/officeart/2018/2/layout/IconCircleList"/>
    <dgm:cxn modelId="{6B71BCE9-63FA-427D-A5C9-7045E523B8DB}" type="presOf" srcId="{E09E7502-E392-4423-B057-D5C07691E7DC}" destId="{41731CBF-3D35-4E4E-9D91-989D2AB2FCB4}" srcOrd="0" destOrd="0" presId="urn:microsoft.com/office/officeart/2018/2/layout/IconCircle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5D2A8B41-4543-4151-89CE-0DDAC0A7AF12}" type="presParOf" srcId="{A5D53C30-A778-4199-8D39-CB711BD3189E}" destId="{9C1ABA80-1B58-43F7-8657-0800A2BC7453}" srcOrd="0" destOrd="0" presId="urn:microsoft.com/office/officeart/2018/2/layout/IconCircleList"/>
    <dgm:cxn modelId="{268E634E-8A89-4F70-ACB4-79AFCD6324ED}" type="presParOf" srcId="{9C1ABA80-1B58-43F7-8657-0800A2BC7453}" destId="{440B60C6-51D5-44BE-A94B-5EDA72F83802}" srcOrd="0" destOrd="0" presId="urn:microsoft.com/office/officeart/2018/2/layout/IconCircleList"/>
    <dgm:cxn modelId="{1FC4275F-3DBC-4EA5-90F7-F67CDE8EE0FA}" type="presParOf" srcId="{440B60C6-51D5-44BE-A94B-5EDA72F83802}" destId="{F34B0B0E-2017-4043-80FF-4DEA3AA54614}" srcOrd="0" destOrd="0" presId="urn:microsoft.com/office/officeart/2018/2/layout/IconCircleList"/>
    <dgm:cxn modelId="{5FC326F6-A32E-44F1-9096-6A74EA06AE53}" type="presParOf" srcId="{440B60C6-51D5-44BE-A94B-5EDA72F83802}" destId="{5E6516A5-47D6-4F56-B802-31C7A720C20A}" srcOrd="1" destOrd="0" presId="urn:microsoft.com/office/officeart/2018/2/layout/IconCircleList"/>
    <dgm:cxn modelId="{C50FF49A-872F-4951-84EC-C746BAB20D38}" type="presParOf" srcId="{440B60C6-51D5-44BE-A94B-5EDA72F83802}" destId="{0F92E8E9-AA5F-43F4-AFB6-F23ED593BE31}" srcOrd="2" destOrd="0" presId="urn:microsoft.com/office/officeart/2018/2/layout/IconCircleList"/>
    <dgm:cxn modelId="{1236F648-3CF2-4D97-8ED3-205170DADC51}" type="presParOf" srcId="{440B60C6-51D5-44BE-A94B-5EDA72F83802}" destId="{36A22659-884F-4E82-A091-0EAD6E752E6C}" srcOrd="3" destOrd="0" presId="urn:microsoft.com/office/officeart/2018/2/layout/IconCircleList"/>
    <dgm:cxn modelId="{00152D8F-DBD4-4E7F-ADFE-072153AFD58B}" type="presParOf" srcId="{9C1ABA80-1B58-43F7-8657-0800A2BC7453}" destId="{4063A02C-D78E-41DD-9BF1-3A040BADD758}" srcOrd="1" destOrd="0" presId="urn:microsoft.com/office/officeart/2018/2/layout/IconCircleList"/>
    <dgm:cxn modelId="{3196B6BA-E200-4302-9B69-92A98EDF1871}" type="presParOf" srcId="{9C1ABA80-1B58-43F7-8657-0800A2BC7453}" destId="{9185C85D-0AB8-4F65-9648-3A8402BC1536}" srcOrd="2" destOrd="0" presId="urn:microsoft.com/office/officeart/2018/2/layout/IconCircleList"/>
    <dgm:cxn modelId="{C59E0FE2-2AF6-4C08-A215-EFFCAB82BF53}" type="presParOf" srcId="{9185C85D-0AB8-4F65-9648-3A8402BC1536}" destId="{67A587D9-8CFB-45B7-B4EF-7C4263AA4B91}" srcOrd="0" destOrd="0" presId="urn:microsoft.com/office/officeart/2018/2/layout/IconCircleList"/>
    <dgm:cxn modelId="{64AF3939-82A3-4EA5-AC8F-A2DA4F0AD22C}" type="presParOf" srcId="{9185C85D-0AB8-4F65-9648-3A8402BC1536}" destId="{A05A8307-E2A5-450C-9E03-0F2B5C19EB6C}" srcOrd="1" destOrd="0" presId="urn:microsoft.com/office/officeart/2018/2/layout/IconCircleList"/>
    <dgm:cxn modelId="{2454BDEB-03DC-476F-A6FA-76023FA35511}" type="presParOf" srcId="{9185C85D-0AB8-4F65-9648-3A8402BC1536}" destId="{9EF5A9AD-35A2-4A5C-99F3-9CD51ED76F00}" srcOrd="2" destOrd="0" presId="urn:microsoft.com/office/officeart/2018/2/layout/IconCircleList"/>
    <dgm:cxn modelId="{210038C8-E861-4A83-8179-6FD46DD03A2B}" type="presParOf" srcId="{9185C85D-0AB8-4F65-9648-3A8402BC1536}" destId="{90C24EB8-61B5-4A8A-94BE-C857DD67DABF}" srcOrd="3" destOrd="0" presId="urn:microsoft.com/office/officeart/2018/2/layout/IconCircleList"/>
    <dgm:cxn modelId="{3ED5715C-8095-40DA-A411-FC36D7E01CEE}" type="presParOf" srcId="{9C1ABA80-1B58-43F7-8657-0800A2BC7453}" destId="{C1CEEB2B-2F92-435E-88C9-561CC8D1BBDF}" srcOrd="3" destOrd="0" presId="urn:microsoft.com/office/officeart/2018/2/layout/IconCircleList"/>
    <dgm:cxn modelId="{04A4CD5F-B4FE-4166-9786-CF8CBA8ED598}" type="presParOf" srcId="{9C1ABA80-1B58-43F7-8657-0800A2BC7453}" destId="{F26D55FD-8587-4294-917F-3F9E53CDDFD8}" srcOrd="4" destOrd="0" presId="urn:microsoft.com/office/officeart/2018/2/layout/IconCircleList"/>
    <dgm:cxn modelId="{D840FC84-DB89-49DD-821F-2387EB0423A2}" type="presParOf" srcId="{F26D55FD-8587-4294-917F-3F9E53CDDFD8}" destId="{B8D30411-613B-4489-B53C-FAF20E00A5E3}" srcOrd="0" destOrd="0" presId="urn:microsoft.com/office/officeart/2018/2/layout/IconCircleList"/>
    <dgm:cxn modelId="{F3C3644A-F8B8-4472-A484-49D242026DB0}" type="presParOf" srcId="{F26D55FD-8587-4294-917F-3F9E53CDDFD8}" destId="{B8C7284C-8A77-41C9-A5D0-A10542FFC69E}" srcOrd="1" destOrd="0" presId="urn:microsoft.com/office/officeart/2018/2/layout/IconCircleList"/>
    <dgm:cxn modelId="{44AC2150-C880-460F-A1AD-9EF12AF56F99}" type="presParOf" srcId="{F26D55FD-8587-4294-917F-3F9E53CDDFD8}" destId="{2ABD9E75-6842-485F-AD94-A0EAA22703F4}" srcOrd="2" destOrd="0" presId="urn:microsoft.com/office/officeart/2018/2/layout/IconCircleList"/>
    <dgm:cxn modelId="{1829DF10-8D22-4931-8E4C-179225598E5D}" type="presParOf" srcId="{F26D55FD-8587-4294-917F-3F9E53CDDFD8}" destId="{C6416976-368C-436B-B64A-412F27E33AE5}" srcOrd="3" destOrd="0" presId="urn:microsoft.com/office/officeart/2018/2/layout/IconCircleList"/>
    <dgm:cxn modelId="{D6306DAD-B26E-4F3D-9993-34FBA3ADE9C9}" type="presParOf" srcId="{9C1ABA80-1B58-43F7-8657-0800A2BC7453}" destId="{42603DB0-A653-40A2-888B-7093125829C7}" srcOrd="5" destOrd="0" presId="urn:microsoft.com/office/officeart/2018/2/layout/IconCircleList"/>
    <dgm:cxn modelId="{30712176-0F7A-44E5-AFB0-AE3BC21CA1EB}" type="presParOf" srcId="{9C1ABA80-1B58-43F7-8657-0800A2BC7453}" destId="{2B93A415-F844-4B11-9658-70D27B6E39F6}" srcOrd="6" destOrd="0" presId="urn:microsoft.com/office/officeart/2018/2/layout/IconCircleList"/>
    <dgm:cxn modelId="{84BC3548-8393-42F0-B9DA-85A5D80F0CA1}" type="presParOf" srcId="{2B93A415-F844-4B11-9658-70D27B6E39F6}" destId="{45D7244C-F902-4905-96CF-2C4ADA638842}" srcOrd="0" destOrd="0" presId="urn:microsoft.com/office/officeart/2018/2/layout/IconCircleList"/>
    <dgm:cxn modelId="{989E66B1-F54A-4FBA-A2C7-B6057E9481C1}" type="presParOf" srcId="{2B93A415-F844-4B11-9658-70D27B6E39F6}" destId="{A22E3025-2134-4EA7-928C-8D8756B35D6B}" srcOrd="1" destOrd="0" presId="urn:microsoft.com/office/officeart/2018/2/layout/IconCircleList"/>
    <dgm:cxn modelId="{25B81E0F-C53E-4E26-A756-94F266B08D1A}" type="presParOf" srcId="{2B93A415-F844-4B11-9658-70D27B6E39F6}" destId="{3CEE2CF8-1563-41DB-A3E5-608841BB2F30}" srcOrd="2" destOrd="0" presId="urn:microsoft.com/office/officeart/2018/2/layout/IconCircleList"/>
    <dgm:cxn modelId="{DAF0A019-40B5-49EB-A0B4-9449CEADE8DC}" type="presParOf" srcId="{2B93A415-F844-4B11-9658-70D27B6E39F6}" destId="{F22A653D-B3BF-470E-975D-B15417124CD7}" srcOrd="3" destOrd="0" presId="urn:microsoft.com/office/officeart/2018/2/layout/IconCircleList"/>
    <dgm:cxn modelId="{613B458F-E336-4CF8-A536-46DD1599D87D}" type="presParOf" srcId="{9C1ABA80-1B58-43F7-8657-0800A2BC7453}" destId="{30764E17-9704-4FA7-B24C-6A742D8F0E58}" srcOrd="7" destOrd="0" presId="urn:microsoft.com/office/officeart/2018/2/layout/IconCircleList"/>
    <dgm:cxn modelId="{3918CEEE-4294-49EC-A1B8-2D8BD18BA2C0}" type="presParOf" srcId="{9C1ABA80-1B58-43F7-8657-0800A2BC7453}" destId="{BFE589E7-A6BE-4A66-B8B3-293174A75C8D}" srcOrd="8" destOrd="0" presId="urn:microsoft.com/office/officeart/2018/2/layout/IconCircleList"/>
    <dgm:cxn modelId="{A06241D7-DE11-4901-ABFF-2E886B45D781}" type="presParOf" srcId="{BFE589E7-A6BE-4A66-B8B3-293174A75C8D}" destId="{E1AFC431-01B9-42C0-821C-661E7D60DDD2}" srcOrd="0" destOrd="0" presId="urn:microsoft.com/office/officeart/2018/2/layout/IconCircleList"/>
    <dgm:cxn modelId="{A5525386-A9B8-4413-BE8B-834E97E69384}" type="presParOf" srcId="{BFE589E7-A6BE-4A66-B8B3-293174A75C8D}" destId="{3E259BA6-65DD-4972-9161-0ABD4C89A1F7}" srcOrd="1" destOrd="0" presId="urn:microsoft.com/office/officeart/2018/2/layout/IconCircleList"/>
    <dgm:cxn modelId="{7AC708D9-C0E1-49AD-9525-E47C18FB1339}" type="presParOf" srcId="{BFE589E7-A6BE-4A66-B8B3-293174A75C8D}" destId="{601B392C-D40A-4546-9A18-6B45E1612526}" srcOrd="2" destOrd="0" presId="urn:microsoft.com/office/officeart/2018/2/layout/IconCircleList"/>
    <dgm:cxn modelId="{5A5C108F-5CDD-4BEA-BE4A-0A824881A0FC}" type="presParOf" srcId="{BFE589E7-A6BE-4A66-B8B3-293174A75C8D}" destId="{41731CBF-3D35-4E4E-9D91-989D2AB2FC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0B0E-2017-4043-80FF-4DEA3AA54614}">
      <dsp:nvSpPr>
        <dsp:cNvPr id="0" name=""/>
        <dsp:cNvSpPr/>
      </dsp:nvSpPr>
      <dsp:spPr>
        <a:xfrm>
          <a:off x="34339" y="650042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16A5-47D6-4F56-B802-31C7A720C20A}">
      <dsp:nvSpPr>
        <dsp:cNvPr id="0" name=""/>
        <dsp:cNvSpPr/>
      </dsp:nvSpPr>
      <dsp:spPr>
        <a:xfrm>
          <a:off x="221570" y="837274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2659-884F-4E82-A091-0EAD6E752E6C}">
      <dsp:nvSpPr>
        <dsp:cNvPr id="0" name=""/>
        <dsp:cNvSpPr/>
      </dsp:nvSpPr>
      <dsp:spPr>
        <a:xfrm>
          <a:off x="1116970" y="650042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 dirty="0"/>
            <a:t>Analisi</a:t>
          </a:r>
          <a:r>
            <a:rPr lang="it-IT" sz="2000" kern="1200" dirty="0"/>
            <a:t> e </a:t>
          </a:r>
          <a:r>
            <a:rPr lang="it-IT" sz="2000" b="0" kern="1200" dirty="0" err="1"/>
            <a:t>parsing</a:t>
          </a:r>
          <a:r>
            <a:rPr lang="it-IT" sz="2000" kern="1200" dirty="0"/>
            <a:t> del file XML</a:t>
          </a:r>
          <a:endParaRPr lang="en-US" sz="2000" kern="1200" dirty="0"/>
        </a:p>
      </dsp:txBody>
      <dsp:txXfrm>
        <a:off x="1116970" y="650042"/>
        <a:ext cx="2101578" cy="891578"/>
      </dsp:txXfrm>
    </dsp:sp>
    <dsp:sp modelId="{67A587D9-8CFB-45B7-B4EF-7C4263AA4B91}">
      <dsp:nvSpPr>
        <dsp:cNvPr id="0" name=""/>
        <dsp:cNvSpPr/>
      </dsp:nvSpPr>
      <dsp:spPr>
        <a:xfrm>
          <a:off x="3584732" y="650042"/>
          <a:ext cx="891578" cy="891578"/>
        </a:xfrm>
        <a:prstGeom prst="ellipse">
          <a:avLst/>
        </a:prstGeom>
        <a:solidFill>
          <a:schemeClr val="accent5">
            <a:hueOff val="400762"/>
            <a:satOff val="-4719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8307-E2A5-450C-9E03-0F2B5C19EB6C}">
      <dsp:nvSpPr>
        <dsp:cNvPr id="0" name=""/>
        <dsp:cNvSpPr/>
      </dsp:nvSpPr>
      <dsp:spPr>
        <a:xfrm>
          <a:off x="3771964" y="837274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4EB8-61B5-4A8A-94BE-C857DD67DABF}">
      <dsp:nvSpPr>
        <dsp:cNvPr id="0" name=""/>
        <dsp:cNvSpPr/>
      </dsp:nvSpPr>
      <dsp:spPr>
        <a:xfrm>
          <a:off x="4667364" y="650042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Modellazione degli indici</a:t>
          </a:r>
          <a:endParaRPr lang="en-US" sz="2000" kern="1200"/>
        </a:p>
      </dsp:txBody>
      <dsp:txXfrm>
        <a:off x="4667364" y="650042"/>
        <a:ext cx="2101578" cy="891578"/>
      </dsp:txXfrm>
    </dsp:sp>
    <dsp:sp modelId="{B8D30411-613B-4489-B53C-FAF20E00A5E3}">
      <dsp:nvSpPr>
        <dsp:cNvPr id="0" name=""/>
        <dsp:cNvSpPr/>
      </dsp:nvSpPr>
      <dsp:spPr>
        <a:xfrm>
          <a:off x="7135126" y="650042"/>
          <a:ext cx="891578" cy="891578"/>
        </a:xfrm>
        <a:prstGeom prst="ellipse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84C-8A77-41C9-A5D0-A10542FFC69E}">
      <dsp:nvSpPr>
        <dsp:cNvPr id="0" name=""/>
        <dsp:cNvSpPr/>
      </dsp:nvSpPr>
      <dsp:spPr>
        <a:xfrm>
          <a:off x="7322357" y="837274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6976-368C-436B-B64A-412F27E33AE5}">
      <dsp:nvSpPr>
        <dsp:cNvPr id="0" name=""/>
        <dsp:cNvSpPr/>
      </dsp:nvSpPr>
      <dsp:spPr>
        <a:xfrm>
          <a:off x="8217757" y="650042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err="1"/>
            <a:t>Parsing</a:t>
          </a:r>
          <a:r>
            <a:rPr lang="it-IT" sz="2000" kern="1200"/>
            <a:t> della query utente</a:t>
          </a:r>
          <a:endParaRPr lang="en-US" sz="2000" kern="1200"/>
        </a:p>
      </dsp:txBody>
      <dsp:txXfrm>
        <a:off x="8217757" y="650042"/>
        <a:ext cx="2101578" cy="891578"/>
      </dsp:txXfrm>
    </dsp:sp>
    <dsp:sp modelId="{45D7244C-F902-4905-96CF-2C4ADA638842}">
      <dsp:nvSpPr>
        <dsp:cNvPr id="0" name=""/>
        <dsp:cNvSpPr/>
      </dsp:nvSpPr>
      <dsp:spPr>
        <a:xfrm>
          <a:off x="34339" y="2173128"/>
          <a:ext cx="891578" cy="891578"/>
        </a:xfrm>
        <a:prstGeom prst="ellipse">
          <a:avLst/>
        </a:prstGeom>
        <a:solidFill>
          <a:schemeClr val="accent5">
            <a:hueOff val="1202285"/>
            <a:satOff val="-14157"/>
            <a:lumOff val="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3025-2134-4EA7-928C-8D8756B35D6B}">
      <dsp:nvSpPr>
        <dsp:cNvPr id="0" name=""/>
        <dsp:cNvSpPr/>
      </dsp:nvSpPr>
      <dsp:spPr>
        <a:xfrm>
          <a:off x="221570" y="2360360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653D-B3BF-470E-975D-B15417124CD7}">
      <dsp:nvSpPr>
        <dsp:cNvPr id="0" name=""/>
        <dsp:cNvSpPr/>
      </dsp:nvSpPr>
      <dsp:spPr>
        <a:xfrm>
          <a:off x="1116970" y="2173128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Algoritmi di ricerca</a:t>
          </a:r>
          <a:endParaRPr lang="en-US" sz="2000" kern="1200" dirty="0"/>
        </a:p>
      </dsp:txBody>
      <dsp:txXfrm>
        <a:off x="1116970" y="2173128"/>
        <a:ext cx="2101578" cy="891578"/>
      </dsp:txXfrm>
    </dsp:sp>
    <dsp:sp modelId="{E1AFC431-01B9-42C0-821C-661E7D60DDD2}">
      <dsp:nvSpPr>
        <dsp:cNvPr id="0" name=""/>
        <dsp:cNvSpPr/>
      </dsp:nvSpPr>
      <dsp:spPr>
        <a:xfrm>
          <a:off x="3584732" y="2173128"/>
          <a:ext cx="891578" cy="891578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9BA6-65DD-4972-9161-0ABD4C89A1F7}">
      <dsp:nvSpPr>
        <dsp:cNvPr id="0" name=""/>
        <dsp:cNvSpPr/>
      </dsp:nvSpPr>
      <dsp:spPr>
        <a:xfrm>
          <a:off x="3771964" y="2360360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31CBF-3D35-4E4E-9D91-989D2AB2FCB4}">
      <dsp:nvSpPr>
        <dsp:cNvPr id="0" name=""/>
        <dsp:cNvSpPr/>
      </dsp:nvSpPr>
      <dsp:spPr>
        <a:xfrm>
          <a:off x="4667363" y="2173128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Gestione</a:t>
          </a:r>
          <a:r>
            <a:rPr lang="en-US" sz="2000" kern="1200" dirty="0"/>
            <a:t> </a:t>
          </a:r>
          <a:r>
            <a:rPr lang="en-US" sz="2000" kern="1200" dirty="0" err="1"/>
            <a:t>dei</a:t>
          </a:r>
          <a:r>
            <a:rPr lang="en-US" sz="2000" kern="1200" dirty="0"/>
            <a:t> </a:t>
          </a:r>
          <a:r>
            <a:rPr lang="en-US" sz="2000" kern="1200" dirty="0" err="1"/>
            <a:t>risultati</a:t>
          </a:r>
          <a:endParaRPr lang="en-US" sz="2000" kern="1200" dirty="0"/>
        </a:p>
      </dsp:txBody>
      <dsp:txXfrm>
        <a:off x="4667363" y="2173128"/>
        <a:ext cx="2101578" cy="891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5046630-84D6-446C-A006-F081FFF12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4BC106-27D5-4616-AF33-DE2C01BE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C0A10-08F2-4987-A546-76033F5E1B91}" type="datetimeFigureOut">
              <a:rPr lang="it-IT" smtClean="0"/>
              <a:t>05/12/2019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146FDE-9A24-4C36-9C08-E71BB3C99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94614-EA71-4FF2-87DD-17FE312F5F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D672D-337C-485F-A6D9-EF464598C5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15415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05/12/2019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CC0-8DFC-4304-9DC7-C5B020228D9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AABF-F619-455A-AF2B-2DE40686EDC7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8ED-0B54-48E3-8ED9-D796C46540D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01A9-985E-4B8E-A1D1-5A3B9482A51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F17-62FF-4FD0-855D-CD8396DD690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8984-F028-4E01-9240-9C0AFC67EC0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86C-6109-45A3-9723-30FB1317765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36F7-6558-4BA2-9CA3-A12A881D867C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D75B-1D09-4E71-884A-158953375BA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83A4-7D1A-4470-B6C4-8FF803DCD5E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8BAD-2D95-45F4-A01A-D955A7E29B4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028E-E5AD-4C16-90FE-13D24119792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1FA9-C04D-4CBA-AC5A-E3E6C44FAA9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3EB8-7B08-4D2C-8283-9E0E06A195E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ACD1-F798-4057-B1B3-28AFC947AA5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FF3D-75DA-4DF0-9828-CF88B7326B6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FA4-0F03-4E59-99FE-6FDBB13785AA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481914-821C-4511-AD6A-120D964128A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" y="4842937"/>
            <a:ext cx="2918752" cy="104986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Piccinni Marco</a:t>
            </a:r>
          </a:p>
          <a:p>
            <a:pPr algn="l"/>
            <a:r>
              <a:rPr lang="it-IT" dirty="0"/>
              <a:t>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Gestione Avanzata dell’Informazione – UNIMORE- 2019/2020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14B6A-F38D-47DB-85DF-2CA02B3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particolare: Journal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6E6B6-A605-439A-BF73-D4FB56D0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Creazione: Chiave e altro</a:t>
            </a:r>
          </a:p>
          <a:p>
            <a:r>
              <a:rPr lang="it-IT" dirty="0"/>
              <a:t>«Duplicazione» valutata per l’output e riferimenti più precisi</a:t>
            </a:r>
          </a:p>
          <a:p>
            <a:r>
              <a:rPr lang="it-IT" dirty="0"/>
              <a:t>Inseriti successivamente modificando </a:t>
            </a:r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A0A09E-15F8-4DEF-8D8E-0905F30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DA6B65-AC20-4EFA-866B-5F1BE99F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852946-0A83-419F-8FD1-0E4BC9A241DE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7" name="Rettangolo 6" descr="Gears">
            <a:extLst>
              <a:ext uri="{FF2B5EF4-FFF2-40B4-BE49-F238E27FC236}">
                <a16:creationId xmlns:a16="http://schemas.microsoft.com/office/drawing/2014/main" id="{8F4AD8BC-23CB-4488-AF52-FB7DA7795020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837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50776B8-9B47-4F78-AC92-C5F213F6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/>
              <a:t>pubtype</a:t>
            </a:r>
            <a:r>
              <a:rPr lang="en-US" dirty="0"/>
              <a:t>  =  TEXT(stored  =  True)</a:t>
            </a:r>
          </a:p>
          <a:p>
            <a:pPr marL="36900" indent="0">
              <a:buNone/>
            </a:pPr>
            <a:r>
              <a:rPr lang="en-US" dirty="0"/>
              <a:t>        key  =  STORED</a:t>
            </a:r>
          </a:p>
          <a:p>
            <a:pPr marL="36900" indent="0">
              <a:buNone/>
            </a:pPr>
            <a:r>
              <a:rPr lang="en-US" dirty="0"/>
              <a:t>        author  =  TEXT(stored  =  True)</a:t>
            </a:r>
          </a:p>
          <a:p>
            <a:pPr marL="36900" indent="0">
              <a:buNone/>
            </a:pPr>
            <a:r>
              <a:rPr lang="en-US" dirty="0"/>
              <a:t>        title  =  TEXT(stored  =  True)</a:t>
            </a:r>
          </a:p>
          <a:p>
            <a:pPr marL="36900" indent="0">
              <a:buNone/>
            </a:pPr>
            <a:r>
              <a:rPr lang="en-US" dirty="0"/>
              <a:t>        pages  =  STORED</a:t>
            </a:r>
          </a:p>
          <a:p>
            <a:pPr marL="36900" indent="0">
              <a:buNone/>
            </a:pPr>
            <a:r>
              <a:rPr lang="en-US" dirty="0"/>
              <a:t>        year  =  TEXT(stored  =  True)</a:t>
            </a:r>
          </a:p>
          <a:p>
            <a:pPr marL="36900" indent="0">
              <a:buNone/>
            </a:pPr>
            <a:r>
              <a:rPr lang="en-US" dirty="0"/>
              <a:t>        journal  =  STORED</a:t>
            </a:r>
          </a:p>
          <a:p>
            <a:pPr marL="36900" indent="0">
              <a:buNone/>
            </a:pPr>
            <a:r>
              <a:rPr lang="en-US" dirty="0"/>
              <a:t>        volume  =  STORED</a:t>
            </a:r>
          </a:p>
          <a:p>
            <a:pPr marL="36900" indent="0">
              <a:buNone/>
            </a:pPr>
            <a:r>
              <a:rPr lang="en-US" dirty="0"/>
              <a:t>        number  = 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url</a:t>
            </a:r>
            <a:r>
              <a:rPr lang="en-US" dirty="0"/>
              <a:t>  = 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ee</a:t>
            </a:r>
            <a:r>
              <a:rPr lang="en-US" dirty="0"/>
              <a:t>  = 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crossref</a:t>
            </a:r>
            <a:r>
              <a:rPr lang="en-US" dirty="0"/>
              <a:t>  =  STORED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921D0B0-1E3E-4585-8DC4-E83C91872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Publication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9B4878-AF6A-4E5A-998B-07E3A78E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0D9697-7EAC-49A9-B1F0-7C2BB4D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2480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50776B8-9B47-4F78-AC92-C5F213F6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	</a:t>
            </a:r>
            <a:r>
              <a:rPr lang="en-US" dirty="0" err="1"/>
              <a:t>pubtype</a:t>
            </a:r>
            <a:r>
              <a:rPr lang="en-US" dirty="0"/>
              <a:t> = STORED</a:t>
            </a:r>
          </a:p>
          <a:p>
            <a:pPr marL="36900" indent="0">
              <a:buNone/>
            </a:pPr>
            <a:r>
              <a:rPr lang="en-US" dirty="0"/>
              <a:t>        key = STORED</a:t>
            </a:r>
          </a:p>
          <a:p>
            <a:pPr marL="36900" indent="0">
              <a:buNone/>
            </a:pPr>
            <a:r>
              <a:rPr lang="en-US" dirty="0"/>
              <a:t>        author = STORED</a:t>
            </a:r>
          </a:p>
          <a:p>
            <a:pPr marL="36900" indent="0">
              <a:buNone/>
            </a:pPr>
            <a:r>
              <a:rPr lang="en-US" dirty="0"/>
              <a:t>        title = TEXT(stored = True)</a:t>
            </a:r>
          </a:p>
          <a:p>
            <a:pPr marL="36900" indent="0">
              <a:buNone/>
            </a:pPr>
            <a:r>
              <a:rPr lang="en-US" dirty="0"/>
              <a:t>        journal = STORED</a:t>
            </a:r>
          </a:p>
          <a:p>
            <a:pPr marL="36900" indent="0">
              <a:buNone/>
            </a:pPr>
            <a:r>
              <a:rPr lang="en-US" dirty="0"/>
              <a:t>        publisher = TEXT(stored = True)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url</a:t>
            </a:r>
            <a:r>
              <a:rPr lang="en-US" dirty="0"/>
              <a:t> =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ee</a:t>
            </a:r>
            <a:r>
              <a:rPr lang="en-US" dirty="0"/>
              <a:t> = STORED</a:t>
            </a:r>
          </a:p>
          <a:p>
            <a:pPr marL="36900" indent="0">
              <a:buNone/>
            </a:pPr>
            <a:r>
              <a:rPr lang="en-US" dirty="0"/>
              <a:t>        year = STORED</a:t>
            </a:r>
          </a:p>
          <a:p>
            <a:pPr marL="36900" indent="0">
              <a:buNone/>
            </a:pPr>
            <a:r>
              <a:rPr lang="en-US" dirty="0"/>
              <a:t>        </a:t>
            </a:r>
            <a:r>
              <a:rPr lang="en-US" dirty="0" err="1"/>
              <a:t>isbn</a:t>
            </a:r>
            <a:r>
              <a:rPr lang="en-US" dirty="0"/>
              <a:t> = STORED</a:t>
            </a:r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921D0B0-1E3E-4585-8DC4-E83C91872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9B4878-AF6A-4E5A-998B-07E3A78E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0D9697-7EAC-49A9-B1F0-7C2BB4D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9404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</a:t>
            </a:r>
          </a:p>
          <a:p>
            <a:r>
              <a:rPr lang="it-IT" dirty="0"/>
              <a:t>Pubblicazioni: </a:t>
            </a:r>
            <a:r>
              <a:rPr lang="it-IT" dirty="0" err="1"/>
              <a:t>num</a:t>
            </a:r>
            <a:r>
              <a:rPr lang="it-IT" dirty="0"/>
              <a:t> </a:t>
            </a:r>
          </a:p>
          <a:p>
            <a:r>
              <a:rPr lang="it-IT" dirty="0" err="1"/>
              <a:t>Venue</a:t>
            </a:r>
            <a:r>
              <a:rPr lang="it-IT" dirty="0"/>
              <a:t> : </a:t>
            </a:r>
            <a:r>
              <a:rPr lang="it-IT" dirty="0" err="1"/>
              <a:t>num</a:t>
            </a:r>
            <a:r>
              <a:rPr lang="it-IT" dirty="0"/>
              <a:t> 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38B549-996A-4593-B42F-4C5E30B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C184C-0776-4CFD-9B76-538F233F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delle interrogazioni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Divisa la frase utente dividendo le ricerche come da traccia</a:t>
            </a:r>
          </a:p>
          <a:p>
            <a:r>
              <a:rPr lang="it-IT" dirty="0"/>
              <a:t>Adattate per </a:t>
            </a:r>
            <a:r>
              <a:rPr lang="it-IT" dirty="0" err="1"/>
              <a:t>whoosh</a:t>
            </a:r>
            <a:r>
              <a:rPr lang="it-IT" dirty="0"/>
              <a:t> query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/>
              <a:t>Collegate tra loro in OR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Parole senza tipo -&gt; ricerca in entrambi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/>
              <a:t>Tipi di ricerca ammessi:</a:t>
            </a:r>
          </a:p>
          <a:p>
            <a:pPr lvl="1"/>
            <a:r>
              <a:rPr lang="it-IT" dirty="0" err="1"/>
              <a:t>Phrasal</a:t>
            </a:r>
            <a:r>
              <a:rPr lang="it-IT" dirty="0"/>
              <a:t> </a:t>
            </a:r>
            <a:r>
              <a:rPr lang="it-IT" dirty="0" err="1"/>
              <a:t>retrieval</a:t>
            </a:r>
            <a:endParaRPr lang="it-IT" dirty="0"/>
          </a:p>
          <a:p>
            <a:pPr lvl="1"/>
            <a:r>
              <a:rPr lang="it-IT" dirty="0" err="1"/>
              <a:t>Prefix</a:t>
            </a:r>
            <a:r>
              <a:rPr lang="it-IT" dirty="0"/>
              <a:t> e </a:t>
            </a:r>
            <a:r>
              <a:rPr lang="it-IT" dirty="0" err="1"/>
              <a:t>suffix</a:t>
            </a:r>
            <a:r>
              <a:rPr lang="it-IT" dirty="0"/>
              <a:t> ( * , ? )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D0A6E1-C30A-4012-8700-786F5093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082F5-B252-49CD-8795-1DC97B9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F6E97-0E95-416C-B7EC-6BE4FC17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it-IT" dirty="0"/>
              <a:t>Algoritmi di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CA46B-0340-475F-93C6-9A7276FF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/>
          <a:lstStyle/>
          <a:p>
            <a:pPr lvl="1"/>
            <a:r>
              <a:rPr lang="it-IT" dirty="0"/>
              <a:t>Vettoriale</a:t>
            </a:r>
          </a:p>
          <a:p>
            <a:pPr lvl="1"/>
            <a:r>
              <a:rPr lang="it-IT" dirty="0"/>
              <a:t>Frequenza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Altre opzioni: Fuzzy-</a:t>
            </a:r>
            <a:r>
              <a:rPr lang="it-IT" dirty="0" err="1"/>
              <a:t>term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4F56-AC0A-46B6-BEA0-012CF086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EA7C52-2550-4DD5-B6A6-58E75CA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0E1C569-4849-4484-BD88-2B7211D0115D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11" name="Rettangolo 10" descr="Magnifying glass">
            <a:extLst>
              <a:ext uri="{FF2B5EF4-FFF2-40B4-BE49-F238E27FC236}">
                <a16:creationId xmlns:a16="http://schemas.microsoft.com/office/drawing/2014/main" id="{9795C960-F284-44BC-B4BD-5319C20A62C2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6152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CE87B-4A46-48F7-A9B0-BF70CE4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Threshold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FED4A-8204-40B7-BE13-E392ADA1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B0E81A-C7BB-4895-886F-96A53552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778E9-C667-4301-84F9-1F224109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0190462-C5BA-4BBC-AC62-350339C08E7F}"/>
              </a:ext>
            </a:extLst>
          </p:cNvPr>
          <p:cNvSpPr/>
          <p:nvPr/>
        </p:nvSpPr>
        <p:spPr>
          <a:xfrm>
            <a:off x="607948" y="524783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202285"/>
              <a:satOff val="-14157"/>
              <a:lumOff val="9412"/>
              <a:alphaOff val="0"/>
            </a:schemeClr>
          </a:fillRef>
          <a:effectRef idx="0">
            <a:schemeClr val="accent5">
              <a:hueOff val="1202285"/>
              <a:satOff val="-14157"/>
              <a:lumOff val="9412"/>
              <a:alphaOff val="0"/>
            </a:schemeClr>
          </a:effectRef>
          <a:fontRef idx="minor"/>
        </p:style>
      </p:sp>
      <p:sp>
        <p:nvSpPr>
          <p:cNvPr id="7" name="Rettangolo 6" descr="Magnifying glass">
            <a:extLst>
              <a:ext uri="{FF2B5EF4-FFF2-40B4-BE49-F238E27FC236}">
                <a16:creationId xmlns:a16="http://schemas.microsoft.com/office/drawing/2014/main" id="{5B109802-FB19-41F9-A2AA-27E1AB9AFA13}"/>
              </a:ext>
            </a:extLst>
          </p:cNvPr>
          <p:cNvSpPr/>
          <p:nvPr/>
        </p:nvSpPr>
        <p:spPr>
          <a:xfrm>
            <a:off x="795179" y="712015"/>
            <a:ext cx="517115" cy="5171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6137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12CBB-841D-4A05-AC3A-D35456C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Gestione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83DFF-2DFF-423B-A736-7F71F6AE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Livelli di output (cosa si mostra)</a:t>
            </a:r>
          </a:p>
          <a:p>
            <a:r>
              <a:rPr lang="it-IT" dirty="0"/>
              <a:t>1.	…. </a:t>
            </a:r>
          </a:p>
          <a:p>
            <a:r>
              <a:rPr lang="it-IT" dirty="0"/>
              <a:t>2. 	…</a:t>
            </a:r>
          </a:p>
          <a:p>
            <a:r>
              <a:rPr lang="it-IT" dirty="0"/>
              <a:t>3.	…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r>
              <a:rPr lang="it-IT" dirty="0"/>
              <a:t>Possibili «oggetti» in output (oggetto in evidenza)</a:t>
            </a:r>
          </a:p>
          <a:p>
            <a:r>
              <a:rPr lang="it-IT" dirty="0"/>
              <a:t>Solo </a:t>
            </a:r>
            <a:r>
              <a:rPr lang="it-IT" dirty="0" err="1"/>
              <a:t>publication</a:t>
            </a:r>
            <a:endParaRPr lang="it-IT" dirty="0"/>
          </a:p>
          <a:p>
            <a:r>
              <a:rPr lang="it-IT" dirty="0"/>
              <a:t>Solo </a:t>
            </a:r>
            <a:r>
              <a:rPr lang="it-IT" dirty="0" err="1"/>
              <a:t>venue</a:t>
            </a:r>
            <a:endParaRPr lang="it-IT" dirty="0"/>
          </a:p>
          <a:p>
            <a:r>
              <a:rPr lang="it-IT" dirty="0"/>
              <a:t>1 pub 1 </a:t>
            </a:r>
            <a:r>
              <a:rPr lang="it-IT" dirty="0" err="1"/>
              <a:t>ven</a:t>
            </a:r>
            <a:endParaRPr lang="it-IT" dirty="0"/>
          </a:p>
          <a:p>
            <a:r>
              <a:rPr lang="it-IT" dirty="0"/>
              <a:t>1 </a:t>
            </a:r>
            <a:r>
              <a:rPr lang="it-IT" dirty="0" err="1"/>
              <a:t>ven</a:t>
            </a:r>
            <a:r>
              <a:rPr lang="it-IT" dirty="0"/>
              <a:t> n pub</a:t>
            </a:r>
          </a:p>
          <a:p>
            <a:endParaRPr lang="it-IT" dirty="0"/>
          </a:p>
          <a:p>
            <a:pPr marL="36900" indent="0">
              <a:buNone/>
            </a:pPr>
            <a:r>
              <a:rPr lang="it-IT" dirty="0"/>
              <a:t>Alternative pub, se oggetto principale è </a:t>
            </a:r>
            <a:r>
              <a:rPr lang="it-IT" dirty="0" err="1"/>
              <a:t>venue</a:t>
            </a:r>
            <a:r>
              <a:rPr lang="it-IT" dirty="0"/>
              <a:t> </a:t>
            </a:r>
          </a:p>
          <a:p>
            <a:pPr marL="36900" indent="0">
              <a:buNone/>
            </a:pPr>
            <a:r>
              <a:rPr lang="it-IT" dirty="0"/>
              <a:t>Ottimizzazione -&gt; solo se richiesti in base all’output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C7D66D-84CB-4CB1-B855-CF0806A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3CB847-4E82-4371-86E3-B664D4E1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2B1BED0-117E-4148-9AB2-6A4622CEF91F}"/>
              </a:ext>
            </a:extLst>
          </p:cNvPr>
          <p:cNvSpPr/>
          <p:nvPr/>
        </p:nvSpPr>
        <p:spPr>
          <a:xfrm>
            <a:off x="346691" y="693091"/>
            <a:ext cx="891578" cy="891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603047"/>
              <a:satOff val="-18876"/>
              <a:lumOff val="12549"/>
              <a:alphaOff val="0"/>
            </a:schemeClr>
          </a:fillRef>
          <a:effectRef idx="0">
            <a:schemeClr val="accent5">
              <a:hueOff val="1603047"/>
              <a:satOff val="-18876"/>
              <a:lumOff val="12549"/>
              <a:alphaOff val="0"/>
            </a:schemeClr>
          </a:effectRef>
          <a:fontRef idx="minor"/>
        </p:style>
      </p:sp>
      <p:sp>
        <p:nvSpPr>
          <p:cNvPr id="7" name="Rettangolo 6" descr="Aula">
            <a:extLst>
              <a:ext uri="{FF2B5EF4-FFF2-40B4-BE49-F238E27FC236}">
                <a16:creationId xmlns:a16="http://schemas.microsoft.com/office/drawing/2014/main" id="{E50E1A71-01E5-4FAF-A362-84AB3C9B97F7}"/>
              </a:ext>
            </a:extLst>
          </p:cNvPr>
          <p:cNvSpPr/>
          <p:nvPr/>
        </p:nvSpPr>
        <p:spPr>
          <a:xfrm>
            <a:off x="533923" y="880323"/>
            <a:ext cx="517115" cy="51711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1776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E64C7-E6DD-47C2-B23C-002D981D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Niente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7B1903-15C5-47A3-961C-1E6A9E07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Si fotta </a:t>
            </a:r>
            <a:r>
              <a:rPr lang="en-US" sz="2000" u="sng">
                <a:solidFill>
                  <a:schemeClr val="tx1"/>
                </a:solidFill>
              </a:rPr>
              <a:t>allegramente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lemento grafico 6" descr="Faccia sorridente con riempimento a tinta unita">
            <a:extLst>
              <a:ext uri="{FF2B5EF4-FFF2-40B4-BE49-F238E27FC236}">
                <a16:creationId xmlns:a16="http://schemas.microsoft.com/office/drawing/2014/main" id="{B6E09168-71EF-4CCC-83C7-170DF4FDD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749" y="609600"/>
            <a:ext cx="5638800" cy="56388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06B3CD-D7CD-45EE-9F58-471FE9B3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10313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Gestione Avanzata dell’Informazione – UNIMORE- 2019/2020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99D62B6-B303-4874-AC03-C0D2C4BB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1031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00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5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Obiettivi del progetto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 dirty="0">
                <a:solidFill>
                  <a:schemeClr val="tx1"/>
                </a:solidFill>
              </a:rPr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Supporto per ricerche full-text in base al linguaggio proposto.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8A0AD6-393D-4700-8679-9D46C5F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6DF356-ACDB-4574-B83E-C45F699B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A82A-EAF9-42F8-ACFE-B1CA9A5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239" y="5217160"/>
            <a:ext cx="7324578" cy="4562473"/>
          </a:xfrm>
        </p:spPr>
        <p:txBody>
          <a:bodyPr anchor="ctr">
            <a:normAutofit fontScale="92500" lnSpcReduction="1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f-t-s: ([</a:t>
            </a: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element-field: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 </a:t>
            </a: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)+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term | "phrasal terms"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| </a:t>
            </a: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publication | article | incollection | 							  inproceedings | phThesis | masterThesis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author | title | year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venue</a:t>
            </a:r>
            <a:r>
              <a:rPr lang="en-US" sz="2000" dirty="0">
                <a:solidFill>
                  <a:srgbClr val="949494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title | publisher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E065BB-97BC-4066-8356-AE139F21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D84721-D54C-468C-9A6E-D2D5FC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Immagine 6" descr="Immagine che contiene screenshot, monitor, nero, schermo&#10;&#10;Descrizione generata automaticamente">
            <a:extLst>
              <a:ext uri="{FF2B5EF4-FFF2-40B4-BE49-F238E27FC236}">
                <a16:creationId xmlns:a16="http://schemas.microsoft.com/office/drawing/2014/main" id="{65C72B4F-CE14-498B-AC84-B056CAB21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31" y="1568108"/>
            <a:ext cx="7626194" cy="28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dirty="0"/>
              <a:t>Fasi di 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1841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422D18-5F9C-428B-A9D2-267F8A2C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8BB79E-8481-4221-B5AA-3E5B4E6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80373"/>
            <a:ext cx="9440034" cy="1828801"/>
          </a:xfrm>
        </p:spPr>
        <p:txBody>
          <a:bodyPr/>
          <a:lstStyle/>
          <a:p>
            <a:r>
              <a:rPr lang="it-IT" dirty="0"/>
              <a:t>Analisi XML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E2625F69-9F99-495A-A015-FF1DBAB0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284322"/>
            <a:ext cx="9440034" cy="1049867"/>
          </a:xfrm>
        </p:spPr>
        <p:txBody>
          <a:bodyPr/>
          <a:lstStyle/>
          <a:p>
            <a:r>
              <a:rPr lang="it-IT" dirty="0"/>
              <a:t>Tipi di documenti </a:t>
            </a:r>
          </a:p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559417" y="3145850"/>
            <a:ext cx="4764088" cy="3043238"/>
          </a:xfrm>
        </p:spPr>
        <p:txBody>
          <a:bodyPr/>
          <a:lstStyle/>
          <a:p>
            <a:r>
              <a:rPr lang="it-IT" dirty="0" err="1"/>
              <a:t>Pubblication</a:t>
            </a:r>
            <a:endParaRPr lang="it-IT" dirty="0"/>
          </a:p>
          <a:p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562F571-2D20-4CD4-AD82-830D2F4379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27914" y="3329936"/>
            <a:ext cx="4779962" cy="692150"/>
          </a:xfrm>
        </p:spPr>
        <p:txBody>
          <a:bodyPr/>
          <a:lstStyle/>
          <a:p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599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 / Cross-</a:t>
            </a:r>
            <a:r>
              <a:rPr lang="it-IT" dirty="0" err="1"/>
              <a:t>reference</a:t>
            </a:r>
            <a:endParaRPr lang="it-IT" dirty="0"/>
          </a:p>
          <a:p>
            <a:endParaRPr lang="it-IT" dirty="0"/>
          </a:p>
          <a:p>
            <a:r>
              <a:rPr lang="it-IT" dirty="0"/>
              <a:t>Book -&gt; </a:t>
            </a:r>
            <a:r>
              <a:rPr lang="it-IT" dirty="0" err="1"/>
              <a:t>incollection</a:t>
            </a:r>
            <a:endParaRPr lang="it-IT" dirty="0"/>
          </a:p>
          <a:p>
            <a:r>
              <a:rPr lang="it-IT" dirty="0" err="1"/>
              <a:t>Proceedings</a:t>
            </a:r>
            <a:r>
              <a:rPr lang="it-IT" dirty="0"/>
              <a:t> -&gt; </a:t>
            </a:r>
            <a:r>
              <a:rPr lang="it-IT" dirty="0" err="1"/>
              <a:t>inproceeding</a:t>
            </a:r>
            <a:r>
              <a:rPr lang="it-IT" dirty="0"/>
              <a:t>, </a:t>
            </a:r>
            <a:r>
              <a:rPr lang="it-IT" dirty="0" err="1"/>
              <a:t>article</a:t>
            </a:r>
            <a:endParaRPr lang="it-IT" dirty="0"/>
          </a:p>
          <a:p>
            <a:endParaRPr lang="it-IT" dirty="0"/>
          </a:p>
          <a:p>
            <a:r>
              <a:rPr lang="it-IT" dirty="0"/>
              <a:t>Journal -&gt; </a:t>
            </a:r>
            <a:r>
              <a:rPr lang="it-IT" dirty="0" err="1"/>
              <a:t>article</a:t>
            </a:r>
            <a:r>
              <a:rPr lang="it-IT" dirty="0"/>
              <a:t> (da creare)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8C465-BE51-464A-8E3E-3722305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6BF468-01FC-44DB-A0B0-CDB3B014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>
                <a:effectLst/>
              </a:rPr>
              <a:t>Il primo passo per la creazione del programma </a:t>
            </a:r>
            <a:r>
              <a:rPr lang="it-IT" dirty="0" err="1">
                <a:effectLst/>
              </a:rPr>
              <a:t>e’</a:t>
            </a:r>
            <a:r>
              <a:rPr lang="it-IT" dirty="0">
                <a:effectLst/>
              </a:rPr>
              <a:t> stata l’analisi del file XML</a:t>
            </a:r>
          </a:p>
          <a:p>
            <a:r>
              <a:rPr lang="it-IT" dirty="0">
                <a:effectLst/>
              </a:rPr>
              <a:t>Due approcci possibili: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effectLst/>
              </a:rPr>
              <a:t>DOM (</a:t>
            </a:r>
            <a:r>
              <a:rPr lang="it-IT" dirty="0" err="1">
                <a:effectLst/>
              </a:rPr>
              <a:t>Tree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Based</a:t>
            </a:r>
            <a:r>
              <a:rPr lang="it-IT" dirty="0">
                <a:effectLst/>
              </a:rPr>
              <a:t>)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effectLst/>
              </a:rPr>
              <a:t>SAX (Event </a:t>
            </a:r>
            <a:r>
              <a:rPr lang="it-IT" dirty="0" err="1">
                <a:effectLst/>
              </a:rPr>
              <a:t>Based</a:t>
            </a:r>
            <a:r>
              <a:rPr lang="it-IT" dirty="0">
                <a:effectLst/>
              </a:rPr>
              <a:t>)</a:t>
            </a:r>
          </a:p>
          <a:p>
            <a:endParaRPr lang="it-IT" dirty="0">
              <a:effectLst/>
            </a:endParaRPr>
          </a:p>
          <a:p>
            <a:r>
              <a:rPr lang="it-IT" dirty="0">
                <a:effectLst/>
              </a:rPr>
              <a:t>DOM (</a:t>
            </a:r>
            <a:r>
              <a:rPr lang="it-IT" dirty="0" err="1">
                <a:effectLst/>
              </a:rPr>
              <a:t>Document</a:t>
            </a:r>
            <a:r>
              <a:rPr lang="it-IT" dirty="0">
                <a:effectLst/>
              </a:rPr>
              <a:t> Object Model)</a:t>
            </a:r>
          </a:p>
          <a:p>
            <a:pPr lvl="1"/>
            <a:r>
              <a:rPr lang="it-IT" dirty="0">
                <a:effectLst/>
              </a:rPr>
              <a:t>Crea un albero contenuto interamente in memoria.</a:t>
            </a:r>
          </a:p>
          <a:p>
            <a:pPr lvl="1"/>
            <a:r>
              <a:rPr lang="it-IT" dirty="0">
                <a:effectLst/>
              </a:rPr>
              <a:t>Veloce ma oneroso in termini di risorse.</a:t>
            </a:r>
          </a:p>
          <a:p>
            <a:r>
              <a:rPr lang="it-IT" dirty="0">
                <a:effectLst/>
              </a:rPr>
              <a:t>SAX (Simple Api for XML)</a:t>
            </a:r>
          </a:p>
          <a:p>
            <a:pPr lvl="1"/>
            <a:r>
              <a:rPr lang="it-IT" dirty="0">
                <a:effectLst/>
              </a:rPr>
              <a:t>Esegue azioni in seguito a degli eventi. Più lento ma richiede meno memoria.</a:t>
            </a:r>
          </a:p>
          <a:p>
            <a:pPr lvl="1"/>
            <a:endParaRPr lang="it-IT" dirty="0">
              <a:effectLst/>
            </a:endParaRPr>
          </a:p>
          <a:p>
            <a:r>
              <a:rPr lang="it-IT" dirty="0">
                <a:effectLst/>
              </a:rPr>
              <a:t>SAX si è rivelata la scelta ottimale per le macchine utilizzate.</a:t>
            </a:r>
          </a:p>
          <a:p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4E8CF-F401-47DC-B161-8D8D45E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4F6459-7C24-470F-A925-B3B10D1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effectLst/>
              </a:rPr>
              <a:t>In seguito a test si </a:t>
            </a:r>
            <a:r>
              <a:rPr lang="it-IT" dirty="0" err="1">
                <a:effectLst/>
              </a:rPr>
              <a:t>e’</a:t>
            </a:r>
            <a:r>
              <a:rPr lang="it-IT" dirty="0">
                <a:effectLst/>
              </a:rPr>
              <a:t> deciso di mantenere il </a:t>
            </a:r>
            <a:r>
              <a:rPr lang="it-IT" dirty="0" err="1">
                <a:effectLst/>
              </a:rPr>
              <a:t>parsing</a:t>
            </a:r>
            <a:r>
              <a:rPr lang="it-IT" dirty="0">
                <a:effectLst/>
              </a:rPr>
              <a:t> sequenziale e di gestire in parallelo solo la creazione degli indici, tramite </a:t>
            </a:r>
            <a:r>
              <a:rPr lang="it-IT" dirty="0" err="1">
                <a:effectLst/>
              </a:rPr>
              <a:t>Whoosh</a:t>
            </a:r>
            <a:r>
              <a:rPr lang="it-IT" dirty="0">
                <a:effectLst/>
              </a:rPr>
              <a:t>.</a:t>
            </a:r>
          </a:p>
          <a:p>
            <a:r>
              <a:rPr lang="it-IT" dirty="0"/>
              <a:t>Dati 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EE388-108A-4DDF-BD49-6244C98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5FB0FF-DCDD-413E-B72B-BF9FF56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Sequenziale </a:t>
            </a:r>
          </a:p>
          <a:p>
            <a:pPr marL="36900" indent="0">
              <a:buNone/>
            </a:pPr>
            <a:endParaRPr lang="it-IT" dirty="0"/>
          </a:p>
          <a:p>
            <a:r>
              <a:rPr lang="it-IT" dirty="0" err="1"/>
              <a:t>Publicazioni</a:t>
            </a:r>
            <a:r>
              <a:rPr lang="it-IT" dirty="0"/>
              <a:t> </a:t>
            </a:r>
          </a:p>
          <a:p>
            <a:r>
              <a:rPr lang="it-IT" dirty="0" err="1"/>
              <a:t>Venue</a:t>
            </a:r>
            <a:r>
              <a:rPr lang="it-IT" dirty="0"/>
              <a:t> </a:t>
            </a:r>
          </a:p>
          <a:p>
            <a:r>
              <a:rPr lang="it-IT" dirty="0"/>
              <a:t>Aggiunta dei journal a </a:t>
            </a:r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E40CF5-1688-4A4B-A273-C950089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Gestione Avanzata dell’Informazione – UNIMORE- 2019/2020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B2CE-4952-4434-87B2-8663EF1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721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Yu Gothic Medium</vt:lpstr>
      <vt:lpstr>Calibri</vt:lpstr>
      <vt:lpstr>Dubai</vt:lpstr>
      <vt:lpstr>Georgia Pro</vt:lpstr>
      <vt:lpstr>Wingdings 2</vt:lpstr>
      <vt:lpstr>SlateVTI</vt:lpstr>
      <vt:lpstr>Search Engine for DBLP</vt:lpstr>
      <vt:lpstr>Obiettivi del progetto</vt:lpstr>
      <vt:lpstr>Sintassi del linguaggio di ricerca</vt:lpstr>
      <vt:lpstr>Fasi di sviluppo</vt:lpstr>
      <vt:lpstr>Analisi XML</vt:lpstr>
      <vt:lpstr>Analisi XML</vt:lpstr>
      <vt:lpstr>Parsing XML</vt:lpstr>
      <vt:lpstr>Parallelizzazione</vt:lpstr>
      <vt:lpstr>Modellazione degli indici</vt:lpstr>
      <vt:lpstr>Caso particolare: Journal </vt:lpstr>
      <vt:lpstr>Schema degli indici</vt:lpstr>
      <vt:lpstr>Schema degli indici</vt:lpstr>
      <vt:lpstr>Analisi degli indici</vt:lpstr>
      <vt:lpstr>Parsing delle interrogazioni</vt:lpstr>
      <vt:lpstr>Algoritmi di ricerca</vt:lpstr>
      <vt:lpstr>Threshold</vt:lpstr>
      <vt:lpstr>Gestione dei risultati</vt:lpstr>
      <vt:lpstr>Niente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1</cp:revision>
  <dcterms:created xsi:type="dcterms:W3CDTF">2019-12-05T16:54:36Z</dcterms:created>
  <dcterms:modified xsi:type="dcterms:W3CDTF">2019-12-05T16:56:13Z</dcterms:modified>
</cp:coreProperties>
</file>