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144867988" r:id="rId3"/>
    <p:sldId id="2144867995" r:id="rId4"/>
    <p:sldId id="2144867970" r:id="rId5"/>
    <p:sldId id="2144867989" r:id="rId6"/>
    <p:sldId id="2144867991" r:id="rId7"/>
    <p:sldId id="2144867990" r:id="rId8"/>
    <p:sldId id="2144867992" r:id="rId9"/>
    <p:sldId id="2144867996" r:id="rId10"/>
    <p:sldId id="2144867993" r:id="rId11"/>
    <p:sldId id="2144867994" r:id="rId12"/>
    <p:sldId id="21448679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3C9D4-3447-49C9-B704-73E54126ACE7}" v="75" dt="2022-09-01T22:45:15.21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5033" autoAdjust="0"/>
  </p:normalViewPr>
  <p:slideViewPr>
    <p:cSldViewPr snapToGrid="0" snapToObjects="1">
      <p:cViewPr varScale="1">
        <p:scale>
          <a:sx n="127" d="100"/>
          <a:sy n="127" d="100"/>
        </p:scale>
        <p:origin x="2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68BD-8A4A-4642-B9BB-889C6EF15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90633-6202-4187-98E4-E308781DE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C75E0-9834-4408-9A79-A0207970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F4FDF-D00C-4882-87B7-622F27D36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5F228-77FB-4FA2-9305-390BE1ADA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6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6376-27EB-40E4-823E-059C5943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3419B-ABB2-4EF1-9D0A-91CA7BA92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869A0-E3D9-4474-AA2F-B5FC5598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8BE73-B383-46CD-B965-E20A97AC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09F0A-DB34-4F79-83A2-72348679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1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A97199-EA3A-4A8B-ACE3-F9BBC0D3E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8B407-C965-4311-9A20-CA1602FB8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37585-3105-42E1-929A-CE801BC3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8AFE9-38B1-48B0-B8CA-46EF587C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AE61-903B-4287-8197-837744BE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71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B24A60-BFDB-42CB-9518-5F976D15F9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19136" y="6413710"/>
            <a:ext cx="3497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900" b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200">
                <a:latin typeface="Calibri" panose="020F0502020204030204" pitchFamily="34" charset="0"/>
              </a:defRPr>
            </a:lvl2pPr>
            <a:lvl3pPr marL="1143000" indent="-228600">
              <a:defRPr sz="2200">
                <a:latin typeface="Calibri" panose="020F0502020204030204" pitchFamily="34" charset="0"/>
              </a:defRPr>
            </a:lvl3pPr>
            <a:lvl4pPr marL="1600200" indent="-228600">
              <a:defRPr sz="2200">
                <a:latin typeface="Calibri" panose="020F0502020204030204" pitchFamily="34" charset="0"/>
              </a:defRPr>
            </a:lvl4pPr>
            <a:lvl5pPr marL="2057400" indent="-228600">
              <a:defRPr sz="2200"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latin typeface="Calibri" panose="020F0502020204030204" pitchFamily="34" charset="0"/>
              </a:defRPr>
            </a:lvl9pPr>
          </a:lstStyle>
          <a:p>
            <a:pPr lvl="0" algn="r"/>
            <a:fld id="{BB8DB652-40BB-446A-A0D5-04B7B7569A42}" type="slidenum">
              <a:rPr lang="en-US" altLang="en-US" sz="1100" b="0" spc="0" smtClean="0">
                <a:solidFill>
                  <a:schemeClr val="accent1"/>
                </a:solidFill>
                <a:latin typeface="+mj-lt"/>
              </a:rPr>
              <a:pPr lvl="0" algn="r"/>
              <a:t>‹#›</a:t>
            </a:fld>
            <a:endParaRPr lang="en-US" altLang="en-US" sz="1100" b="0" spc="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16A891-4EBD-4F5B-9985-C05A4F406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35" y="1005840"/>
            <a:ext cx="10873740" cy="5212080"/>
          </a:xfrm>
          <a:prstGeom prst="rect">
            <a:avLst/>
          </a:prstGeom>
        </p:spPr>
        <p:txBody>
          <a:bodyPr>
            <a:noAutofit/>
          </a:bodyPr>
          <a:lstStyle>
            <a:lvl1pPr marL="230188" indent="-230188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512763" indent="-277813">
              <a:spcBef>
                <a:spcPts val="0"/>
              </a:spcBef>
              <a:spcAft>
                <a:spcPts val="900"/>
              </a:spcAft>
              <a:buFont typeface="System Font Regular"/>
              <a:buChar char="–"/>
              <a:tabLst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2pPr>
            <a:lvl3pPr marL="803275" indent="-290513">
              <a:spcBef>
                <a:spcPts val="0"/>
              </a:spcBef>
              <a:spcAft>
                <a:spcPts val="900"/>
              </a:spcAft>
              <a:buFont typeface="Ford Antenna Medium" pitchFamily="50" charset="0"/>
              <a:buChar char="»"/>
              <a:defRPr sz="2000" b="0" spc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3pPr>
            <a:lvl4pPr marL="1081088" indent="-277813">
              <a:spcBef>
                <a:spcPts val="0"/>
              </a:spcBef>
              <a:spcAft>
                <a:spcPts val="900"/>
              </a:spcAft>
              <a:buSzPct val="75000"/>
              <a:buFont typeface="Courier New" panose="02070309020205020404" pitchFamily="49" charset="0"/>
              <a:buChar char="o"/>
              <a:tabLst/>
              <a:defRPr lang="en-US" sz="2000" b="0" kern="1200" spc="0" dirty="0" smtClean="0">
                <a:solidFill>
                  <a:schemeClr val="accent1"/>
                </a:solidFill>
                <a:latin typeface="+mn-lt"/>
                <a:ea typeface="Arial Nova Light" panose="020B0304020202020204" pitchFamily="34" charset="0"/>
                <a:cs typeface="Arial" panose="020B0604020202020204" pitchFamily="34" charset="0"/>
              </a:defRPr>
            </a:lvl4pPr>
            <a:lvl5pPr>
              <a:spcBef>
                <a:spcPts val="0"/>
              </a:spcBef>
              <a:spcAft>
                <a:spcPts val="900"/>
              </a:spcAft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2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D1B45F-BDEE-4492-890A-F31C90242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318" y="267019"/>
            <a:ext cx="10835640" cy="50292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000" b="0" i="0" cap="none" spc="0" baseline="0">
                <a:solidFill>
                  <a:schemeClr val="accent1"/>
                </a:solidFill>
                <a:latin typeface="Ford Antenna Medium" panose="02000505000000020004" pitchFamily="50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1FEDAB-02BF-4C54-97BF-ADA9F45529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5318" y="6515658"/>
            <a:ext cx="93647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87438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defRPr/>
            </a:pPr>
            <a:r>
              <a:rPr lang="en-US" altLang="en-US" sz="900" dirty="0">
                <a:solidFill>
                  <a:schemeClr val="accent4">
                    <a:lumMod val="75000"/>
                  </a:schemeClr>
                </a:solidFill>
                <a:latin typeface="Arial Nova Light"/>
                <a:cs typeface="Arial" panose="020B0604020202020204" pitchFamily="34" charset="0"/>
              </a:rPr>
              <a:t>PROPRIETARY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5CCEE0-95C2-0449-8388-BFB2D48352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64781" y="160636"/>
            <a:ext cx="569778" cy="21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1E44-39B7-4F5A-B2AC-E6550F03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0A022-1A0E-498B-A749-6B64C97F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FEE12-5EE0-4426-8C18-F3254A8B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C7CA-8114-4440-B42E-A77F3881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24D9-D263-4F53-A3E3-553BA834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5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FFC8-8690-4270-A7C6-1B783B48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E36DA-6887-4F44-86D6-F2937E554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B04AE-A775-4986-A765-B8F5E24E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60AB-D932-435D-BF1E-93191D2F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26D11-35CC-46B3-9AF0-C2C5B26B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8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276C-4DC2-48C6-8088-DA862F91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E1A5-9DEC-4E8C-974B-874C086A3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9E3A6-048E-49EA-817D-4A35175FE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E8D1D-7E7E-4CE3-BC68-CFFAC111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E8D7E-2B32-4849-9512-EAF82C6D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1DA97-079F-4C3B-9156-8DEF2D01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8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D329-2012-4F5B-8AF6-B66B21B2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B78EE-5DD8-406C-8E26-D70479B88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8B58D-AC22-4220-AA27-8D3DBF006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D9910-9935-4C53-8E41-FE7FE17DC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0295D-A33F-4864-82DA-F07ED2339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B69F7-A69E-44FC-B87D-F0D2D59F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433A0-4B15-4E4E-ABF4-4F1FA816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F841-6793-407D-8EF7-B87024F0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1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3036-B0F4-417E-8EE8-5A8EA39E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DCCC9-2E17-4055-9958-91C748DF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AF553-B4EB-4269-A802-F0D26AEA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E5CD5-95FD-4259-85B4-74A7608D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3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496BC-1BDC-45AC-BE1E-7E389E50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12/12/24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58CFF-1221-456E-B2B7-8F0D2B7F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2582B-09B0-4114-B194-97BED66B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6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896CC-C1E0-4A61-9463-2E963CC1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03F79-5512-4AC7-9533-DA52E65EC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7E091-4462-4BD5-A5F4-803855F7E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EA8E8-EF08-43B9-8925-29D0ECCF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11B81-2D8B-4F6D-9DAF-50D0FA7A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5591D-0134-4D3B-B13A-E073B820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19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F666-2B4A-41E6-B495-7BDAEAA4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FC59F-C702-4E96-9751-031A61B50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7228-0943-462C-93B7-B2574656A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38D96-B700-4B65-84FC-0D119B35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12/12/24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255B1-6B9F-4001-AA58-827C79BD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CD808-5223-476A-9D2C-15D1E179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06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9C311-83A9-4B52-A6EC-1901B8BA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3FD41-3ECF-4FA5-9176-B5A85DBD1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AF766-6C23-4A69-AB89-51637F7A7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12/12/24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49C7D-D2E5-4213-A1C2-F12C0F68E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B1AA2-FED2-4C72-AFD9-4A1597751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4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7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Build for the Web with </a:t>
            </a:r>
            <a:r>
              <a:rPr lang="en-US" b="1" dirty="0" err="1"/>
              <a:t>FastAPI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Michigan Python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5ADC-7061-4619-B055-A62CBF33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Build the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2226-D1AB-4288-9660-FDAE2B81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kept things simple here: HTML and CSS</a:t>
            </a:r>
          </a:p>
          <a:p>
            <a:r>
              <a:rPr lang="en-US" dirty="0"/>
              <a:t>Jinja templates to inject returned data from the background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122" name="Picture 2" descr="HTML Logo">
            <a:extLst>
              <a:ext uri="{FF2B5EF4-FFF2-40B4-BE49-F238E27FC236}">
                <a16:creationId xmlns:a16="http://schemas.microsoft.com/office/drawing/2014/main" id="{573007EA-930E-49E0-90AC-70B2E204A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66" y="3844176"/>
            <a:ext cx="4090768" cy="264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A2E0D26-B0D0-4DA1-A73B-9DF36D9C1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859" y="2899703"/>
            <a:ext cx="4145575" cy="165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B7F09D-A37E-484E-A701-D9DCDEE31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646" y="4767263"/>
            <a:ext cx="457200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074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5ADC-7061-4619-B055-A62CBF33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Deploy to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2226-D1AB-4288-9660-FDAE2B81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Cloud Platform (GCP) will be used to deploy to the web, any other cloud hosting provider will work (AWS, Azure, </a:t>
            </a:r>
            <a:r>
              <a:rPr lang="en-US" dirty="0" err="1"/>
              <a:t>DigitalOcean</a:t>
            </a:r>
            <a:r>
              <a:rPr lang="en-US" dirty="0"/>
              <a:t>, Heroku, PythonAnywhere, </a:t>
            </a:r>
            <a:r>
              <a:rPr lang="en-US" dirty="0" err="1"/>
              <a:t>Linode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146" name="Picture 2" descr="Google Cloud Logo | Symbol, History, PNG (3840*2160)">
            <a:extLst>
              <a:ext uri="{FF2B5EF4-FFF2-40B4-BE49-F238E27FC236}">
                <a16:creationId xmlns:a16="http://schemas.microsoft.com/office/drawing/2014/main" id="{006EC2ED-6E69-4D61-8F95-3BEA71F9B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04" y="3726346"/>
            <a:ext cx="6957391" cy="39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10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3C1A-D52C-4526-94A5-17EEB222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6EE91-220F-4BB5-B7FF-23D4A40D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the deployment of applications inside software containers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D72B87-AEE4-4EDA-A6F6-9CF2B0A56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821" y="3574472"/>
            <a:ext cx="5818358" cy="304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82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F246-C085-4B54-9AA8-69F03B7D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Spy the 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Pokémon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CDBC-39C1-41A3-A03A-47A2AF5F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kids spend hours memorizing all 1000+ 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Pokémon</a:t>
            </a:r>
          </a:p>
          <a:p>
            <a:r>
              <a:rPr lang="en-US" dirty="0">
                <a:solidFill>
                  <a:srgbClr val="000000"/>
                </a:solidFill>
                <a:latin typeface="Graphik Meetup"/>
              </a:rPr>
              <a:t>They enjoy playing a game at the dinner table, it goes something like: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Graphik Meetup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raphik Meetup"/>
              </a:rPr>
              <a:t>“I Spy a </a:t>
            </a:r>
            <a:r>
              <a:rPr lang="en-US" b="0" i="0" dirty="0">
                <a:solidFill>
                  <a:srgbClr val="000000"/>
                </a:solidFill>
                <a:effectLst/>
                <a:latin typeface="Graphik Meetup"/>
              </a:rPr>
              <a:t>Pokémon that is a Dark and Poison type”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raphik Meetup"/>
              </a:rPr>
              <a:t>“I don’t know any Dark and Poison type, I give up”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raphik Meetup"/>
              </a:rPr>
              <a:t>“Come on Dad, it was </a:t>
            </a:r>
            <a:r>
              <a:rPr lang="en-US" dirty="0" err="1">
                <a:solidFill>
                  <a:srgbClr val="000000"/>
                </a:solidFill>
                <a:latin typeface="Graphik Meetup"/>
              </a:rPr>
              <a:t>Overqwil</a:t>
            </a:r>
            <a:r>
              <a:rPr lang="en-US" dirty="0">
                <a:solidFill>
                  <a:srgbClr val="000000"/>
                </a:solidFill>
                <a:latin typeface="Graphik Meetup"/>
              </a:rPr>
              <a:t>, everyone knows that!</a:t>
            </a:r>
            <a:endParaRPr lang="en-US" dirty="0"/>
          </a:p>
        </p:txBody>
      </p:sp>
      <p:pic>
        <p:nvPicPr>
          <p:cNvPr id="1026" name="Picture 2" descr="Overqwil">
            <a:extLst>
              <a:ext uri="{FF2B5EF4-FFF2-40B4-BE49-F238E27FC236}">
                <a16:creationId xmlns:a16="http://schemas.microsoft.com/office/drawing/2014/main" id="{526A87F1-0EE4-4EFE-A20F-7C4D908EF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739" y="3313016"/>
            <a:ext cx="3588433" cy="35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31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7A18-C918-4349-973A-BD3B7BAF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06E6B-6364-4AE7-B5E6-682201A59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dynamic typing system</a:t>
            </a:r>
          </a:p>
          <a:p>
            <a:r>
              <a:rPr lang="en-US" dirty="0"/>
              <a:t>It does support type hints</a:t>
            </a:r>
          </a:p>
          <a:p>
            <a:pPr lvl="1"/>
            <a:r>
              <a:rPr lang="en-US" dirty="0"/>
              <a:t>Helps document your code</a:t>
            </a:r>
          </a:p>
          <a:p>
            <a:pPr lvl="1"/>
            <a:r>
              <a:rPr lang="en-US" dirty="0"/>
              <a:t>Supports IDEs and linters</a:t>
            </a:r>
          </a:p>
          <a:p>
            <a:pPr lvl="1"/>
            <a:r>
              <a:rPr lang="en-US" dirty="0"/>
              <a:t>With extra libraries, like </a:t>
            </a:r>
            <a:r>
              <a:rPr lang="en-US" dirty="0" err="1"/>
              <a:t>Pydantic</a:t>
            </a:r>
            <a:r>
              <a:rPr lang="en-US" dirty="0"/>
              <a:t>, can support runtime checks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02641-9025-4393-B96F-09E319A1F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400" y="4740243"/>
            <a:ext cx="6893200" cy="1436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916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ABF7ED-6FC0-4322-986B-743031B5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Libraries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3B3B1B-F3C2-493D-818D-D31C9CB1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I learned Python, it was a great weekend…</a:t>
            </a:r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sz="2800" b="1" dirty="0"/>
              <a:t>nd then I spent a lifetime mastering the libraries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sz="2800" dirty="0"/>
              <a:t>Libraries are the tools in your toolbox, we are going to use a few of them for this project</a:t>
            </a:r>
          </a:p>
        </p:txBody>
      </p:sp>
    </p:spTree>
    <p:extLst>
      <p:ext uri="{BB962C8B-B14F-4D97-AF65-F5344CB8AC3E}">
        <p14:creationId xmlns:p14="http://schemas.microsoft.com/office/powerpoint/2010/main" val="67007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871D-55E9-4767-B59F-21CBD87D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Get Some Data and Process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2DB2-FA50-4AC0-8EC5-1D6EA774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 Soup pulls data out of HTML and XML files. It works with your favorite parser to provide idiomatic ways of navigating, searching, and modifying the parse tree.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Pandas allows for working with the data in a collection of columns called a </a:t>
            </a:r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6BB505-F3C1-4BBF-9180-73C9FBB17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535" y="2850360"/>
            <a:ext cx="4948891" cy="1157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50" name="Picture 2" descr="Pandas Library">
            <a:extLst>
              <a:ext uri="{FF2B5EF4-FFF2-40B4-BE49-F238E27FC236}">
                <a16:creationId xmlns:a16="http://schemas.microsoft.com/office/drawing/2014/main" id="{51962909-F606-46DE-8F71-317D015F6E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7"/>
          <a:stretch/>
        </p:blipFill>
        <p:spPr bwMode="auto">
          <a:xfrm>
            <a:off x="3737113" y="4895743"/>
            <a:ext cx="3328958" cy="196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A46248-E5E3-4926-B17A-D0ABA8EA7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534" y="4951546"/>
            <a:ext cx="4295855" cy="13603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985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871D-55E9-4767-B59F-21CBD87D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Store the Data in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2DB2-FA50-4AC0-8EC5-1D6EA774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is a C library that provides a lightweight disk-based database that doesn’t require a separate server process, sqlite3 is the Python library in the standard library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DB Browser for SQLite – open source desktop app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to create, design, and edit database files compatible with SQLite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C33B37-DFA8-447C-A116-1ED13A5EE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926" y="4863392"/>
            <a:ext cx="1295400" cy="133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CDEF20-1F9A-499C-9896-5362FD6BE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251" y="2807174"/>
            <a:ext cx="21907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2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871D-55E9-4767-B59F-21CBD87D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Develop Python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2DB2-FA50-4AC0-8EC5-1D6EA774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SQLModel</a:t>
            </a:r>
            <a:r>
              <a:rPr lang="en-US" dirty="0"/>
              <a:t> is a library for interacting with SQL databases from Python code, with Python objects.</a:t>
            </a:r>
          </a:p>
          <a:p>
            <a:pPr lvl="1"/>
            <a:r>
              <a:rPr lang="en-US" dirty="0"/>
              <a:t>Based on Python type annotations and powered by </a:t>
            </a:r>
            <a:r>
              <a:rPr lang="en-US" dirty="0" err="1"/>
              <a:t>Pydantic</a:t>
            </a:r>
            <a:r>
              <a:rPr lang="en-US" dirty="0"/>
              <a:t> and </a:t>
            </a:r>
            <a:r>
              <a:rPr lang="en-US" dirty="0" err="1"/>
              <a:t>SQLAlchemy</a:t>
            </a:r>
            <a:r>
              <a:rPr lang="en-U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0D116C-36EE-4D38-8DDD-F79A8BF0D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81" y="3885681"/>
            <a:ext cx="5838825" cy="1114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39ECAF-4C99-4A6E-8AD8-0111F2639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951" y="5256335"/>
            <a:ext cx="487680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395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5ADC-7061-4619-B055-A62CBF33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Develop APIs to Access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2226-D1AB-4288-9660-FDAE2B81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FastAPI</a:t>
            </a:r>
            <a:r>
              <a:rPr lang="en-US" dirty="0"/>
              <a:t> is a modern, fast (high-performance), web framework for building APIs based on standard Python type hints</a:t>
            </a:r>
          </a:p>
          <a:p>
            <a:pPr lvl="1"/>
            <a:r>
              <a:rPr lang="en-US" dirty="0"/>
              <a:t>Lightning Fast – On par with NodeJS and Go</a:t>
            </a:r>
          </a:p>
          <a:p>
            <a:pPr lvl="1"/>
            <a:r>
              <a:rPr lang="en-US" dirty="0"/>
              <a:t>Fast to Code</a:t>
            </a:r>
          </a:p>
          <a:p>
            <a:pPr lvl="1"/>
            <a:r>
              <a:rPr lang="en-US" dirty="0"/>
              <a:t>Fewer Bugs</a:t>
            </a:r>
          </a:p>
          <a:p>
            <a:pPr lvl="1"/>
            <a:r>
              <a:rPr lang="en-US" dirty="0"/>
              <a:t>Intuitive and Easy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9BF737-45ED-48F4-8A55-396293D63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37" y="5049457"/>
            <a:ext cx="741045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F67027-6FF5-45ED-A346-1260FC0AAD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802" t="36243" r="16613" b="39644"/>
          <a:stretch/>
        </p:blipFill>
        <p:spPr>
          <a:xfrm>
            <a:off x="5708375" y="3223486"/>
            <a:ext cx="5645425" cy="11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1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0316-DC11-4794-B3C4-E4869907F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Pydantic</a:t>
            </a:r>
            <a:r>
              <a:rPr lang="en-US" dirty="0"/>
              <a:t> and </a:t>
            </a:r>
            <a:r>
              <a:rPr lang="en-US" dirty="0" err="1"/>
              <a:t>Starlette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9D7B-65F7-4535-9C3C-F7F9644CB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the building blocks for </a:t>
            </a:r>
            <a:r>
              <a:rPr lang="en-US" dirty="0" err="1"/>
              <a:t>FastAPI</a:t>
            </a:r>
            <a:endParaRPr lang="en-US" dirty="0"/>
          </a:p>
          <a:p>
            <a:r>
              <a:rPr lang="en-US" dirty="0" err="1"/>
              <a:t>Pydantic</a:t>
            </a:r>
            <a:r>
              <a:rPr lang="en-US" dirty="0"/>
              <a:t> does runtime type checking</a:t>
            </a:r>
          </a:p>
          <a:p>
            <a:r>
              <a:rPr lang="en-US" dirty="0" err="1"/>
              <a:t>Starlette</a:t>
            </a:r>
            <a:r>
              <a:rPr lang="en-US" dirty="0"/>
              <a:t> provides an Async Server Gateway Interface (ASGI) framework to build web services</a:t>
            </a:r>
          </a:p>
        </p:txBody>
      </p:sp>
      <p:pic>
        <p:nvPicPr>
          <p:cNvPr id="1026" name="Picture 2" descr="Parsing and Validating Data in Python using Pydantic - DEV Community">
            <a:extLst>
              <a:ext uri="{FF2B5EF4-FFF2-40B4-BE49-F238E27FC236}">
                <a16:creationId xmlns:a16="http://schemas.microsoft.com/office/drawing/2014/main" id="{F1599559-35F9-4FB7-A712-B119CA3CB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73" y="4421998"/>
            <a:ext cx="4629978" cy="194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ing Starlette to migrate my blog across domains">
            <a:extLst>
              <a:ext uri="{FF2B5EF4-FFF2-40B4-BE49-F238E27FC236}">
                <a16:creationId xmlns:a16="http://schemas.microsoft.com/office/drawing/2014/main" id="{1EDAF5CB-194C-412D-B0B1-672C66559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227" y="4340225"/>
            <a:ext cx="48768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37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990bb7a-51f4-439b-bd36-9c07fb1041c0}" enabled="0" method="" siteId="{c990bb7a-51f4-439b-bd36-9c07fb1041c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450</Words>
  <Application>Microsoft Macintosh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-apple-system</vt:lpstr>
      <vt:lpstr>Arial</vt:lpstr>
      <vt:lpstr>Arial Nova Light</vt:lpstr>
      <vt:lpstr>Calibri</vt:lpstr>
      <vt:lpstr>Calibri Light</vt:lpstr>
      <vt:lpstr>Courier New</vt:lpstr>
      <vt:lpstr>Ford Antenna Medium</vt:lpstr>
      <vt:lpstr>Graphik Meetup</vt:lpstr>
      <vt:lpstr>System Font Regular</vt:lpstr>
      <vt:lpstr>Office Theme</vt:lpstr>
      <vt:lpstr>Build for the Web with FastAPI</vt:lpstr>
      <vt:lpstr>I Spy the Pokémon</vt:lpstr>
      <vt:lpstr>Typing</vt:lpstr>
      <vt:lpstr>The Libraries</vt:lpstr>
      <vt:lpstr>Step 1 – Get Some Data and Process It</vt:lpstr>
      <vt:lpstr>Step 2 – Store the Data in a Database</vt:lpstr>
      <vt:lpstr>Step 3 – Develop Python Schema</vt:lpstr>
      <vt:lpstr>Step 4 – Develop APIs to Access the Data</vt:lpstr>
      <vt:lpstr>Pydantic and Starlette</vt:lpstr>
      <vt:lpstr>Step 5 – Build the Frontend</vt:lpstr>
      <vt:lpstr>Step 6 – Deploy to the Web</vt:lpstr>
      <vt:lpstr>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2021-11-02T23:42:46Z</dcterms:created>
  <dcterms:modified xsi:type="dcterms:W3CDTF">2024-12-12T16:14:03Z</dcterms:modified>
</cp:coreProperties>
</file>