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3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77" r:id="rId15"/>
    <p:sldId id="268" r:id="rId16"/>
    <p:sldId id="274" r:id="rId17"/>
    <p:sldId id="276" r:id="rId18"/>
    <p:sldId id="272" r:id="rId19"/>
    <p:sldId id="269" r:id="rId20"/>
    <p:sldId id="270" r:id="rId21"/>
    <p:sldId id="27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8377D-D68C-344C-B8B4-5529239FAB33}" v="29" dt="2024-03-07T22:03:11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/>
    <p:restoredTop sz="96327"/>
  </p:normalViewPr>
  <p:slideViewPr>
    <p:cSldViewPr snapToGrid="0">
      <p:cViewPr varScale="1">
        <p:scale>
          <a:sx n="140" d="100"/>
          <a:sy n="140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A5CF-88A1-B458-3264-3F83C8F8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41D8-1081-9A80-889F-8609BB63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92E5-3404-F0BE-B953-AA25C48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893B-0032-BFD9-59FF-99A36996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07B1-01C9-8F23-E6B0-654739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9AA2-0D6D-6ED0-1970-10689CF7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BF455-3135-82DD-D2A0-6F42B447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6E01-E99D-98F0-F8B4-7C5CEF86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75C8-C9D6-8296-8FBA-55047289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E15D-635D-062C-F42E-96679EF0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2F5A-5778-C31F-87E0-F58E4C77B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E5CF-E06E-99A4-A343-1314E653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6B3E-2151-58FE-4FAC-4693EC80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5626-625F-0016-151F-E835A25F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3722-9BF7-012A-F461-43AF6FAC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004C-35BF-455C-32BE-8EF91905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019E-B0B2-F016-AC97-68BA202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22A8-6B2C-DDFF-C69F-B142A32E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919C-22B2-C1B2-9124-87AEE3B8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7310-0F7B-FEB4-56DE-BD08F109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F9A7-0099-C755-3ECC-C87E15BD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489F-2783-3B27-A6D1-DF564243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07EA-881E-48C1-F35B-E16A4FB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7554-E4E6-F88D-3FBF-59BB206C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E1C5-4A17-A65E-00C4-EC70AE3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A792-D5B6-778D-0509-0B77462E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EF63-2BF2-3137-658A-CCABE339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FEEB-2C7E-D26E-9474-BF89E56F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DDDD7-E082-242D-BD3A-F12802AE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958C2-6532-B7BB-0653-C4E8FC97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7B29-4F81-F044-967B-E7ABF9F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1DA6-B60C-DE57-C9D8-1182FDA8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822DE-B85F-6945-C74C-A0A1AC22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F3EB-F016-6288-92DC-598DE69B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40AE-A0B6-B3FF-F525-3213D941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3330D-CD25-1C0D-74A8-74B9A8F2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580D-8164-D270-8B5C-C8CCA4D1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09C-E58D-F88C-CFC7-3748381D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1592C-4D6E-4351-E9B8-356D2DA5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F0E1-165F-96F1-FD43-D0B508AF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D344F-8FC6-BC0B-3A83-A1D5F7BA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2DEB-C5FC-4B1C-356F-C3E9B936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035F-A07F-850B-443E-AF970C1B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57F40-B866-4CAB-DA19-75E1A33F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65161-F005-4E50-36EC-D7794832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19E61-E793-2EF1-9DC7-EA3FA5B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791C-4D88-BCAF-2961-8A237256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6E3F-16A5-8BDD-4082-6D624ADC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EBBC-B179-EFF4-C3B2-D562D2B4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6AF8-53EA-D569-55BF-95F90356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6753-AB6C-D45B-24AE-ACB764C4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DB76-8D33-02A4-D214-A3A50A0A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133-D8C7-5DF6-A4AB-55086330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3B93-05DD-3EEC-4104-CF11DAB35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B68F0-B9AE-1305-FB99-4EFA0166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08B0-B235-6221-DC6B-ED0B601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1788-B75C-6C72-0B2E-F2524FB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0D8F-0599-1062-EF8E-0538AD67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3F97C-0B15-509B-2C54-828A9CC2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1CFA-6103-390E-F1D5-0436C5E3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0E97-3344-164D-39BA-2AB1D322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B3BFA-297C-1C45-B3C4-C0D651856D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EDD5-8238-02BC-4A9F-90F2D041F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BF73-DE1B-A07B-BFC0-67455B7E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B1E70-3B27-6B43-B9B6-FE6437D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293C-DC2C-48D0-8626-0428FEE56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Matching Text with 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A6DF-DC98-F3A6-8F96-DDC6600A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Michigan Python</a:t>
            </a:r>
          </a:p>
          <a:p>
            <a:pPr algn="l"/>
            <a:r>
              <a:rPr lang="en-US"/>
              <a:t>@danyeaw</a:t>
            </a:r>
          </a:p>
        </p:txBody>
      </p:sp>
      <p:pic>
        <p:nvPicPr>
          <p:cNvPr id="204" name="Graphic 203" descr="Chat Bubble">
            <a:extLst>
              <a:ext uri="{FF2B5EF4-FFF2-40B4-BE49-F238E27FC236}">
                <a16:creationId xmlns:a16="http://schemas.microsoft.com/office/drawing/2014/main" id="{ADEF4763-43FF-FF35-6823-C3D5E79C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hat Bubble">
            <a:extLst>
              <a:ext uri="{FF2B5EF4-FFF2-40B4-BE49-F238E27FC236}">
                <a16:creationId xmlns:a16="http://schemas.microsoft.com/office/drawing/2014/main" id="{7C685E93-82C8-4B61-8F13-378CBD47C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12BA-E3A1-EF5A-7697-ED4B6AF5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Main Uses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5E40-A2A3-98C3-5A3E-818773FE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/>
              <a:t>Something that you will use once and throw away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or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String Validation</a:t>
            </a:r>
          </a:p>
          <a:p>
            <a:r>
              <a:rPr lang="en-US" sz="2200"/>
              <a:t>String Manipulation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and then only if there aren’t other good options</a:t>
            </a:r>
          </a:p>
        </p:txBody>
      </p:sp>
    </p:spTree>
    <p:extLst>
      <p:ext uri="{BB962C8B-B14F-4D97-AF65-F5344CB8AC3E}">
        <p14:creationId xmlns:p14="http://schemas.microsoft.com/office/powerpoint/2010/main" val="363870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39FDAB-79AD-D8BD-F473-EA9AA1C25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3810" y="2960716"/>
            <a:ext cx="4036334" cy="238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Common Regex </a:t>
            </a:r>
            <a:r>
              <a:rPr lang="en-US" altLang="en-US" sz="5400" dirty="0"/>
              <a:t>C</a:t>
            </a:r>
            <a:r>
              <a:rPr kumimoji="0" lang="en-US" altLang="en-US" sz="5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haracters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5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DA44C9-BAAC-EA2C-7844-3439E818C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68021"/>
              </p:ext>
            </p:extLst>
          </p:nvPr>
        </p:nvGraphicFramePr>
        <p:xfrm>
          <a:off x="5922492" y="513966"/>
          <a:ext cx="5536001" cy="58294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9221">
                  <a:extLst>
                    <a:ext uri="{9D8B030D-6E8A-4147-A177-3AD203B41FA5}">
                      <a16:colId xmlns:a16="http://schemas.microsoft.com/office/drawing/2014/main" val="1360951176"/>
                    </a:ext>
                  </a:extLst>
                </a:gridCol>
                <a:gridCol w="5206780">
                  <a:extLst>
                    <a:ext uri="{9D8B030D-6E8A-4147-A177-3AD203B41FA5}">
                      <a16:colId xmlns:a16="http://schemas.microsoft.com/office/drawing/2014/main" val="391678807"/>
                    </a:ext>
                  </a:extLst>
                </a:gridCol>
              </a:tblGrid>
              <a:tr h="33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Matches any single character (except newlines, normally)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712481000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Escape a special character (\. matches a literal dot)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516731257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The preceding character may or may not be present (/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hell?o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/ would match hello or 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helo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1713825251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Any number of the preceding character is allowed (e.g. .* will match any single-line string, including an empty string, and gets used a lot)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2698991270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One or more of the preceding character (.+ is the same as .* except that it won’t match an empty string)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977875919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“or”, match the preceding section or the following section (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hello|mad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 will match “hello” or “mad”)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3690839967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group a section together. This can be useful for conditionals ((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a|b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)), multipliers ((hello)+), or to create groups for substitutions (see below)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1997631631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{}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Specify how many of the preceding character (e.g. a{12} matches 12 “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a”s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 in a row)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634508747"/>
                  </a:ext>
                </a:extLst>
              </a:tr>
              <a:tr h="51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[]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Match any character in this set. - defines ranges ([a-z] is any lowercase letter), ^ means “not” (e.g. [^,]+ match any number of non-commas in a row)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2708594872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Beginning of line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372315007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</a:p>
                  </a:txBody>
                  <a:tcPr marL="78502" marR="42258" marT="60386" marB="603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End of line</a:t>
                      </a:r>
                    </a:p>
                  </a:txBody>
                  <a:tcPr marL="78502" marR="42258" marT="60386" marB="60386"/>
                </a:tc>
                <a:extLst>
                  <a:ext uri="{0D108BD9-81ED-4DB2-BD59-A6C34878D82A}">
                    <a16:rowId xmlns:a16="http://schemas.microsoft.com/office/drawing/2014/main" val="24506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6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172FF-3958-EF4B-548A-012DDDD9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 Shortcuts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3007B-4E52-57BF-28D1-84B30F15F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98104"/>
              </p:ext>
            </p:extLst>
          </p:nvPr>
        </p:nvGraphicFramePr>
        <p:xfrm>
          <a:off x="5743380" y="766184"/>
          <a:ext cx="5912954" cy="5111076"/>
        </p:xfrm>
        <a:graphic>
          <a:graphicData uri="http://schemas.openxmlformats.org/drawingml/2006/table">
            <a:tbl>
              <a:tblPr>
                <a:noFill/>
                <a:tableStyleId>{5940675A-B579-460E-94D1-54222C63F5DA}</a:tableStyleId>
              </a:tblPr>
              <a:tblGrid>
                <a:gridCol w="985411">
                  <a:extLst>
                    <a:ext uri="{9D8B030D-6E8A-4147-A177-3AD203B41FA5}">
                      <a16:colId xmlns:a16="http://schemas.microsoft.com/office/drawing/2014/main" val="880823227"/>
                    </a:ext>
                  </a:extLst>
                </a:gridCol>
                <a:gridCol w="2872409">
                  <a:extLst>
                    <a:ext uri="{9D8B030D-6E8A-4147-A177-3AD203B41FA5}">
                      <a16:colId xmlns:a16="http://schemas.microsoft.com/office/drawing/2014/main" val="4070930608"/>
                    </a:ext>
                  </a:extLst>
                </a:gridCol>
                <a:gridCol w="1242391">
                  <a:extLst>
                    <a:ext uri="{9D8B030D-6E8A-4147-A177-3AD203B41FA5}">
                      <a16:colId xmlns:a16="http://schemas.microsoft.com/office/drawing/2014/main" val="1901658046"/>
                    </a:ext>
                  </a:extLst>
                </a:gridCol>
                <a:gridCol w="812743">
                  <a:extLst>
                    <a:ext uri="{9D8B030D-6E8A-4147-A177-3AD203B41FA5}">
                      <a16:colId xmlns:a16="http://schemas.microsoft.com/office/drawing/2014/main" val="3443581099"/>
                    </a:ext>
                  </a:extLst>
                </a:gridCol>
              </a:tblGrid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Legend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Example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Sample Match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258225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\d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digit from 0 to 9 or one Unicode digit in any script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file_\d\d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file_25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99081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\w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Word Character: ASCII letter, digit,  underscore, Unicode letter, or ideogram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\w-\w\w\w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A-b_1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80902"/>
                  </a:ext>
                </a:extLst>
              </a:tr>
              <a:tr h="76929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\s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Whitespace Character: space, tab, newline, carriage return, vertical tab, any Unicode separator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a\sb\sc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 b</a:t>
                      </a:r>
                      <a:b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299961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\D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character that is not a digit as defined by \d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\D\D\D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ABC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06084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\W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character that is not a word character as defined by \w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\W\W\W\W\W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*-+=)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82040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character that is not a whitespace character as defined by \s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\S\S\S\S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Yoyo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969300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\b</a:t>
                      </a: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Word boundary</a:t>
                      </a: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\b</a:t>
                      </a: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127652" marR="19223" marT="63826" marB="63826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2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FA69-3EA8-7D63-49E4-EC04700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Validator: Match a Phone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82444-71E2-CC44-84C7-3CC80A22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2525" y="2069075"/>
            <a:ext cx="9206948" cy="16962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EF6D8-0C1D-BB8F-5468-75054F48AF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99" y="4219383"/>
            <a:ext cx="10757599" cy="2645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6BD6-0CF0-AB69-31CE-9BE63C55BCFC}"/>
              </a:ext>
            </a:extLst>
          </p:cNvPr>
          <p:cNvSpPr txBox="1"/>
          <p:nvPr/>
        </p:nvSpPr>
        <p:spPr>
          <a:xfrm>
            <a:off x="10050054" y="649549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ihateregex.io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1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EF1BB-A395-8855-91A9-BE557100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Maintenance Add Comments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0776E9A-34E5-7AAE-F28A-6B5ECCAE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39" t="9741" r="6869" b="10686"/>
          <a:stretch/>
        </p:blipFill>
        <p:spPr>
          <a:xfrm>
            <a:off x="5685811" y="1354216"/>
            <a:ext cx="6007608" cy="41166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301F0-DB56-73B6-6942-24D18ACC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Regex in Substitutions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1671C22D-DF6D-F1A8-4880-90C3FA8DAC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0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86ED5-63C3-5B86-F1F7-A041A7BD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Groups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E6BF9C-5E6B-5215-3F0B-F8CC1266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Groups are defined with (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F401E1-F3DC-8DBE-E5C9-E21F9B4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0" t="10533" r="9752" b="10783"/>
          <a:stretch/>
        </p:blipFill>
        <p:spPr>
          <a:xfrm>
            <a:off x="5685811" y="1083484"/>
            <a:ext cx="6009365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12BA-E3A1-EF5A-7697-ED4B6AF5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Named Groups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5E40-A2A3-98C3-5A3E-818773FE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2426618" cy="3435531"/>
          </a:xfrm>
        </p:spPr>
        <p:txBody>
          <a:bodyPr anchor="ctr">
            <a:normAutofit/>
          </a:bodyPr>
          <a:lstStyle/>
          <a:p>
            <a:r>
              <a:rPr lang="en-US" sz="2200" dirty="0"/>
              <a:t>(?P&lt;name&gt; …)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34F95B-9112-6A85-17E9-DF0D905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981887"/>
            <a:ext cx="8173219" cy="31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1DCA7-B626-0973-8E7C-9CD6EB1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Lazy and Greedy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8159A5E-2BC8-90D3-0351-2EAE1F537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651745"/>
              </p:ext>
            </p:extLst>
          </p:nvPr>
        </p:nvGraphicFramePr>
        <p:xfrm>
          <a:off x="5981970" y="666728"/>
          <a:ext cx="5417047" cy="546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251">
                  <a:extLst>
                    <a:ext uri="{9D8B030D-6E8A-4147-A177-3AD203B41FA5}">
                      <a16:colId xmlns:a16="http://schemas.microsoft.com/office/drawing/2014/main" val="1057781699"/>
                    </a:ext>
                  </a:extLst>
                </a:gridCol>
                <a:gridCol w="1604570">
                  <a:extLst>
                    <a:ext uri="{9D8B030D-6E8A-4147-A177-3AD203B41FA5}">
                      <a16:colId xmlns:a16="http://schemas.microsoft.com/office/drawing/2014/main" val="101604779"/>
                    </a:ext>
                  </a:extLst>
                </a:gridCol>
                <a:gridCol w="2384226">
                  <a:extLst>
                    <a:ext uri="{9D8B030D-6E8A-4147-A177-3AD203B41FA5}">
                      <a16:colId xmlns:a16="http://schemas.microsoft.com/office/drawing/2014/main" val="2907182220"/>
                    </a:ext>
                  </a:extLst>
                </a:gridCol>
              </a:tblGrid>
              <a:tr h="71374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Greedy Quantifier</a:t>
                      </a:r>
                    </a:p>
                  </a:txBody>
                  <a:tcPr marL="109020" marR="109020" marT="109020" marB="10902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Lazy Quantifier</a:t>
                      </a:r>
                    </a:p>
                  </a:txBody>
                  <a:tcPr marL="109020" marR="109020" marT="109020" marB="10902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marL="109020" marR="109020" marT="109020" marB="109020" anchor="b"/>
                </a:tc>
                <a:extLst>
                  <a:ext uri="{0D108BD9-81ED-4DB2-BD59-A6C34878D82A}">
                    <a16:rowId xmlns:a16="http://schemas.microsoft.com/office/drawing/2014/main" val="1543680571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*?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Star Quantifier: 0 or more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1573455721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+?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Plus Quantifier: 1 or more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3110687691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??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Optional Quantifier: 0 or 1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2127231733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{n}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{n}?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Quantifier: exactly 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1741921022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{n,}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{n,}?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Quantifier: n or more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1116027908"/>
                  </a:ext>
                </a:extLst>
              </a:tr>
              <a:tr h="792009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{n,m}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{n,m}?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Quantifier: between n and m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09020" marR="109020" marT="54509" marB="109020" anchor="ctr"/>
                </a:tc>
                <a:extLst>
                  <a:ext uri="{0D108BD9-81ED-4DB2-BD59-A6C34878D82A}">
                    <a16:rowId xmlns:a16="http://schemas.microsoft.com/office/drawing/2014/main" val="398301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7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3D005-34AA-BDB8-C3BF-C116DA11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Lookaround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359A27-B6E3-8AC6-A180-DD13E657C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93005"/>
              </p:ext>
            </p:extLst>
          </p:nvPr>
        </p:nvGraphicFramePr>
        <p:xfrm>
          <a:off x="5922492" y="1339481"/>
          <a:ext cx="5536002" cy="43066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4096">
                  <a:extLst>
                    <a:ext uri="{9D8B030D-6E8A-4147-A177-3AD203B41FA5}">
                      <a16:colId xmlns:a16="http://schemas.microsoft.com/office/drawing/2014/main" val="1562343544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937758904"/>
                    </a:ext>
                  </a:extLst>
                </a:gridCol>
                <a:gridCol w="2570570">
                  <a:extLst>
                    <a:ext uri="{9D8B030D-6E8A-4147-A177-3AD203B41FA5}">
                      <a16:colId xmlns:a16="http://schemas.microsoft.com/office/drawing/2014/main" val="2691510548"/>
                    </a:ext>
                  </a:extLst>
                </a:gridCol>
              </a:tblGrid>
              <a:tr h="652825">
                <a:tc>
                  <a:txBody>
                    <a:bodyPr/>
                    <a:lstStyle/>
                    <a:p>
                      <a:r>
                        <a:rPr lang="en-US" sz="16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Lookaround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Name</a:t>
                      </a: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What it Does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extLst>
                  <a:ext uri="{0D108BD9-81ED-4DB2-BD59-A6C34878D82A}">
                    <a16:rowId xmlns:a16="http://schemas.microsoft.com/office/drawing/2014/main" val="1395341369"/>
                  </a:ext>
                </a:extLst>
              </a:tr>
              <a:tr h="86686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(?=foo)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Lookahead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What immediately follows the current position in the string is foo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extLst>
                  <a:ext uri="{0D108BD9-81ED-4DB2-BD59-A6C34878D82A}">
                    <a16:rowId xmlns:a16="http://schemas.microsoft.com/office/drawing/2014/main" val="2636479636"/>
                  </a:ext>
                </a:extLst>
              </a:tr>
              <a:tr h="86686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(?&lt;=foo)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Lookbehind</a:t>
                      </a:r>
                      <a:b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What immediately precedes the current position in the string is foo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extLst>
                  <a:ext uri="{0D108BD9-81ED-4DB2-BD59-A6C34878D82A}">
                    <a16:rowId xmlns:a16="http://schemas.microsoft.com/office/drawing/2014/main" val="2979608081"/>
                  </a:ext>
                </a:extLst>
              </a:tr>
              <a:tr h="86686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(?! foo)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</a:p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Lookahead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What immediately follows the current position in the string is not foo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extLst>
                  <a:ext uri="{0D108BD9-81ED-4DB2-BD59-A6C34878D82A}">
                    <a16:rowId xmlns:a16="http://schemas.microsoft.com/office/drawing/2014/main" val="1321812805"/>
                  </a:ext>
                </a:extLst>
              </a:tr>
              <a:tr h="86686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(?&lt;! foo)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</a:p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Lookbehind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What immediately precedes the current position in the string is not foo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4914" marR="0" marT="21404" marB="160531"/>
                </a:tc>
                <a:extLst>
                  <a:ext uri="{0D108BD9-81ED-4DB2-BD59-A6C34878D82A}">
                    <a16:rowId xmlns:a16="http://schemas.microsoft.com/office/drawing/2014/main" val="298786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D51F-252F-94EF-FAD9-2D3BEB89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066-8BE4-7781-5202-E9735792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A sequence of patterns that specifies a match pattern in text.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Also known as Regex and 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4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69D68-F9AF-BF8A-5AD5-F12D2A0E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Validator: Minimum Password Requirement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D72D-310F-78D9-869F-600F63B2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urce Sans"/>
              </a:rPr>
              <a:t>(?=.*?[A-Z]): At least one upper case English letter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urce Sans"/>
              </a:rPr>
              <a:t>(?=.*?[a-z]): At least one lower case English letter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urce Sans"/>
              </a:rPr>
              <a:t>(?=.*?[0-9]): At least one digit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urce Sans"/>
              </a:rPr>
              <a:t>(?=.*?[#?!@$ %^&amp;*-]): At least one special character or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Source Sans"/>
              </a:rPr>
              <a:t>.{8,}: Minimum eight in length</a:t>
            </a:r>
          </a:p>
        </p:txBody>
      </p:sp>
    </p:spTree>
    <p:extLst>
      <p:ext uri="{BB962C8B-B14F-4D97-AF65-F5344CB8AC3E}">
        <p14:creationId xmlns:p14="http://schemas.microsoft.com/office/powerpoint/2010/main" val="424143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ADC1-3663-4274-698D-F22E49D2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Validator: Minimum Password Requirement</a:t>
            </a:r>
            <a:endParaRPr lang="en-US" dirty="0"/>
          </a:p>
        </p:txBody>
      </p:sp>
      <p:pic>
        <p:nvPicPr>
          <p:cNvPr id="5" name="Content Placeholder 4" descr="A number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B8E9270C-C716-1939-67B9-D74618784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2904" y="1690688"/>
            <a:ext cx="8786192" cy="14941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FCF7C-6633-D78B-A76A-CD8747405D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18" y="2953128"/>
            <a:ext cx="12044482" cy="3904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566F8-5333-D551-725F-325974E6F966}"/>
              </a:ext>
            </a:extLst>
          </p:cNvPr>
          <p:cNvSpPr txBox="1"/>
          <p:nvPr/>
        </p:nvSpPr>
        <p:spPr>
          <a:xfrm>
            <a:off x="5030793" y="64886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ihateregex.io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0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ECE42-FED0-F6A5-37E7-64472DA9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Regex101.com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C06F00-EE06-85AF-6F39-F9B70EAF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" y="742692"/>
            <a:ext cx="11218279" cy="33654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91FB-391C-7476-EF93-EBCF3315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Iteratively develop your Regex with feedback on match</a:t>
            </a:r>
          </a:p>
          <a:p>
            <a:r>
              <a:rPr lang="en-US" sz="1800"/>
              <a:t>Save your regex</a:t>
            </a:r>
          </a:p>
        </p:txBody>
      </p:sp>
    </p:spTree>
    <p:extLst>
      <p:ext uri="{BB962C8B-B14F-4D97-AF65-F5344CB8AC3E}">
        <p14:creationId xmlns:p14="http://schemas.microsoft.com/office/powerpoint/2010/main" val="352093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F5212-0E82-3E49-A957-0AF76A14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Hello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6A017A2-823E-13CE-9235-F14FEB331D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38" y="1571913"/>
            <a:ext cx="7608304" cy="37851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ic strip of stick figures&#10;&#10;Description automatically generated">
            <a:extLst>
              <a:ext uri="{FF2B5EF4-FFF2-40B4-BE49-F238E27FC236}">
                <a16:creationId xmlns:a16="http://schemas.microsoft.com/office/drawing/2014/main" id="{0E43EAC2-DA63-B887-EC0F-772A66E94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47178"/>
            <a:ext cx="6679096" cy="6763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8226A-B6A1-BC31-110E-E4AA952F28C5}"/>
              </a:ext>
            </a:extLst>
          </p:cNvPr>
          <p:cNvSpPr txBox="1"/>
          <p:nvPr/>
        </p:nvSpPr>
        <p:spPr>
          <a:xfrm>
            <a:off x="9777300" y="6488668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/208/</a:t>
            </a:r>
          </a:p>
        </p:txBody>
      </p:sp>
    </p:spTree>
    <p:extLst>
      <p:ext uri="{BB962C8B-B14F-4D97-AF65-F5344CB8AC3E}">
        <p14:creationId xmlns:p14="http://schemas.microsoft.com/office/powerpoint/2010/main" val="235783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E17E-2FB8-7B2E-3362-C0857329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136097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0" i="0" u="none" strike="noStrike" dirty="0">
                <a:effectLst/>
                <a:latin typeface="Open Sans" panose="020B0606030504020204" pitchFamily="34" charset="0"/>
              </a:rPr>
              <a:t>Some people, when confronted with a problem, think "I know, I'll use regular expressions." Now they have two problems.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40177-1447-6D3C-297D-08DC31A78D3B}"/>
              </a:ext>
            </a:extLst>
          </p:cNvPr>
          <p:cNvSpPr txBox="1"/>
          <p:nvPr/>
        </p:nvSpPr>
        <p:spPr>
          <a:xfrm>
            <a:off x="1189042" y="653478"/>
            <a:ext cx="28904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681C8-B4B6-54FB-150C-BAE5B5333437}"/>
              </a:ext>
            </a:extLst>
          </p:cNvPr>
          <p:cNvSpPr txBox="1"/>
          <p:nvPr/>
        </p:nvSpPr>
        <p:spPr>
          <a:xfrm>
            <a:off x="9783234" y="4555061"/>
            <a:ext cx="14560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105C-4602-4C56-4768-51E711BFB54A}"/>
              </a:ext>
            </a:extLst>
          </p:cNvPr>
          <p:cNvSpPr txBox="1"/>
          <p:nvPr/>
        </p:nvSpPr>
        <p:spPr>
          <a:xfrm>
            <a:off x="6965163" y="4370395"/>
            <a:ext cx="232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effectLst/>
                <a:latin typeface="Open Sans" panose="020B0606030504020204" pitchFamily="34" charset="0"/>
              </a:rPr>
              <a:t>Jamie “</a:t>
            </a:r>
            <a:r>
              <a:rPr lang="en-US" sz="1800" b="0" i="0" u="none" strike="noStrike" dirty="0" err="1">
                <a:effectLst/>
                <a:latin typeface="Open Sans" panose="020B0606030504020204" pitchFamily="34" charset="0"/>
              </a:rPr>
              <a:t>jwz</a:t>
            </a:r>
            <a:r>
              <a:rPr lang="en-US" sz="1800" b="0" i="0" u="none" strike="noStrike" dirty="0">
                <a:effectLst/>
                <a:latin typeface="Open Sans" panose="020B0606030504020204" pitchFamily="34" charset="0"/>
              </a:rPr>
              <a:t>” </a:t>
            </a:r>
            <a:r>
              <a:rPr lang="en-US" sz="1800" b="0" i="0" u="none" strike="noStrike" dirty="0" err="1">
                <a:effectLst/>
                <a:latin typeface="Open Sans" panose="020B0606030504020204" pitchFamily="34" charset="0"/>
              </a:rPr>
              <a:t>Zawinski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352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E399E-CA23-7BFB-E40B-63B6CAD0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The Hot Sauce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B3FD-B1AF-8EAC-AB1A-8F781415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Expensive</a:t>
            </a:r>
          </a:p>
          <a:p>
            <a:r>
              <a:rPr lang="en-US" sz="3600" dirty="0"/>
              <a:t>Greedy</a:t>
            </a:r>
          </a:p>
          <a:p>
            <a:r>
              <a:rPr lang="en-US" sz="3600" dirty="0"/>
              <a:t>Opaque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ottle of hot sauce&#10;&#10;Description automatically generated">
            <a:extLst>
              <a:ext uri="{FF2B5EF4-FFF2-40B4-BE49-F238E27FC236}">
                <a16:creationId xmlns:a16="http://schemas.microsoft.com/office/drawing/2014/main" id="{CB581097-D846-10EF-B2F8-534A4575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99" y="608401"/>
            <a:ext cx="1841839" cy="5116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E3FA7E-E7BE-82A9-18C5-C1D4683CA4E1}"/>
              </a:ext>
            </a:extLst>
          </p:cNvPr>
          <p:cNvSpPr txBox="1"/>
          <p:nvPr/>
        </p:nvSpPr>
        <p:spPr>
          <a:xfrm>
            <a:off x="8121199" y="5505630"/>
            <a:ext cx="1841839" cy="5116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tx1"/>
                </a:solidFill>
              </a:rPr>
              <a:t>CC BY-SA 3.0 by Skb8721</a:t>
            </a:r>
          </a:p>
        </p:txBody>
      </p:sp>
    </p:spTree>
    <p:extLst>
      <p:ext uri="{BB962C8B-B14F-4D97-AF65-F5344CB8AC3E}">
        <p14:creationId xmlns:p14="http://schemas.microsoft.com/office/powerpoint/2010/main" val="33889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D0357-EA5E-0C4F-AF15-208322CC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RFC Email Validator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FEDB98-C106-8B6A-C0EE-AAEB3E0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too much hot sauce!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D491915-7812-8CFE-F560-D04C8EE0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2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438BF-FE39-231A-2D6C-1FC1630E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Utilize Python’s String Manipulation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C96346-22C1-F905-57B8-8789D68E1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492" y="1012223"/>
            <a:ext cx="5536001" cy="4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66FE8-7CFA-23BB-6987-182E62C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Not for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D624-1696-E260-DAE3-ED70E688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Don’t use a regex for syntax analysis of strings</a:t>
            </a:r>
          </a:p>
          <a:p>
            <a:r>
              <a:rPr lang="en-US" sz="2400" dirty="0"/>
              <a:t>For HTML parsing, use Beautiful Soup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3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782</Words>
  <Application>Microsoft Macintosh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Helvetica</vt:lpstr>
      <vt:lpstr>inherit</vt:lpstr>
      <vt:lpstr>Open Sans</vt:lpstr>
      <vt:lpstr>Source Sans</vt:lpstr>
      <vt:lpstr>Office Theme</vt:lpstr>
      <vt:lpstr>Matching Text with Regular Expressions</vt:lpstr>
      <vt:lpstr>Regular Expression</vt:lpstr>
      <vt:lpstr>Hello World</vt:lpstr>
      <vt:lpstr>PowerPoint Presentation</vt:lpstr>
      <vt:lpstr>PowerPoint Presentation</vt:lpstr>
      <vt:lpstr>The Hot Sauce of Programming</vt:lpstr>
      <vt:lpstr>RFC Email Validator</vt:lpstr>
      <vt:lpstr>First Utilize Python’s String Manipulation</vt:lpstr>
      <vt:lpstr>Not for Parsing</vt:lpstr>
      <vt:lpstr>Main Uses</vt:lpstr>
      <vt:lpstr>Common Regex Characters </vt:lpstr>
      <vt:lpstr>Character Shortcuts</vt:lpstr>
      <vt:lpstr>Validator: Match a Phone Number</vt:lpstr>
      <vt:lpstr>Maintenance Add Comments</vt:lpstr>
      <vt:lpstr>Regex in Substitutions</vt:lpstr>
      <vt:lpstr>Groups</vt:lpstr>
      <vt:lpstr>Named Groups</vt:lpstr>
      <vt:lpstr>Lazy and Greedy</vt:lpstr>
      <vt:lpstr>Lookaround</vt:lpstr>
      <vt:lpstr>Validator: Minimum Password Requirement</vt:lpstr>
      <vt:lpstr>Validator: Minimum Password Requirement</vt:lpstr>
      <vt:lpstr>Regex101.com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Text with Regular Expressions</dc:title>
  <dc:creator>Yeaw, Daniel (D.W.)</dc:creator>
  <cp:lastModifiedBy>Yeaw, Daniel (D.W.)</cp:lastModifiedBy>
  <cp:revision>2</cp:revision>
  <dcterms:created xsi:type="dcterms:W3CDTF">2024-03-04T01:01:43Z</dcterms:created>
  <dcterms:modified xsi:type="dcterms:W3CDTF">2024-12-12T18:48:18Z</dcterms:modified>
</cp:coreProperties>
</file>