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20.jpeg" ContentType="image/jpeg"/>
  <Override PartName="/ppt/media/image7.png" ContentType="image/png"/>
  <Override PartName="/ppt/media/image1.jpeg" ContentType="image/jpeg"/>
  <Override PartName="/ppt/media/image11.png" ContentType="image/png"/>
  <Override PartName="/ppt/media/image21.jpeg" ContentType="image/jpeg"/>
  <Override PartName="/ppt/media/image16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4.png" ContentType="image/png"/>
  <Override PartName="/ppt/media/image5.png" ContentType="image/png"/>
  <Override PartName="/ppt/media/image10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6.png" ContentType="image/png"/>
  <Override PartName="/ppt/presProps.xml" ContentType="application/vnd.openxmlformats-officedocument.presentationml.presPro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B3B6139-1A55-4496-A906-2CD5B819B46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BDBEFC2-F5EC-4843-9101-81AD4318629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86EF13B-5078-4AD7-A2A8-E422B8B1689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6A40766-40C2-449A-8673-A8535D653FA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BF222F4-B50E-4224-861D-C518F920AFD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338C3AD-EBCD-4C4A-B8EC-A3C8BBDBBC3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BAF783B-24AD-4E2C-AA15-4B1AC4156B0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AECCC87-CA2B-4C56-94D6-23A18B7747C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6617063-1886-4E16-A99F-DA3ACABD9D1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28574A0-A900-4D91-A239-733F021CEE0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3920950-1998-4563-BBFC-809016859C5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808D7C0-BFF8-4AF2-A9C7-32F0D82ABC0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E5AB2A5-FD48-4A0B-B425-CDB29504B88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B975734-B3F6-4A5B-A8F2-A6494166954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BDCE285-5D63-4639-80CD-BF3C2811A53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A518EAE-4F5F-46F7-A86A-3C865A9A086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FF0E6B9-873D-4D98-8304-33CA827D3DE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1C96A11-6DAF-4428-BA81-F036A9ED901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9D347D3-0B07-4CF1-88EF-2A5FE547695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6917CE4-E119-439E-83C8-C7608917A31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BA8E32A-F81F-485C-B627-3EEF9334758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6820D95-2EF4-4008-B21A-A177755A746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5C0D1F6-8B02-4760-9CAE-1200AAD6515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FA7A74C-09FF-49F8-9504-A3AD9E01BD8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95EFECD-3FE1-4CC9-B262-5F9FD124C65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8F24A15-2772-4630-B72A-F2AC6298AF3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4FA2CC4-D509-430A-9947-354B3206542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D00EE3C-AF1F-46F9-A321-364EE53DECF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C777869-88D8-4D7A-97EC-AB027D6BAB7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BFDE5EE-384D-47E4-A560-389DECDD4B2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C76BD8C-534E-4AFD-B776-B13DAB53D0E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A649011-FA34-421E-B5FA-C72CB5D855D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D9C0BF3-2DCA-45D6-85F1-96CC49C798D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7C1F950-14AF-40F5-A18C-26A18945F5C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1BC318B-805B-472F-A0D0-19B7AC3728D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ADC0733-DD28-433E-A29F-467909DF018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4880" cy="285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56CF563-0378-46D5-93E4-D3B86E7D2F2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D34FA33-B293-4876-9DA4-83AC23DCE10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681FBA5-E6CE-439E-9FB5-A0D179570F6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7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Freeform: Shape 9"/>
          <p:cNvSpPr/>
          <p:nvPr/>
        </p:nvSpPr>
        <p:spPr>
          <a:xfrm>
            <a:off x="0" y="0"/>
            <a:ext cx="8451720" cy="6857280"/>
          </a:xfrm>
          <a:custGeom>
            <a:avLst/>
            <a:gdLst/>
            <a:ahLst/>
            <a:rect l="l" t="t" r="r" b="b"/>
            <a:pathLst>
              <a:path w="8452322" h="6858000">
                <a:moveTo>
                  <a:pt x="0" y="0"/>
                </a:moveTo>
                <a:lnTo>
                  <a:pt x="7447992" y="0"/>
                </a:lnTo>
                <a:lnTo>
                  <a:pt x="7501089" y="79009"/>
                </a:lnTo>
                <a:cubicBezTo>
                  <a:pt x="8098524" y="1013167"/>
                  <a:pt x="8452322" y="2172770"/>
                  <a:pt x="8452322" y="3429001"/>
                </a:cubicBezTo>
                <a:cubicBezTo>
                  <a:pt x="8452322" y="4685233"/>
                  <a:pt x="8098524" y="5844836"/>
                  <a:pt x="7501089" y="6778993"/>
                </a:cubicBezTo>
                <a:lnTo>
                  <a:pt x="744799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rgbClr val="efefef"/>
            </a:solidFill>
          </a:ln>
          <a:effectLst>
            <a:outerShdw algn="l" blurRad="50760" dist="38160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Freeform: Shape 11"/>
          <p:cNvSpPr/>
          <p:nvPr/>
        </p:nvSpPr>
        <p:spPr>
          <a:xfrm>
            <a:off x="0" y="0"/>
            <a:ext cx="8442720" cy="6857280"/>
          </a:xfrm>
          <a:custGeom>
            <a:avLst/>
            <a:gdLst/>
            <a:ahLst/>
            <a:rect l="l" t="t" r="r" b="b"/>
            <a:pathLst>
              <a:path w="8443572" h="6858000">
                <a:moveTo>
                  <a:pt x="0" y="0"/>
                </a:moveTo>
                <a:lnTo>
                  <a:pt x="7439242" y="0"/>
                </a:lnTo>
                <a:lnTo>
                  <a:pt x="7492339" y="79009"/>
                </a:lnTo>
                <a:cubicBezTo>
                  <a:pt x="8089774" y="1013167"/>
                  <a:pt x="8443572" y="2172770"/>
                  <a:pt x="8443572" y="3429001"/>
                </a:cubicBezTo>
                <a:cubicBezTo>
                  <a:pt x="8443572" y="4685233"/>
                  <a:pt x="8089774" y="5844836"/>
                  <a:pt x="7492339" y="6778993"/>
                </a:cubicBezTo>
                <a:lnTo>
                  <a:pt x="743924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17040" y="1238400"/>
            <a:ext cx="7002360" cy="438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7200" spc="-1" strike="noStrike">
                <a:solidFill>
                  <a:srgbClr val="000000"/>
                </a:solidFill>
                <a:latin typeface="Calibri Light"/>
              </a:rPr>
              <a:t>GUI Apps with</a:t>
            </a:r>
            <a:br>
              <a:rPr sz="7200"/>
            </a:br>
            <a:r>
              <a:rPr b="0" lang="en-US" sz="7200" spc="-1" strike="noStrike">
                <a:solidFill>
                  <a:srgbClr val="000000"/>
                </a:solidFill>
                <a:latin typeface="Calibri Light"/>
              </a:rPr>
              <a:t>Python and GTK</a:t>
            </a:r>
            <a:endParaRPr b="0" lang="en-US" sz="72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8791560" y="1238400"/>
            <a:ext cx="2999520" cy="438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Let’s Build a Calculator!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8" name="Rectangle 13"/>
          <p:cNvSpPr/>
          <p:nvPr/>
        </p:nvSpPr>
        <p:spPr>
          <a:xfrm>
            <a:off x="0" y="2827800"/>
            <a:ext cx="127440" cy="118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Visual GUI Building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Visually building up GUIs is helpful for rapid development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Cambalache is the new replacement for Glade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Installable with Flathub with Linux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macOS and Windows would need to build from source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76" name="Graphic 5" descr=""/>
          <p:cNvPicPr/>
          <p:nvPr/>
        </p:nvPicPr>
        <p:blipFill>
          <a:blip r:embed="rId1"/>
          <a:stretch/>
        </p:blipFill>
        <p:spPr>
          <a:xfrm>
            <a:off x="3469320" y="4557240"/>
            <a:ext cx="5253120" cy="1935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RPN Calculator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854316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Today we’ll be building a simple RPN Calculator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RPN stands for Reverse Polish Notation, and is common with calculators produced by HP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 add two numbers</a:t>
            </a:r>
            <a:endParaRPr b="0" lang="en-US" sz="2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2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Enter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2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+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Faster calculations with fewer parenthesis and errors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179" name="Picture 2" descr="HP-49G+"/>
          <p:cNvPicPr/>
          <p:nvPr/>
        </p:nvPicPr>
        <p:blipFill>
          <a:blip r:embed="rId1"/>
          <a:stretch/>
        </p:blipFill>
        <p:spPr>
          <a:xfrm>
            <a:off x="9653040" y="2031840"/>
            <a:ext cx="2266920" cy="4460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Rectangle 10246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Freeform: Shape 10248"/>
          <p:cNvSpPr/>
          <p:nvPr/>
        </p:nvSpPr>
        <p:spPr>
          <a:xfrm>
            <a:off x="0" y="0"/>
            <a:ext cx="4958280" cy="6857280"/>
          </a:xfrm>
          <a:custGeom>
            <a:avLst/>
            <a:gdLst/>
            <a:ahLst/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rgbClr val="e6e6e6"/>
            </a:solidFill>
          </a:ln>
          <a:effectLst>
            <a:outerShdw algn="l" blurRad="76320" dist="38160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Freeform: Shape 10250"/>
          <p:cNvSpPr/>
          <p:nvPr/>
        </p:nvSpPr>
        <p:spPr>
          <a:xfrm>
            <a:off x="0" y="0"/>
            <a:ext cx="4948200" cy="6857280"/>
          </a:xfrm>
          <a:custGeom>
            <a:avLst/>
            <a:gdLst/>
            <a:ahLst/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78080" y="1122480"/>
            <a:ext cx="4022640" cy="3203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Calibri Light"/>
              </a:rPr>
              <a:t>RPN Uses a Stack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84" name="Rectangle 10252"/>
          <p:cNvSpPr/>
          <p:nvPr/>
        </p:nvSpPr>
        <p:spPr>
          <a:xfrm rot="5400000">
            <a:off x="760680" y="345960"/>
            <a:ext cx="145440" cy="703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Rectangle 10254"/>
          <p:cNvSpPr/>
          <p:nvPr/>
        </p:nvSpPr>
        <p:spPr>
          <a:xfrm>
            <a:off x="480960" y="4546800"/>
            <a:ext cx="4022640" cy="17640"/>
          </a:xfrm>
          <a:prstGeom prst="rect">
            <a:avLst/>
          </a:prstGeom>
          <a:solidFill>
            <a:srgbClr val="d5d5d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6" name="Picture 2" descr=""/>
          <p:cNvPicPr/>
          <p:nvPr/>
        </p:nvPicPr>
        <p:blipFill>
          <a:blip r:embed="rId1"/>
          <a:stretch/>
        </p:blipFill>
        <p:spPr>
          <a:xfrm>
            <a:off x="6095880" y="2096280"/>
            <a:ext cx="5437440" cy="2949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Rectangle 8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Freeform: Shape 10"/>
          <p:cNvSpPr/>
          <p:nvPr/>
        </p:nvSpPr>
        <p:spPr>
          <a:xfrm>
            <a:off x="1114560" y="0"/>
            <a:ext cx="9962280" cy="6857280"/>
          </a:xfrm>
          <a:custGeom>
            <a:avLst/>
            <a:gdLst/>
            <a:ahLst/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rgbClr val="efefef"/>
            </a:solidFill>
          </a:ln>
          <a:effectLst>
            <a:outerShdw algn="ctr" blurRad="139680" rotWithShape="0" sx="102000" sy="10200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Freeform: Shape 12"/>
          <p:cNvSpPr/>
          <p:nvPr/>
        </p:nvSpPr>
        <p:spPr>
          <a:xfrm>
            <a:off x="1121760" y="0"/>
            <a:ext cx="9947880" cy="6857280"/>
          </a:xfrm>
          <a:custGeom>
            <a:avLst/>
            <a:gdLst/>
            <a:ahLst/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1523880" y="1999440"/>
            <a:ext cx="9143280" cy="2763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buNone/>
            </a:pPr>
            <a:r>
              <a:rPr b="0" lang="en-US" sz="7200" spc="-1" strike="noStrike">
                <a:solidFill>
                  <a:srgbClr val="000000"/>
                </a:solidFill>
                <a:latin typeface="Calibri Light"/>
              </a:rPr>
              <a:t>Let’s Build It!</a:t>
            </a:r>
            <a:endParaRPr b="0" lang="en-US" sz="7200" spc="-1" strike="noStrike">
              <a:latin typeface="Arial"/>
            </a:endParaRPr>
          </a:p>
        </p:txBody>
      </p:sp>
      <p:sp>
        <p:nvSpPr>
          <p:cNvPr id="191" name="Rectangle 14"/>
          <p:cNvSpPr/>
          <p:nvPr/>
        </p:nvSpPr>
        <p:spPr>
          <a:xfrm>
            <a:off x="3718440" y="5524920"/>
            <a:ext cx="4754160" cy="26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angle 8198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0" name="Picture 2" descr=""/>
          <p:cNvPicPr/>
          <p:nvPr/>
        </p:nvPicPr>
        <p:blipFill>
          <a:blip r:embed="rId1"/>
          <a:srcRect l="5559" t="9088" r="29798" b="0"/>
          <a:stretch/>
        </p:blipFill>
        <p:spPr>
          <a:xfrm>
            <a:off x="3523320" y="0"/>
            <a:ext cx="8667720" cy="6857280"/>
          </a:xfrm>
          <a:prstGeom prst="rect">
            <a:avLst/>
          </a:prstGeom>
          <a:ln w="0">
            <a:noFill/>
          </a:ln>
        </p:spPr>
      </p:pic>
      <p:sp>
        <p:nvSpPr>
          <p:cNvPr id="131" name="Rectangle 8200"/>
          <p:cNvSpPr/>
          <p:nvPr/>
        </p:nvSpPr>
        <p:spPr>
          <a:xfrm>
            <a:off x="0" y="0"/>
            <a:ext cx="9756000" cy="6857280"/>
          </a:xfrm>
          <a:prstGeom prst="rect">
            <a:avLst/>
          </a:prstGeom>
          <a:gradFill rotWithShape="0">
            <a:gsLst>
              <a:gs pos="42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71160" y="1161360"/>
            <a:ext cx="3437280" cy="1123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 Light"/>
              </a:rPr>
              <a:t>Graphical User Interface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3" name="Rectangle 8202"/>
          <p:cNvSpPr/>
          <p:nvPr/>
        </p:nvSpPr>
        <p:spPr>
          <a:xfrm rot="5400000">
            <a:off x="663120" y="605520"/>
            <a:ext cx="72360" cy="547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Rectangle 8204"/>
          <p:cNvSpPr/>
          <p:nvPr/>
        </p:nvSpPr>
        <p:spPr>
          <a:xfrm>
            <a:off x="428400" y="2443320"/>
            <a:ext cx="3300120" cy="8280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371160" y="2718000"/>
            <a:ext cx="3438360" cy="3206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 GUI allows users to interact through graphical displays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Good ones greatly enhance the efficiency and ease of using apps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They are built using a GUI Toolkit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7"/>
          <p:cNvSpPr/>
          <p:nvPr/>
        </p:nvSpPr>
        <p:spPr>
          <a:xfrm>
            <a:off x="0" y="0"/>
            <a:ext cx="1218816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Freeform: Shape 9"/>
          <p:cNvSpPr/>
          <p:nvPr/>
        </p:nvSpPr>
        <p:spPr>
          <a:xfrm>
            <a:off x="0" y="0"/>
            <a:ext cx="12188160" cy="1899000"/>
          </a:xfrm>
          <a:custGeom>
            <a:avLst/>
            <a:gdLst/>
            <a:ahLst/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rgbClr val="e6e6e6"/>
            </a:solidFill>
          </a:ln>
          <a:effectLst>
            <a:outerShdw algn="tl" blurRad="50760" dir="2700000" dist="37674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Freeform: Shape 11"/>
          <p:cNvSpPr/>
          <p:nvPr/>
        </p:nvSpPr>
        <p:spPr>
          <a:xfrm>
            <a:off x="0" y="0"/>
            <a:ext cx="12191400" cy="1890000"/>
          </a:xfrm>
          <a:custGeom>
            <a:avLst/>
            <a:gdLst/>
            <a:ahLst/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838080" y="253440"/>
            <a:ext cx="10514880" cy="1272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Calibri Light"/>
              </a:rPr>
              <a:t>GUI Apps vs. Others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40" name="Rectangle 13"/>
          <p:cNvSpPr/>
          <p:nvPr/>
        </p:nvSpPr>
        <p:spPr>
          <a:xfrm>
            <a:off x="0" y="524520"/>
            <a:ext cx="127440" cy="703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838080" y="2477880"/>
            <a:ext cx="10514880" cy="369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Command line apps are great for working with your own code as a developer, steep learning curve</a:t>
            </a:r>
            <a:endParaRPr b="0" lang="en-US" sz="22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Web-based apps are normally best for consumption of information</a:t>
            </a:r>
            <a:endParaRPr b="0" lang="en-US" sz="22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GUI apps are great for giving to others to use, where they’ll want to interact locally on their own device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Python Options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Tkinter – built into standard library, not very modern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PyQt and PySide wraps C++ based Qt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wxPython wraps C++ based wxWidgets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PySimpleGUI wraps the 3 above to simplify GUI creation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Kivy is aimed for building games with highly customizable interfaces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Toga native across platforms, in early development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PyGObject (focus of this talk), wraps C based GTK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44" name="Picture 2" descr="Kivy: GUI and Mobile applications with Python — Quintagroup"/>
          <p:cNvPicPr/>
          <p:nvPr/>
        </p:nvPicPr>
        <p:blipFill>
          <a:blip r:embed="rId1"/>
          <a:stretch/>
        </p:blipFill>
        <p:spPr>
          <a:xfrm>
            <a:off x="6172200" y="195120"/>
            <a:ext cx="1218600" cy="1218600"/>
          </a:xfrm>
          <a:prstGeom prst="rect">
            <a:avLst/>
          </a:prstGeom>
          <a:ln w="0">
            <a:noFill/>
          </a:ln>
        </p:spPr>
      </p:pic>
      <p:pic>
        <p:nvPicPr>
          <p:cNvPr id="145" name="Picture 4" descr="Qt for Python - Qt Wiki"/>
          <p:cNvPicPr/>
          <p:nvPr/>
        </p:nvPicPr>
        <p:blipFill>
          <a:blip r:embed="rId2"/>
          <a:stretch/>
        </p:blipFill>
        <p:spPr>
          <a:xfrm>
            <a:off x="7781760" y="195120"/>
            <a:ext cx="1304280" cy="1304280"/>
          </a:xfrm>
          <a:prstGeom prst="rect">
            <a:avLst/>
          </a:prstGeom>
          <a:ln w="0">
            <a:noFill/>
          </a:ln>
        </p:spPr>
      </p:pic>
      <p:pic>
        <p:nvPicPr>
          <p:cNvPr id="146" name="Picture 6" descr=""/>
          <p:cNvPicPr/>
          <p:nvPr/>
        </p:nvPicPr>
        <p:blipFill>
          <a:blip r:embed="rId3"/>
          <a:stretch/>
        </p:blipFill>
        <p:spPr>
          <a:xfrm>
            <a:off x="9344160" y="132480"/>
            <a:ext cx="1534320" cy="1534320"/>
          </a:xfrm>
          <a:prstGeom prst="rect">
            <a:avLst/>
          </a:prstGeom>
          <a:ln w="0">
            <a:noFill/>
          </a:ln>
        </p:spPr>
      </p:pic>
      <p:pic>
        <p:nvPicPr>
          <p:cNvPr id="147" name="Picture 8" descr="GTK - Wikimedia Commons"/>
          <p:cNvPicPr/>
          <p:nvPr/>
        </p:nvPicPr>
        <p:blipFill>
          <a:blip r:embed="rId4"/>
          <a:stretch/>
        </p:blipFill>
        <p:spPr>
          <a:xfrm>
            <a:off x="10242000" y="1667520"/>
            <a:ext cx="1339560" cy="1442160"/>
          </a:xfrm>
          <a:prstGeom prst="rect">
            <a:avLst/>
          </a:prstGeom>
          <a:ln w="0">
            <a:noFill/>
          </a:ln>
        </p:spPr>
      </p:pic>
      <p:pic>
        <p:nvPicPr>
          <p:cNvPr id="148" name="Picture 10" descr="Características de Python"/>
          <p:cNvPicPr/>
          <p:nvPr/>
        </p:nvPicPr>
        <p:blipFill>
          <a:blip r:embed="rId5"/>
          <a:stretch/>
        </p:blipFill>
        <p:spPr>
          <a:xfrm>
            <a:off x="10242000" y="4616280"/>
            <a:ext cx="1652400" cy="1588320"/>
          </a:xfrm>
          <a:prstGeom prst="rect">
            <a:avLst/>
          </a:prstGeom>
          <a:ln w="0">
            <a:noFill/>
          </a:ln>
        </p:spPr>
      </p:pic>
      <p:pic>
        <p:nvPicPr>
          <p:cNvPr id="149" name="Picture 12" descr="GitHub - PySimpleGUI/PySimpleGUI: Launched in 2018 Actively developed ..."/>
          <p:cNvPicPr/>
          <p:nvPr/>
        </p:nvPicPr>
        <p:blipFill>
          <a:blip r:embed="rId6"/>
          <a:stretch/>
        </p:blipFill>
        <p:spPr>
          <a:xfrm>
            <a:off x="6851160" y="4721760"/>
            <a:ext cx="3390120" cy="2535840"/>
          </a:xfrm>
          <a:prstGeom prst="rect">
            <a:avLst/>
          </a:prstGeom>
          <a:ln w="0">
            <a:noFill/>
          </a:ln>
        </p:spPr>
      </p:pic>
      <p:pic>
        <p:nvPicPr>
          <p:cNvPr id="150" name="Picture 14" descr="(daftar isi) Belajar membuat tampilan tkinter ~ Belajar Python"/>
          <p:cNvPicPr/>
          <p:nvPr/>
        </p:nvPicPr>
        <p:blipFill>
          <a:blip r:embed="rId7"/>
          <a:stretch/>
        </p:blipFill>
        <p:spPr>
          <a:xfrm>
            <a:off x="4136040" y="5411160"/>
            <a:ext cx="2409120" cy="1431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angle 10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12720" y="1078920"/>
            <a:ext cx="6267960" cy="153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5200" spc="-1" strike="noStrike">
                <a:solidFill>
                  <a:srgbClr val="000000"/>
                </a:solidFill>
                <a:latin typeface="Calibri Light"/>
              </a:rPr>
              <a:t>GTK</a:t>
            </a:r>
            <a:endParaRPr b="0" lang="en-US" sz="5200" spc="-1" strike="noStrike">
              <a:latin typeface="Arial"/>
            </a:endParaRPr>
          </a:p>
        </p:txBody>
      </p:sp>
      <p:sp>
        <p:nvSpPr>
          <p:cNvPr id="153" name="Rectangle 12"/>
          <p:cNvSpPr/>
          <p:nvPr/>
        </p:nvSpPr>
        <p:spPr>
          <a:xfrm rot="5400000">
            <a:off x="853920" y="363240"/>
            <a:ext cx="72360" cy="547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Rectangle 14"/>
          <p:cNvSpPr/>
          <p:nvPr/>
        </p:nvSpPr>
        <p:spPr>
          <a:xfrm>
            <a:off x="618480" y="2935440"/>
            <a:ext cx="6217200" cy="17640"/>
          </a:xfrm>
          <a:prstGeom prst="rect">
            <a:avLst/>
          </a:prstGeom>
          <a:solidFill>
            <a:srgbClr val="d5d5d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612720" y="3355920"/>
            <a:ext cx="6267960" cy="282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Originally created as the GIMP toolkit, very popular for Linux app development and basis for GNOME</a:t>
            </a:r>
            <a:endParaRPr b="0" lang="en-US" sz="22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Full featured GUI toolkit</a:t>
            </a:r>
            <a:endParaRPr b="0" lang="en-US" sz="22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A little harder to get setup in Windows, no mobile platform support</a:t>
            </a:r>
            <a:endParaRPr b="0" lang="en-US" sz="22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Latest release is 4.6.6, we’ll use that today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200" spc="-1" strike="noStrike">
              <a:latin typeface="Arial"/>
            </a:endParaRPr>
          </a:p>
        </p:txBody>
      </p:sp>
      <p:pic>
        <p:nvPicPr>
          <p:cNvPr id="156" name="Graphic 5" descr=""/>
          <p:cNvPicPr/>
          <p:nvPr/>
        </p:nvPicPr>
        <p:blipFill>
          <a:blip r:embed="rId1"/>
          <a:stretch/>
        </p:blipFill>
        <p:spPr>
          <a:xfrm>
            <a:off x="7494120" y="1272240"/>
            <a:ext cx="4236840" cy="4236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 14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78080" y="1122480"/>
            <a:ext cx="4022640" cy="3203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Calibri Light"/>
              </a:rPr>
              <a:t>Hello World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59" name="Rectangle 16"/>
          <p:cNvSpPr/>
          <p:nvPr/>
        </p:nvSpPr>
        <p:spPr>
          <a:xfrm rot="5400000">
            <a:off x="760680" y="345960"/>
            <a:ext cx="145440" cy="703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Rectangle 18"/>
          <p:cNvSpPr/>
          <p:nvPr/>
        </p:nvSpPr>
        <p:spPr>
          <a:xfrm>
            <a:off x="480960" y="4546800"/>
            <a:ext cx="4022640" cy="17640"/>
          </a:xfrm>
          <a:prstGeom prst="rect">
            <a:avLst/>
          </a:prstGeom>
          <a:solidFill>
            <a:srgbClr val="d5d5d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1" name="" descr=""/>
          <p:cNvPicPr/>
          <p:nvPr/>
        </p:nvPicPr>
        <p:blipFill>
          <a:blip r:embed="rId1"/>
          <a:stretch/>
        </p:blipFill>
        <p:spPr>
          <a:xfrm>
            <a:off x="3886200" y="685800"/>
            <a:ext cx="8421480" cy="6172200"/>
          </a:xfrm>
          <a:prstGeom prst="rect">
            <a:avLst/>
          </a:prstGeom>
          <a:ln w="0">
            <a:noFill/>
          </a:ln>
        </p:spPr>
      </p:pic>
      <p:pic>
        <p:nvPicPr>
          <p:cNvPr id="162" name="" descr=""/>
          <p:cNvPicPr/>
          <p:nvPr/>
        </p:nvPicPr>
        <p:blipFill>
          <a:blip r:embed="rId2"/>
          <a:stretch/>
        </p:blipFill>
        <p:spPr>
          <a:xfrm>
            <a:off x="1371600" y="5257800"/>
            <a:ext cx="1333080" cy="847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Windows with gvsbuild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64" name="Picture 7" descr=""/>
          <p:cNvPicPr/>
          <p:nvPr/>
        </p:nvPicPr>
        <p:blipFill>
          <a:blip r:embed="rId1"/>
          <a:stretch/>
        </p:blipFill>
        <p:spPr>
          <a:xfrm>
            <a:off x="0" y="1376280"/>
            <a:ext cx="12191400" cy="4336200"/>
          </a:xfrm>
          <a:prstGeom prst="rect">
            <a:avLst/>
          </a:prstGeom>
          <a:ln w="0">
            <a:noFill/>
          </a:ln>
        </p:spPr>
      </p:pic>
      <p:pic>
        <p:nvPicPr>
          <p:cNvPr id="165" name="Picture 9" descr=""/>
          <p:cNvPicPr/>
          <p:nvPr/>
        </p:nvPicPr>
        <p:blipFill>
          <a:blip r:embed="rId2"/>
          <a:srcRect l="0" t="20631" r="0" b="18998"/>
          <a:stretch/>
        </p:blipFill>
        <p:spPr>
          <a:xfrm>
            <a:off x="0" y="5095800"/>
            <a:ext cx="12191400" cy="1761480"/>
          </a:xfrm>
          <a:prstGeom prst="rect">
            <a:avLst/>
          </a:prstGeom>
          <a:ln w="0">
            <a:noFill/>
          </a:ln>
        </p:spPr>
      </p:pic>
      <p:pic>
        <p:nvPicPr>
          <p:cNvPr id="166" name="Picture 3" descr="Windows logo"/>
          <p:cNvPicPr/>
          <p:nvPr/>
        </p:nvPicPr>
        <p:blipFill>
          <a:blip r:embed="rId3"/>
          <a:stretch/>
        </p:blipFill>
        <p:spPr>
          <a:xfrm>
            <a:off x="10144080" y="185760"/>
            <a:ext cx="1904400" cy="1904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macOS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716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Go to https://brew.sh and install homebrew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69" name="Picture 2" descr="macOS logo"/>
          <p:cNvPicPr/>
          <p:nvPr/>
        </p:nvPicPr>
        <p:blipFill>
          <a:blip r:embed="rId1"/>
          <a:stretch/>
        </p:blipFill>
        <p:spPr>
          <a:xfrm>
            <a:off x="9696600" y="279000"/>
            <a:ext cx="1904400" cy="1904400"/>
          </a:xfrm>
          <a:prstGeom prst="rect">
            <a:avLst/>
          </a:prstGeom>
          <a:ln w="0">
            <a:noFill/>
          </a:ln>
        </p:spPr>
      </p:pic>
      <p:pic>
        <p:nvPicPr>
          <p:cNvPr id="170" name="Picture 6" descr=""/>
          <p:cNvPicPr/>
          <p:nvPr/>
        </p:nvPicPr>
        <p:blipFill>
          <a:blip r:embed="rId2"/>
          <a:stretch/>
        </p:blipFill>
        <p:spPr>
          <a:xfrm>
            <a:off x="2714760" y="3187440"/>
            <a:ext cx="7114320" cy="3669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Linux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72" name="Picture 2" descr="Linux logo"/>
          <p:cNvPicPr/>
          <p:nvPr/>
        </p:nvPicPr>
        <p:blipFill>
          <a:blip r:embed="rId1"/>
          <a:stretch/>
        </p:blipFill>
        <p:spPr>
          <a:xfrm>
            <a:off x="10076760" y="295200"/>
            <a:ext cx="1690560" cy="1988280"/>
          </a:xfrm>
          <a:prstGeom prst="rect">
            <a:avLst/>
          </a:prstGeom>
          <a:ln w="0">
            <a:noFill/>
          </a:ln>
        </p:spPr>
      </p:pic>
      <p:pic>
        <p:nvPicPr>
          <p:cNvPr id="173" name="Picture 17" descr=""/>
          <p:cNvPicPr/>
          <p:nvPr/>
        </p:nvPicPr>
        <p:blipFill>
          <a:blip r:embed="rId2"/>
          <a:stretch/>
        </p:blipFill>
        <p:spPr>
          <a:xfrm>
            <a:off x="0" y="2354400"/>
            <a:ext cx="12191400" cy="3273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</TotalTime>
  <Application>LibreOffice/7.3.4.2$Linux_X86_64 LibreOffice_project/30$Build-2</Application>
  <AppVersion>15.0000</AppVersion>
  <Words>301</Words>
  <Paragraphs>44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2022-07-07T16:16:33Z</dcterms:created>
  <dc:creator>Yeaw, Daniel (D.W.)</dc:creator>
  <dc:description/>
  <dc:language>en-US</dc:language>
  <cp:lastModifiedBy/>
  <dcterms:modified xsi:type="dcterms:W3CDTF">2022-07-07T20:39:10Z</dcterms:modified>
  <cp:revision>8</cp:revision>
  <dc:subject/>
  <dc:title>GUI Apps with Python and GTK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13</vt:i4>
  </property>
</Properties>
</file>