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72" r:id="rId5"/>
    <p:sldId id="277" r:id="rId6"/>
    <p:sldId id="271" r:id="rId7"/>
    <p:sldId id="270" r:id="rId8"/>
    <p:sldId id="274" r:id="rId9"/>
    <p:sldId id="275" r:id="rId10"/>
    <p:sldId id="276" r:id="rId11"/>
    <p:sldId id="279" r:id="rId12"/>
    <p:sldId id="278" r:id="rId13"/>
    <p:sldId id="273" r:id="rId14"/>
    <p:sldId id="280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96EB3-AA23-A0B0-5BF8-6EC53ECD35E5}" v="112" dt="2023-09-07T22:48:23.508"/>
    <p1510:client id="{34EE0092-AFFE-5B3D-9B23-0959EF45C55B}" v="901" dt="2023-09-07T01:56:57.643"/>
    <p1510:client id="{9C6A2B53-9D6C-A443-8601-512DC1806736}" v="65" dt="2023-09-05T01:48:06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0692-D088-5590-2A30-6A1A5F743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E57FE-DD84-D77E-8C6F-B32497511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1DF16-18EE-AB0C-2AE5-8DAF9100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CB5D0-E630-4876-E28F-28C1090B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D25F-8006-01C1-65EC-74DBB80F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3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34F2-0978-26C6-2DFD-76FC47A5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94553-7351-7D46-8289-87B6CEBD4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19F9A-F3D0-9936-15B8-2F7A6A37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D76C0-01CC-4911-6B97-5E105C8E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5691-ED6E-8583-B138-60AAC0F9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1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2658E-76C0-B1AB-1F52-C5247382D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A53A9-A4C2-7A4E-4E3B-D415F2698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AF53-668B-23B3-0F41-5BFC7CA8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A9CF-592C-F49D-2660-15E511D1E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44B7-6251-3473-43C3-8304EA8B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B98F-F48E-9B1A-3233-32C8E7B0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4561-1FD2-07C5-2EE6-A4D21339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2F7C6-57D9-7E82-B25C-E2BCAE14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1DA6-6704-1266-F8E4-FF3249F3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1DBA-F4DF-BB8D-E2C5-4672EA20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0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1E9E-C406-3CA8-A87A-EC961453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0B1A4-D657-53BA-2011-EC3384BD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FFFD-4A83-C1C2-F16A-5E893206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C91EF-7283-A1CE-9208-BBDBD80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E464-2C4A-9E80-C397-A2B58BCA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E078-6072-1B08-607C-A9C971356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BF0D-9CD5-B56A-5975-21D967D5E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38ABE-24D0-4081-1EBA-ECDFF6C14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3F83A-298E-AF83-E2A3-568BDE9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3D2D1-38AA-52FC-2474-3ACD811C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0B399-8CD8-D7D7-F51B-B57761F0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6477-5FC0-132C-C169-892D2D712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F2996-FB3E-C5CB-049C-F061FC12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C8708-B755-6450-2B76-B9CFD24FE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8C3EA-ED29-813F-EAF0-106C9C0FE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AF07E-4A26-860D-431F-414FB61B4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7C225-EFED-5D14-63F1-79749D59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4B1BB9-9931-6794-6A65-43FAE0CB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34A431-C9D1-57F5-EB55-0CC48BD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2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81CD-6BEA-746F-03D3-985C4662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687BB-8F52-4C3A-FCE7-AC0BAC2B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3212D-ACDA-DB44-83FC-96119270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12D5-9F02-83FE-80B1-4EDB15BF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1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C78C5-0B37-C9AE-341E-41648A72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54242-D4C0-4B04-611A-36796D15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9074C-7F8D-29E3-EEB2-3649EB39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91A5-9877-03B5-3790-7304E806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D456-C108-8B31-142A-961C87FF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CEDAC-E9A1-3109-71EE-7EE06FD7E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8389A-DC40-8462-FD18-9781C3C1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77333-6AA5-A1B5-D6FA-F65D5BDAD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CB18-E71C-2705-FCCD-463A0F3B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0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0320-D2EE-C455-6406-7E602E156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1AF0D-454B-3A5C-8D06-14AE0D882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A759B-82E3-A980-BA05-355692C59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A40A6-78CB-ACB7-E359-1D0664B8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04C4A-EA0F-2087-7ED7-A6E2D558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DADF7-B129-B23C-E4C2-A453D99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6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3553C-2D21-A27F-B0EC-8DB7E6AD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8E6B-60A9-CDC4-2B15-DCFDF177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6D441-A0AC-494A-752C-4A36602D6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13B47-DC5C-4C9A-A0D3-302B107D50B3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4F274-7829-5E68-1A52-61463649A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E9E6-7AA5-4C99-E06E-F4D4BC067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1C97F-9E5C-456F-B5DE-09CBB4185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h.rustup.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3D7BC-F5C8-1DEB-7D94-99B380CA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01453"/>
            <a:ext cx="10909640" cy="1065836"/>
          </a:xfrm>
        </p:spPr>
        <p:txBody>
          <a:bodyPr anchor="ctr">
            <a:normAutofit/>
          </a:bodyPr>
          <a:lstStyle/>
          <a:p>
            <a:r>
              <a:rPr lang="en-US" sz="4600" b="1" i="0">
                <a:effectLst/>
                <a:latin typeface="Graphik Meetup"/>
              </a:rPr>
              <a:t>Improving Python Speed with a Bit of Rust​</a:t>
            </a:r>
            <a:endParaRPr lang="en-US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B157F-9DE3-10E4-4F18-5F78A2695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47503"/>
            <a:ext cx="10909643" cy="552659"/>
          </a:xfrm>
        </p:spPr>
        <p:txBody>
          <a:bodyPr anchor="ctr">
            <a:normAutofit/>
          </a:bodyPr>
          <a:lstStyle/>
          <a:p>
            <a:r>
              <a:rPr lang="en-US" sz="1100"/>
              <a:t>Michigan Python</a:t>
            </a:r>
          </a:p>
          <a:p>
            <a:r>
              <a:rPr lang="en-US" sz="1100"/>
              <a:t>fosstodon.org/@danyeaw</a:t>
            </a:r>
          </a:p>
        </p:txBody>
      </p:sp>
      <p:pic>
        <p:nvPicPr>
          <p:cNvPr id="12" name="Picture 11" descr="A cartoon of a snake&#10;&#10;Description automatically generated">
            <a:extLst>
              <a:ext uri="{FF2B5EF4-FFF2-40B4-BE49-F238E27FC236}">
                <a16:creationId xmlns:a16="http://schemas.microsoft.com/office/drawing/2014/main" id="{FCEB886E-FA97-3424-4E2F-6333C85C8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488188"/>
            <a:ext cx="2715260" cy="2715260"/>
          </a:xfrm>
          <a:prstGeom prst="rect">
            <a:avLst/>
          </a:prstGeom>
        </p:spPr>
      </p:pic>
      <p:pic>
        <p:nvPicPr>
          <p:cNvPr id="6" name="Picture 5" descr="A orange crab with a tail&#10;&#10;Description automatically generated with medium confidence">
            <a:extLst>
              <a:ext uri="{FF2B5EF4-FFF2-40B4-BE49-F238E27FC236}">
                <a16:creationId xmlns:a16="http://schemas.microsoft.com/office/drawing/2014/main" id="{9338A518-B8D9-4315-7DA8-04D0A5B4C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1331976"/>
            <a:ext cx="5614416" cy="1871472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0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83458-2D16-1771-01FF-195C64E6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dirty="0">
                <a:cs typeface="Calibri Light"/>
              </a:rPr>
              <a:t>Other Options </a:t>
            </a:r>
            <a:br>
              <a:rPr lang="en-US" sz="5400" dirty="0">
                <a:cs typeface="Calibri Light"/>
              </a:rPr>
            </a:br>
            <a:br>
              <a:rPr lang="en-US" sz="5400" dirty="0">
                <a:cs typeface="+mj-lt"/>
              </a:rPr>
            </a:br>
            <a:r>
              <a:rPr lang="en-US" sz="5400" dirty="0">
                <a:ea typeface="+mj-lt"/>
                <a:cs typeface="+mj-lt"/>
              </a:rPr>
              <a:t>Python with C data types</a:t>
            </a:r>
            <a:endParaRPr lang="en-US" sz="5400">
              <a:cs typeface="Calibri Light" panose="020F0302020204030204"/>
            </a:endParaRP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15D68-A242-CD1F-95EE-B7A0C3D6A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49265"/>
            <a:ext cx="6894576" cy="3076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91BF-4544-AB81-5B31-44DF2ADF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cs typeface="Calibri"/>
              </a:rPr>
              <a:t>Cython</a:t>
            </a:r>
          </a:p>
          <a:p>
            <a:pPr lvl="1"/>
            <a:r>
              <a:rPr lang="en-US" sz="1900">
                <a:cs typeface="Calibri"/>
              </a:rPr>
              <a:t>Pros: supports all Python versions, C level performance is possible</a:t>
            </a:r>
          </a:p>
          <a:p>
            <a:pPr lvl="1"/>
            <a:r>
              <a:rPr lang="en-US" sz="1900">
                <a:cs typeface="Calibri"/>
              </a:rPr>
              <a:t>Cons: Need to learn a new Cython superset language (cdef)</a:t>
            </a:r>
          </a:p>
        </p:txBody>
      </p:sp>
    </p:spTree>
    <p:extLst>
      <p:ext uri="{BB962C8B-B14F-4D97-AF65-F5344CB8AC3E}">
        <p14:creationId xmlns:p14="http://schemas.microsoft.com/office/powerpoint/2010/main" val="219440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9CF89-9F82-D146-2F70-1A81E449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cs typeface="Calibri Light"/>
              </a:rPr>
              <a:t>Installing Rust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B05A-6603-15FD-3F45-D251E7C0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Rustup at </a:t>
            </a:r>
            <a:r>
              <a:rPr lang="en-US" sz="2200">
                <a:ea typeface="+mn-lt"/>
                <a:cs typeface="+mn-lt"/>
              </a:rPr>
              <a:t>https://rustup.rs</a:t>
            </a:r>
            <a:r>
              <a:rPr lang="en-US" sz="2200">
                <a:cs typeface="Calibri"/>
              </a:rPr>
              <a:t> is the preferred way to install Rust</a:t>
            </a:r>
          </a:p>
          <a:p>
            <a:r>
              <a:rPr lang="en-US" sz="2200">
                <a:cs typeface="Calibri"/>
              </a:rPr>
              <a:t>Windows: Download the rustup-init.exe</a:t>
            </a:r>
          </a:p>
          <a:p>
            <a:r>
              <a:rPr lang="en-US" sz="2200">
                <a:cs typeface="Calibri"/>
              </a:rPr>
              <a:t>Linux/macOS:</a:t>
            </a:r>
          </a:p>
          <a:p>
            <a:pPr marL="0" indent="0">
              <a:buNone/>
            </a:pPr>
            <a:r>
              <a:rPr lang="en-US" sz="2200">
                <a:cs typeface="Calibri"/>
              </a:rPr>
              <a:t>  $ curl --proto '=https' --tlsv1.2 -sSf </a:t>
            </a:r>
            <a:r>
              <a:rPr lang="en-US" sz="2200">
                <a:cs typeface="Calibri"/>
                <a:hlinkClick r:id="rId2"/>
              </a:rPr>
              <a:t>https://sh.rustup.rs</a:t>
            </a:r>
            <a:r>
              <a:rPr lang="en-US" sz="2200">
                <a:cs typeface="Calibri"/>
              </a:rPr>
              <a:t> | sh</a:t>
            </a:r>
          </a:p>
          <a:p>
            <a:endParaRPr lang="en-US" sz="2200">
              <a:cs typeface="Calibri"/>
            </a:endParaRPr>
          </a:p>
          <a:p>
            <a:r>
              <a:rPr lang="en-US" sz="2200" dirty="0">
                <a:cs typeface="Calibri"/>
              </a:rPr>
              <a:t>Alternatively you may be able to install </a:t>
            </a:r>
            <a:r>
              <a:rPr lang="en-US" sz="2200" dirty="0" err="1">
                <a:cs typeface="Calibri"/>
              </a:rPr>
              <a:t>rustc</a:t>
            </a:r>
            <a:r>
              <a:rPr lang="en-US" sz="2200" dirty="0">
                <a:cs typeface="Calibri"/>
              </a:rPr>
              <a:t> and cargo using your package manager (</a:t>
            </a:r>
            <a:r>
              <a:rPr lang="en-US" sz="2200" dirty="0" err="1">
                <a:cs typeface="Calibri"/>
              </a:rPr>
              <a:t>Chocolately</a:t>
            </a:r>
            <a:r>
              <a:rPr lang="en-US" sz="2200" dirty="0">
                <a:cs typeface="Calibri"/>
              </a:rPr>
              <a:t>, Homebrew, apt, </a:t>
            </a:r>
            <a:r>
              <a:rPr lang="en-US" sz="2200" dirty="0" err="1">
                <a:cs typeface="Calibri"/>
              </a:rPr>
              <a:t>etc</a:t>
            </a:r>
            <a:r>
              <a:rPr lang="en-US" sz="2200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136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CF542-D23B-B91E-4829-894B573D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cs typeface="Calibri Light"/>
              </a:rPr>
              <a:t>PyO3 and Maturin</a:t>
            </a:r>
            <a:endParaRPr lang="en-US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12CE-8876-DF2A-485B-67E45896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cs typeface="Calibri"/>
              </a:rPr>
              <a:t>PyO3 is Rust bindings for Python</a:t>
            </a:r>
          </a:p>
          <a:p>
            <a:r>
              <a:rPr lang="en-US" sz="2200">
                <a:cs typeface="Calibri"/>
              </a:rPr>
              <a:t>Maturin (formerly pyo3-pack) is a library to </a:t>
            </a:r>
            <a:r>
              <a:rPr lang="en-US" sz="2200">
                <a:ea typeface="+mn-lt"/>
                <a:cs typeface="+mn-lt"/>
              </a:rPr>
              <a:t>build and publish crates with pyo3 and rust binaries as python packages</a:t>
            </a:r>
          </a:p>
          <a:p>
            <a:r>
              <a:rPr lang="en-US" sz="2200" dirty="0">
                <a:cs typeface="Calibri"/>
              </a:rPr>
              <a:t>These will allow us to setup Rust modules alongside our Python, and then import it to use in our Python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564C8-C679-0BFC-6CD0-080EE6093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37" r="2414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73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BB4B-3E37-B02D-3D58-21662EA6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Search a Huge String for Doubles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804B-E239-1C8D-E6E7-C8BBA2BEA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Create a random string of ascii characters that is 1,000,000 characters</a:t>
            </a:r>
          </a:p>
          <a:p>
            <a:r>
              <a:rPr lang="en-US" dirty="0"/>
              <a:t>Count the number of times two of the same characters are next to each other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tqQzXXcHjVsjTQyPVQtyzZodasWkpmyGCvBAYogMliuoppJbrGyjhTcMoaf</a:t>
            </a:r>
            <a:endParaRPr lang="en-US" dirty="0" err="1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5CC7DE9E-B794-5FB2-AA22-5A6F8FC62C73}"/>
              </a:ext>
            </a:extLst>
          </p:cNvPr>
          <p:cNvSpPr/>
          <p:nvPr/>
        </p:nvSpPr>
        <p:spPr>
          <a:xfrm>
            <a:off x="1441823" y="4295587"/>
            <a:ext cx="395941" cy="97864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c2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41DDA56C-832B-41E2-A115-D7CF834599F2}"/>
              </a:ext>
            </a:extLst>
          </p:cNvPr>
          <p:cNvSpPr/>
          <p:nvPr/>
        </p:nvSpPr>
        <p:spPr>
          <a:xfrm>
            <a:off x="1710764" y="4295587"/>
            <a:ext cx="395941" cy="97864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256258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778B0-7CCC-3013-247B-CC8AEFC7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 Doubles in Python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064EC4-4FC6-D76E-1137-F79EBDC52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532" y="1773330"/>
            <a:ext cx="8195051" cy="4941515"/>
          </a:xfrm>
        </p:spPr>
      </p:pic>
    </p:spTree>
    <p:extLst>
      <p:ext uri="{BB962C8B-B14F-4D97-AF65-F5344CB8AC3E}">
        <p14:creationId xmlns:p14="http://schemas.microsoft.com/office/powerpoint/2010/main" val="146826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D7ED8-9893-A2BF-FFB8-A98C4C2B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 Doubles in Rust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FE1742-9FDC-AD42-BA70-F3B41671A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13" t="-152" r="8133" b="10387"/>
          <a:stretch/>
        </p:blipFill>
        <p:spPr>
          <a:xfrm>
            <a:off x="3969518" y="207221"/>
            <a:ext cx="8076237" cy="58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8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6EAE8-D4DB-C491-71A8-DC54C6BE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a Python Module with Rust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0300EE-7997-0F98-E832-D5761A9D3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0694" y="1868136"/>
            <a:ext cx="8310555" cy="353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1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466A1-FBF5-564B-A4C0-23990F85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cs typeface="Calibri Light"/>
              </a:rPr>
              <a:t>Let's See it Live!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8A66-3E2B-2F67-2E32-0A16EA8B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>
                <a:cs typeface="Calibri"/>
              </a:rPr>
              <a:t>Credit to Bruno Rocha for the Doubles counting idea:</a:t>
            </a:r>
            <a:endParaRPr lang="en-US" sz="2200"/>
          </a:p>
          <a:p>
            <a:pPr marL="0" indent="0">
              <a:buNone/>
            </a:pPr>
            <a:r>
              <a:rPr lang="en-US" sz="2200">
                <a:ea typeface="+mn-lt"/>
                <a:cs typeface="+mn-lt"/>
              </a:rPr>
              <a:t>https://developers.redhat.com/blog/2017/11/16/speed-python-using-rust</a:t>
            </a:r>
          </a:p>
        </p:txBody>
      </p:sp>
    </p:spTree>
    <p:extLst>
      <p:ext uri="{BB962C8B-B14F-4D97-AF65-F5344CB8AC3E}">
        <p14:creationId xmlns:p14="http://schemas.microsoft.com/office/powerpoint/2010/main" val="55798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A85C-B1FC-73F6-E4E2-E0F15D3A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The Importance of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B68D-528D-3310-C5FE-5889A1BF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4597746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It can be easy to focus on execution speed</a:t>
            </a:r>
          </a:p>
          <a:p>
            <a:r>
              <a:rPr lang="en-US" sz="2000" dirty="0"/>
              <a:t>Development speed is also important</a:t>
            </a:r>
          </a:p>
          <a:p>
            <a:r>
              <a:rPr lang="en-US" sz="2000" dirty="0"/>
              <a:t>Absolute speed isn’t usually very important, but acceptable speed is</a:t>
            </a:r>
          </a:p>
          <a:p>
            <a:r>
              <a:rPr lang="en-US" sz="2000" dirty="0"/>
              <a:t>Always benchmark, your intuition for what is slow is usually wrong</a:t>
            </a:r>
          </a:p>
          <a:p>
            <a:r>
              <a:rPr lang="en-US" sz="2000" dirty="0"/>
              <a:t>Sometimes even optimized Python isn’t fast enough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0C89B0-F13A-643F-51F9-C706F9FF8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1128" y="1396811"/>
            <a:ext cx="5319062" cy="398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8" name="Group 1037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Rectangle 1039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959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3E6DB-FFEF-63DF-2DC7-56609E8A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Getting Faster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D7A04-CFF7-2354-3E5C-BBC1276C2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3.13 has plans for:</a:t>
            </a:r>
          </a:p>
          <a:p>
            <a:r>
              <a:rPr lang="en-US" dirty="0"/>
              <a:t>Tier 2 Optimizer</a:t>
            </a:r>
          </a:p>
          <a:p>
            <a:r>
              <a:rPr lang="en-US" dirty="0"/>
              <a:t>Enabling </a:t>
            </a:r>
            <a:r>
              <a:rPr lang="en-US" dirty="0" err="1"/>
              <a:t>subinterpreters</a:t>
            </a:r>
            <a:endParaRPr lang="en-US" dirty="0"/>
          </a:p>
          <a:p>
            <a:r>
              <a:rPr lang="en-US" dirty="0"/>
              <a:t>Improved Memory Management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F408CFB-D95D-56A9-9560-54AF5BA94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195"/>
          <a:stretch/>
        </p:blipFill>
        <p:spPr>
          <a:xfrm>
            <a:off x="4901167" y="1401762"/>
            <a:ext cx="7290833" cy="380634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3F6F6D-2D17-C67A-7195-347E913ACFC8}"/>
              </a:ext>
            </a:extLst>
          </p:cNvPr>
          <p:cNvSpPr txBox="1">
            <a:spLocks/>
          </p:cNvSpPr>
          <p:nvPr/>
        </p:nvSpPr>
        <p:spPr>
          <a:xfrm>
            <a:off x="2368551" y="6176963"/>
            <a:ext cx="7454898" cy="502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Shannon Plan – 5x Increase in Python Speed</a:t>
            </a:r>
          </a:p>
        </p:txBody>
      </p:sp>
    </p:spTree>
    <p:extLst>
      <p:ext uri="{BB962C8B-B14F-4D97-AF65-F5344CB8AC3E}">
        <p14:creationId xmlns:p14="http://schemas.microsoft.com/office/powerpoint/2010/main" val="415090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C997C2-593F-0BE7-A57D-3D581661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Performance of Python  - a Hot Loop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39729-F2AC-627A-FF4C-70A87F1DE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fontAlgn="base"/>
            <a:r>
              <a:rPr lang="en-US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Multiply two huge matrices (</a:t>
            </a:r>
            <a:r>
              <a:rPr lang="en-US" b="0" i="0" u="none" strike="noStrike" err="1">
                <a:solidFill>
                  <a:srgbClr val="232629"/>
                </a:solidFill>
                <a:effectLst/>
                <a:latin typeface="-apple-system"/>
              </a:rPr>
              <a:t>numpy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 can help here)</a:t>
            </a:r>
          </a:p>
          <a:p>
            <a:pPr algn="l" fontAlgn="base"/>
            <a:r>
              <a:rPr lang="en-US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String search for very large strings</a:t>
            </a:r>
          </a:p>
          <a:p>
            <a:pPr algn="l" fontAlgn="base"/>
            <a:r>
              <a:rPr lang="en-US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Index or compress huge files</a:t>
            </a:r>
          </a:p>
          <a:p>
            <a:pPr algn="l" fontAlgn="base"/>
            <a:r>
              <a:rPr lang="en-US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Calculate large numeric values</a:t>
            </a:r>
          </a:p>
          <a:p>
            <a:pPr algn="l" fontAlgn="base"/>
            <a:r>
              <a:rPr lang="en-US" b="0" i="0" u="none" strike="noStrike" dirty="0">
                <a:solidFill>
                  <a:srgbClr val="232629"/>
                </a:solidFill>
                <a:effectLst/>
                <a:latin typeface="-apple-system"/>
              </a:rPr>
              <a:t>Rotate a 2D matrix, or an image (OpenCV can help here)</a:t>
            </a:r>
          </a:p>
          <a:p>
            <a:r>
              <a:rPr lang="en-US" dirty="0">
                <a:latin typeface="-apple-system"/>
              </a:rPr>
              <a:t>Cryptographic calculations</a:t>
            </a:r>
          </a:p>
        </p:txBody>
      </p:sp>
    </p:spTree>
    <p:extLst>
      <p:ext uri="{BB962C8B-B14F-4D97-AF65-F5344CB8AC3E}">
        <p14:creationId xmlns:p14="http://schemas.microsoft.com/office/powerpoint/2010/main" val="335570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22316-9953-C4C4-B5BE-F90FA90D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Rust Leadership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AA2F-4647-E1C2-1331-2832940D8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cs typeface="Calibri"/>
              </a:rPr>
              <a:t>Rust leadership invited </a:t>
            </a:r>
            <a:r>
              <a:rPr lang="en-US" sz="2000" dirty="0" err="1">
                <a:cs typeface="Calibri"/>
              </a:rPr>
              <a:t>JeanHeyd</a:t>
            </a:r>
            <a:r>
              <a:rPr lang="en-US" sz="2000" dirty="0">
                <a:cs typeface="Calibri"/>
              </a:rPr>
              <a:t> "</a:t>
            </a:r>
            <a:r>
              <a:rPr lang="en-US" sz="2000" dirty="0" err="1">
                <a:cs typeface="Calibri"/>
              </a:rPr>
              <a:t>ThePhD</a:t>
            </a:r>
            <a:r>
              <a:rPr lang="en-US" sz="2000" dirty="0">
                <a:cs typeface="Calibri"/>
              </a:rPr>
              <a:t>" </a:t>
            </a:r>
            <a:r>
              <a:rPr lang="en-US" sz="2000" dirty="0" err="1">
                <a:cs typeface="Calibri"/>
              </a:rPr>
              <a:t>Meneide</a:t>
            </a:r>
            <a:r>
              <a:rPr lang="en-US" sz="2000" dirty="0">
                <a:cs typeface="Calibri"/>
              </a:rPr>
              <a:t> (editor of the C standard) to work on Rust reflection</a:t>
            </a:r>
          </a:p>
          <a:p>
            <a:r>
              <a:rPr lang="en-US" sz="2000" dirty="0">
                <a:cs typeface="Calibri"/>
              </a:rPr>
              <a:t>They also invited him to give a keynote about it at </a:t>
            </a:r>
            <a:r>
              <a:rPr lang="en-US" sz="2000" err="1">
                <a:cs typeface="Calibri"/>
              </a:rPr>
              <a:t>RustConf</a:t>
            </a:r>
            <a:r>
              <a:rPr lang="en-US" sz="2000" dirty="0">
                <a:cs typeface="Calibri"/>
              </a:rPr>
              <a:t>, and then later revoked the invitation</a:t>
            </a:r>
          </a:p>
          <a:p>
            <a:r>
              <a:rPr lang="en-US" sz="2000" dirty="0">
                <a:cs typeface="Calibri"/>
              </a:rPr>
              <a:t>Instead of providing a sincere apologies and making changes so this would never happen again, they released basic statements and are still arguing about details</a:t>
            </a:r>
          </a:p>
          <a:p>
            <a:r>
              <a:rPr lang="en-US" sz="2000" dirty="0">
                <a:cs typeface="Calibri"/>
              </a:rPr>
              <a:t>The leadership system that allowed for this is racist, and it gives me pause about using or talking about Rust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BFE154-9FEE-4934-1733-EC306CF0E7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" r="1154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188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002E-D0F2-86E4-FAD2-C64F0D17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– Focuses on Safety and Performance</a:t>
            </a:r>
          </a:p>
        </p:txBody>
      </p:sp>
      <p:pic>
        <p:nvPicPr>
          <p:cNvPr id="13" name="Content Placeholder 12" descr="A black rectangular with colorful text&#10;&#10;Description automatically generated">
            <a:extLst>
              <a:ext uri="{FF2B5EF4-FFF2-40B4-BE49-F238E27FC236}">
                <a16:creationId xmlns:a16="http://schemas.microsoft.com/office/drawing/2014/main" id="{22AA876A-C5E4-EA71-C19A-DBC3316BFE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2038106"/>
            <a:ext cx="7480300" cy="4454769"/>
          </a:xfrm>
        </p:spPr>
      </p:pic>
    </p:spTree>
    <p:extLst>
      <p:ext uri="{BB962C8B-B14F-4D97-AF65-F5344CB8AC3E}">
        <p14:creationId xmlns:p14="http://schemas.microsoft.com/office/powerpoint/2010/main" val="1645546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993454-E64C-C342-A0CC-089ACCC8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Focuses on Concurrency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18AA1E-C972-EF1B-19CA-7E22CB028A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CPython</a:t>
            </a:r>
            <a:endParaRPr lang="en-US" dirty="0"/>
          </a:p>
          <a:p>
            <a:r>
              <a:rPr lang="en-US" dirty="0"/>
              <a:t>Dynamic and strongly typed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Limited Concurrency with Global Interpreter Lock</a:t>
            </a:r>
          </a:p>
          <a:p>
            <a:r>
              <a:rPr lang="en-US" dirty="0"/>
              <a:t>Reference counting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0C21F7-5E66-C225-4DEB-C5E0C7B3E6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Rust</a:t>
            </a:r>
          </a:p>
          <a:p>
            <a:r>
              <a:rPr lang="en-US" dirty="0"/>
              <a:t>Statically Typed</a:t>
            </a:r>
          </a:p>
          <a:p>
            <a:r>
              <a:rPr lang="en-US" dirty="0"/>
              <a:t>Compiled to machine code</a:t>
            </a:r>
          </a:p>
          <a:p>
            <a:r>
              <a:rPr lang="en-US" dirty="0"/>
              <a:t>Concurrent programming with threads and message passing</a:t>
            </a:r>
          </a:p>
          <a:p>
            <a:r>
              <a:rPr lang="en-US" dirty="0"/>
              <a:t>Ownership and tracking of memory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358387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6FF3C-7EFA-642E-C015-0DD799D8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Other Options – JIT Compilers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B3B72-9ADF-FECF-117A-05CEF3A2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71" y="3544882"/>
            <a:ext cx="4555700" cy="1218649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82093-9D46-EE53-5BC9-B556BEB5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70" y="611818"/>
            <a:ext cx="4555700" cy="2346185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22392-781A-98CE-8AC7-45C8EA27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err="1">
                <a:ea typeface="+mn-lt"/>
                <a:cs typeface="+mn-lt"/>
              </a:rPr>
              <a:t>PyPy</a:t>
            </a:r>
            <a:r>
              <a:rPr lang="en-US" sz="2000" dirty="0">
                <a:ea typeface="+mn-lt"/>
                <a:cs typeface="+mn-lt"/>
              </a:rPr>
              <a:t> - a Python implementation with a JIT compiler</a:t>
            </a:r>
            <a:endParaRPr lang="en-US" sz="2000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Pros: runtime optimizations with normally no changes needed to your code</a:t>
            </a:r>
            <a:endParaRPr lang="en-US" sz="2000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Cons: non-</a:t>
            </a:r>
            <a:r>
              <a:rPr lang="en-US" sz="2000" err="1">
                <a:ea typeface="+mn-lt"/>
                <a:cs typeface="+mn-lt"/>
              </a:rPr>
              <a:t>CPython</a:t>
            </a:r>
            <a:r>
              <a:rPr lang="en-US" sz="2000" dirty="0">
                <a:ea typeface="+mn-lt"/>
                <a:cs typeface="+mn-lt"/>
              </a:rPr>
              <a:t> runtime, relatively large resource usage of the runtime, not as performant as other options</a:t>
            </a:r>
            <a:endParaRPr lang="en-US" sz="2000">
              <a:cs typeface="Calibri"/>
            </a:endParaRPr>
          </a:p>
          <a:p>
            <a:r>
              <a:rPr lang="en-US" sz="2000" err="1">
                <a:ea typeface="+mn-lt"/>
                <a:cs typeface="+mn-lt"/>
              </a:rPr>
              <a:t>Numba</a:t>
            </a:r>
            <a:r>
              <a:rPr lang="en-US" sz="2000" dirty="0">
                <a:ea typeface="+mn-lt"/>
                <a:cs typeface="+mn-lt"/>
              </a:rPr>
              <a:t> - a Python extension that features a JIT compiler, targets numerical code like NumPy.</a:t>
            </a:r>
            <a:endParaRPr lang="en-US" sz="2000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Pros: runtime optimizations, easy to use with a decorator to your functions</a:t>
            </a:r>
            <a:endParaRPr lang="en-US" sz="2000"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Cons: limited language support, relatively large runtime dependency (LLVM)</a:t>
            </a:r>
            <a:endParaRPr lang="en-US" sz="1600" dirty="0">
              <a:cs typeface="Calibri"/>
            </a:endParaRPr>
          </a:p>
          <a:p>
            <a:endParaRPr lang="en-US" sz="1400">
              <a:cs typeface="Calibri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DAE54-BA99-E872-6194-110FAE21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115055" cy="1035781"/>
          </a:xfrm>
        </p:spPr>
        <p:txBody>
          <a:bodyPr anchor="ctr">
            <a:normAutofit/>
          </a:bodyPr>
          <a:lstStyle/>
          <a:p>
            <a:r>
              <a:rPr lang="en-US" sz="3300">
                <a:cs typeface="Calibri Light"/>
              </a:rPr>
              <a:t>Other Options – Python-to-C Extension Compilers</a:t>
            </a:r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C588E-1446-460A-D4B4-16527C966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618" y="2606898"/>
            <a:ext cx="5888098" cy="384894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err="1">
                <a:ea typeface="+mn-lt"/>
                <a:cs typeface="+mn-lt"/>
              </a:rPr>
              <a:t>mypyc</a:t>
            </a:r>
            <a:r>
              <a:rPr lang="en-US" sz="1800" dirty="0">
                <a:ea typeface="+mn-lt"/>
                <a:cs typeface="+mn-lt"/>
              </a:rPr>
              <a:t> - Based on the </a:t>
            </a:r>
            <a:r>
              <a:rPr lang="en-US" sz="1800" err="1">
                <a:ea typeface="+mn-lt"/>
                <a:cs typeface="+mn-lt"/>
              </a:rPr>
              <a:t>mypy</a:t>
            </a:r>
            <a:r>
              <a:rPr lang="en-US" sz="1800" dirty="0">
                <a:ea typeface="+mn-lt"/>
                <a:cs typeface="+mn-lt"/>
              </a:rPr>
              <a:t> static Python </a:t>
            </a:r>
            <a:r>
              <a:rPr lang="en-US" sz="1800" err="1">
                <a:ea typeface="+mn-lt"/>
                <a:cs typeface="+mn-lt"/>
              </a:rPr>
              <a:t>analyser</a:t>
            </a:r>
            <a:r>
              <a:rPr lang="en-US" sz="1800" dirty="0">
                <a:ea typeface="+mn-lt"/>
                <a:cs typeface="+mn-lt"/>
              </a:rPr>
              <a:t>, makes use of type annotations to optimize code for static types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Pros: good support for Python and typing, good type inference, reasonable performance gains</a:t>
            </a:r>
            <a:endParaRPr lang="en-US" sz="1800">
              <a:cs typeface="Calibri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Cons: no support for low-level optimizations and typing, opinionated Python type interpretation, reduced Python compatibility and introspection after compilation</a:t>
            </a:r>
            <a:endParaRPr lang="en-US" sz="1800">
              <a:cs typeface="Calibri"/>
            </a:endParaRPr>
          </a:p>
          <a:p>
            <a:r>
              <a:rPr lang="en-US" sz="1800" err="1">
                <a:ea typeface="+mn-lt"/>
                <a:cs typeface="+mn-lt"/>
              </a:rPr>
              <a:t>Nuitka</a:t>
            </a:r>
            <a:r>
              <a:rPr lang="en-US" sz="1800" dirty="0">
                <a:ea typeface="+mn-lt"/>
                <a:cs typeface="+mn-lt"/>
              </a:rPr>
              <a:t> – Compiles an executable or a C extension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Pros: highly language compliant, reasonable performance gains, support for static application linking</a:t>
            </a:r>
            <a:endParaRPr lang="en-US" sz="1800">
              <a:cs typeface="Calibri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Cons: no support for low-level optimizations and typing</a:t>
            </a:r>
            <a:endParaRPr lang="en-US" sz="1800" dirty="0">
              <a:cs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54F1D3B-6469-DD14-5D5A-83867F39D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1066" y="1477820"/>
            <a:ext cx="4305905" cy="86709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5D24874-C9E3-6382-F09B-A103AB8D6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429" y="3710610"/>
            <a:ext cx="2317178" cy="23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9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990bb7a-51f4-439b-bd36-9c07fb1041c0}" enabled="0" method="" siteId="{c990bb7a-51f4-439b-bd36-9c07fb1041c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1425</TotalTime>
  <Words>700</Words>
  <Application>Microsoft Macintosh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Graphik Meetup</vt:lpstr>
      <vt:lpstr>Office Theme</vt:lpstr>
      <vt:lpstr>Improving Python Speed with a Bit of Rust​</vt:lpstr>
      <vt:lpstr>The Importance of Speed</vt:lpstr>
      <vt:lpstr>Python is Getting Faster</vt:lpstr>
      <vt:lpstr>Weakest Performance of Python  - a Hot Loop</vt:lpstr>
      <vt:lpstr>Rust Leadership Issues</vt:lpstr>
      <vt:lpstr>Rust – Focuses on Safety and Performance</vt:lpstr>
      <vt:lpstr>Rust Focuses on Concurrency </vt:lpstr>
      <vt:lpstr>Other Options – JIT Compilers</vt:lpstr>
      <vt:lpstr>Other Options – Python-to-C Extension Compilers</vt:lpstr>
      <vt:lpstr>Other Options   Python with C data types</vt:lpstr>
      <vt:lpstr>Installing Rust</vt:lpstr>
      <vt:lpstr>PyO3 and Maturin</vt:lpstr>
      <vt:lpstr>Example: Search a Huge String for Doubles</vt:lpstr>
      <vt:lpstr>Count Doubles in Python</vt:lpstr>
      <vt:lpstr>Count Doubles in Rust</vt:lpstr>
      <vt:lpstr>Create a Python Module with Rust</vt:lpstr>
      <vt:lpstr>Let's See it Live!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Management with Poetry</dc:title>
  <dc:creator>Yeaw, Daniel (D.W.)</dc:creator>
  <cp:lastModifiedBy>Yeaw, Daniel (D.W.)</cp:lastModifiedBy>
  <cp:revision>336</cp:revision>
  <dcterms:created xsi:type="dcterms:W3CDTF">2023-04-05T00:15:00Z</dcterms:created>
  <dcterms:modified xsi:type="dcterms:W3CDTF">2024-12-12T16:22:07Z</dcterms:modified>
</cp:coreProperties>
</file>