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5ABE-431C-4124-8D04-BE22CB636638}" type="datetimeFigureOut">
              <a:rPr lang="en-SG" smtClean="0"/>
              <a:t>11/1/2021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61C8-C8D2-4374-B9CE-C02A074F69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2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5ABE-431C-4124-8D04-BE22CB636638}" type="datetimeFigureOut">
              <a:rPr lang="en-SG" smtClean="0"/>
              <a:t>11/1/2021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61C8-C8D2-4374-B9CE-C02A074F69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194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5ABE-431C-4124-8D04-BE22CB636638}" type="datetimeFigureOut">
              <a:rPr lang="en-SG" smtClean="0"/>
              <a:t>11/1/2021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61C8-C8D2-4374-B9CE-C02A074F691C}" type="slidenum">
              <a:rPr lang="en-SG" smtClean="0"/>
              <a:t>‹#›</a:t>
            </a:fld>
            <a:endParaRPr lang="en-S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3441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5ABE-431C-4124-8D04-BE22CB636638}" type="datetimeFigureOut">
              <a:rPr lang="en-SG" smtClean="0"/>
              <a:t>11/1/2021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61C8-C8D2-4374-B9CE-C02A074F69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5173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5ABE-431C-4124-8D04-BE22CB636638}" type="datetimeFigureOut">
              <a:rPr lang="en-SG" smtClean="0"/>
              <a:t>11/1/2021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61C8-C8D2-4374-B9CE-C02A074F691C}" type="slidenum">
              <a:rPr lang="en-SG" smtClean="0"/>
              <a:t>‹#›</a:t>
            </a:fld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118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5ABE-431C-4124-8D04-BE22CB636638}" type="datetimeFigureOut">
              <a:rPr lang="en-SG" smtClean="0"/>
              <a:t>11/1/2021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61C8-C8D2-4374-B9CE-C02A074F69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9560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5ABE-431C-4124-8D04-BE22CB636638}" type="datetimeFigureOut">
              <a:rPr lang="en-SG" smtClean="0"/>
              <a:t>11/1/2021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61C8-C8D2-4374-B9CE-C02A074F69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9979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5ABE-431C-4124-8D04-BE22CB636638}" type="datetimeFigureOut">
              <a:rPr lang="en-SG" smtClean="0"/>
              <a:t>11/1/2021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61C8-C8D2-4374-B9CE-C02A074F69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19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5ABE-431C-4124-8D04-BE22CB636638}" type="datetimeFigureOut">
              <a:rPr lang="en-SG" smtClean="0"/>
              <a:t>11/1/2021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61C8-C8D2-4374-B9CE-C02A074F69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530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5ABE-431C-4124-8D04-BE22CB636638}" type="datetimeFigureOut">
              <a:rPr lang="en-SG" smtClean="0"/>
              <a:t>11/1/2021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61C8-C8D2-4374-B9CE-C02A074F69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996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5ABE-431C-4124-8D04-BE22CB636638}" type="datetimeFigureOut">
              <a:rPr lang="en-SG" smtClean="0"/>
              <a:t>11/1/2021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61C8-C8D2-4374-B9CE-C02A074F69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780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5ABE-431C-4124-8D04-BE22CB636638}" type="datetimeFigureOut">
              <a:rPr lang="en-SG" smtClean="0"/>
              <a:t>11/1/2021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61C8-C8D2-4374-B9CE-C02A074F69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351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5ABE-431C-4124-8D04-BE22CB636638}" type="datetimeFigureOut">
              <a:rPr lang="en-SG" smtClean="0"/>
              <a:t>11/1/2021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61C8-C8D2-4374-B9CE-C02A074F69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53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5ABE-431C-4124-8D04-BE22CB636638}" type="datetimeFigureOut">
              <a:rPr lang="en-SG" smtClean="0"/>
              <a:t>11/1/2021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61C8-C8D2-4374-B9CE-C02A074F69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69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5ABE-431C-4124-8D04-BE22CB636638}" type="datetimeFigureOut">
              <a:rPr lang="en-SG" smtClean="0"/>
              <a:t>11/1/2021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61C8-C8D2-4374-B9CE-C02A074F69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210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5ABE-431C-4124-8D04-BE22CB636638}" type="datetimeFigureOut">
              <a:rPr lang="en-SG" smtClean="0"/>
              <a:t>11/1/2021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61C8-C8D2-4374-B9CE-C02A074F69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229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45ABE-431C-4124-8D04-BE22CB636638}" type="datetimeFigureOut">
              <a:rPr lang="en-SG" smtClean="0"/>
              <a:t>11/1/2021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F061C8-C8D2-4374-B9CE-C02A074F69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615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50CCF-3A29-4680-AEB8-DD0C60B5F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984016"/>
            <a:ext cx="7766936" cy="1646302"/>
          </a:xfrm>
        </p:spPr>
        <p:txBody>
          <a:bodyPr/>
          <a:lstStyle/>
          <a:p>
            <a:r>
              <a:rPr lang="en-S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Discovery of Novel Biomarkers using Multivariate Regression in a Lithium-treated Bipolar Cohort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2A557-114E-4232-9934-82768C555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774608"/>
            <a:ext cx="7766936" cy="1096899"/>
          </a:xfrm>
        </p:spPr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By Kwek Dan Yi Germaine</a:t>
            </a:r>
          </a:p>
        </p:txBody>
      </p:sp>
    </p:spTree>
    <p:extLst>
      <p:ext uri="{BB962C8B-B14F-4D97-AF65-F5344CB8AC3E}">
        <p14:creationId xmlns:p14="http://schemas.microsoft.com/office/powerpoint/2010/main" val="2162373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5405-506F-4B72-A14A-A3C93BCAB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Comparing Classifier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3708B-343B-498A-9122-B67511183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PCA helps to negate the effects of the low-variance genes</a:t>
            </a:r>
          </a:p>
        </p:txBody>
      </p:sp>
    </p:spTree>
    <p:extLst>
      <p:ext uri="{BB962C8B-B14F-4D97-AF65-F5344CB8AC3E}">
        <p14:creationId xmlns:p14="http://schemas.microsoft.com/office/powerpoint/2010/main" val="160166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1994-F3F1-446E-A9F6-74B495CE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E35C4-5031-4ED4-AC77-F81D04B0B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Accumulated effect:</a:t>
            </a:r>
          </a:p>
          <a:p>
            <a:pPr marL="0" indent="0">
              <a:buNone/>
            </a:pPr>
            <a:r>
              <a:rPr lang="en-GB" dirty="0"/>
              <a:t>top 10 000 genes and:</a:t>
            </a:r>
          </a:p>
          <a:p>
            <a:r>
              <a:rPr lang="en-GB" dirty="0"/>
              <a:t>32 000 - 34 000: 37%</a:t>
            </a:r>
          </a:p>
          <a:p>
            <a:r>
              <a:rPr lang="en-GB" dirty="0"/>
              <a:t>32 000 - 36 000: 25%</a:t>
            </a:r>
          </a:p>
          <a:p>
            <a:r>
              <a:rPr lang="en-GB" dirty="0"/>
              <a:t>32 000 - 38 000: 18%</a:t>
            </a:r>
          </a:p>
          <a:p>
            <a:r>
              <a:rPr lang="en-GB" dirty="0"/>
              <a:t>32 000 - 38 500: 19%</a:t>
            </a:r>
          </a:p>
          <a:p>
            <a:endParaRPr lang="en-GB" dirty="0"/>
          </a:p>
          <a:p>
            <a:r>
              <a:rPr lang="en-GB" dirty="0"/>
              <a:t>Accuracy starts to drop when more low-variance genes are placed together.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1381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6434-34CB-434E-8941-B8B7B567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Comparing Classifier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B7DBA-EE33-4ABE-8740-56D164F6A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Then, I wanted to see if PCA would have any negative effects on the high-variance genes.</a:t>
            </a:r>
          </a:p>
        </p:txBody>
      </p:sp>
    </p:spTree>
    <p:extLst>
      <p:ext uri="{BB962C8B-B14F-4D97-AF65-F5344CB8AC3E}">
        <p14:creationId xmlns:p14="http://schemas.microsoft.com/office/powerpoint/2010/main" val="3948554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72A1B-B5AE-40A8-B4A1-B75D912F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D95B3-AA0B-4658-AAF7-37AE4897F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High variance genes:</a:t>
            </a:r>
          </a:p>
          <a:p>
            <a:r>
              <a:rPr lang="en-GB" dirty="0"/>
              <a:t>top 10 000: 38%, with </a:t>
            </a:r>
            <a:r>
              <a:rPr lang="en-GB" dirty="0" err="1"/>
              <a:t>pca</a:t>
            </a:r>
            <a:r>
              <a:rPr lang="en-GB" dirty="0"/>
              <a:t>: 52%</a:t>
            </a:r>
          </a:p>
          <a:p>
            <a:r>
              <a:rPr lang="en-GB" dirty="0"/>
              <a:t>top 12 000: 36%, with </a:t>
            </a:r>
            <a:r>
              <a:rPr lang="en-GB" dirty="0" err="1"/>
              <a:t>pca</a:t>
            </a:r>
            <a:r>
              <a:rPr lang="en-GB" dirty="0"/>
              <a:t>: 50%</a:t>
            </a:r>
          </a:p>
          <a:p>
            <a:r>
              <a:rPr lang="en-GB" dirty="0"/>
              <a:t>top 14 000: 42%, with </a:t>
            </a:r>
            <a:r>
              <a:rPr lang="en-GB" dirty="0" err="1"/>
              <a:t>pca</a:t>
            </a:r>
            <a:r>
              <a:rPr lang="en-GB" dirty="0"/>
              <a:t>: 47%</a:t>
            </a:r>
          </a:p>
          <a:p>
            <a:r>
              <a:rPr lang="en-GB" dirty="0"/>
              <a:t>top 16 000: 41%, with </a:t>
            </a:r>
            <a:r>
              <a:rPr lang="en-GB" dirty="0" err="1"/>
              <a:t>pca</a:t>
            </a:r>
            <a:r>
              <a:rPr lang="en-GB" dirty="0"/>
              <a:t>: 48%</a:t>
            </a:r>
          </a:p>
          <a:p>
            <a:r>
              <a:rPr lang="en-GB" dirty="0"/>
              <a:t>top 16 500: 34%, with </a:t>
            </a:r>
            <a:r>
              <a:rPr lang="en-GB" dirty="0" err="1"/>
              <a:t>pca</a:t>
            </a:r>
            <a:r>
              <a:rPr lang="en-GB" dirty="0"/>
              <a:t>: 40%</a:t>
            </a:r>
          </a:p>
          <a:p>
            <a:endParaRPr lang="en-GB" dirty="0"/>
          </a:p>
          <a:p>
            <a:r>
              <a:rPr lang="en-GB" dirty="0"/>
              <a:t>PCA does not hurt the accuracy.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1969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A748-A63F-460E-9C61-E4F6554D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Comparing Classifier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0873C-829D-452B-AF70-0A90FCD9C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PCA does not hurt the classifier performance of high-variance genes.</a:t>
            </a:r>
          </a:p>
          <a:p>
            <a:r>
              <a:rPr lang="en-SG" dirty="0"/>
              <a:t>PCA helps address the negative effects of low-variance genes. </a:t>
            </a:r>
          </a:p>
          <a:p>
            <a:r>
              <a:rPr lang="en-SG" dirty="0"/>
              <a:t>PCA is safe to use.</a:t>
            </a:r>
          </a:p>
        </p:txBody>
      </p:sp>
    </p:spTree>
    <p:extLst>
      <p:ext uri="{BB962C8B-B14F-4D97-AF65-F5344CB8AC3E}">
        <p14:creationId xmlns:p14="http://schemas.microsoft.com/office/powerpoint/2010/main" val="3351372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4B11-6093-4F91-9DB0-E310D2D3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D467C-B956-4831-997E-FB11DA7CD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Empirically determined: 12 clusters</a:t>
            </a:r>
          </a:p>
          <a:p>
            <a:r>
              <a:rPr lang="en-SG" dirty="0"/>
              <a:t>Was not able to get very good clusters.</a:t>
            </a:r>
          </a:p>
          <a:p>
            <a:r>
              <a:rPr lang="en-SG" dirty="0"/>
              <a:t>Any tricks that can be used to improve clustering?</a:t>
            </a:r>
          </a:p>
        </p:txBody>
      </p:sp>
    </p:spTree>
    <p:extLst>
      <p:ext uri="{BB962C8B-B14F-4D97-AF65-F5344CB8AC3E}">
        <p14:creationId xmlns:p14="http://schemas.microsoft.com/office/powerpoint/2010/main" val="1838244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C15E5-F915-4553-92AA-2AD995CA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Clustering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E3FE88-83C9-47FE-A771-7CF43E5F3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49" y="1714804"/>
            <a:ext cx="8818175" cy="4327222"/>
          </a:xfrm>
        </p:spPr>
      </p:pic>
    </p:spTree>
    <p:extLst>
      <p:ext uri="{BB962C8B-B14F-4D97-AF65-F5344CB8AC3E}">
        <p14:creationId xmlns:p14="http://schemas.microsoft.com/office/powerpoint/2010/main" val="4080053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DD02-898C-4471-9DF5-2D9EECCE1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Clustering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4B8934-0E11-4308-AB1E-CB7C59CFE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30" y="1666876"/>
            <a:ext cx="8895825" cy="4375150"/>
          </a:xfrm>
        </p:spPr>
      </p:pic>
    </p:spTree>
    <p:extLst>
      <p:ext uri="{BB962C8B-B14F-4D97-AF65-F5344CB8AC3E}">
        <p14:creationId xmlns:p14="http://schemas.microsoft.com/office/powerpoint/2010/main" val="1497309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5090-D2A5-421E-99D4-57FF2CD1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Clustering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20D11F-4BAB-4A83-9E5C-BB9A1CAD0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81" y="1695450"/>
            <a:ext cx="8735033" cy="4346575"/>
          </a:xfrm>
        </p:spPr>
      </p:pic>
    </p:spTree>
    <p:extLst>
      <p:ext uri="{BB962C8B-B14F-4D97-AF65-F5344CB8AC3E}">
        <p14:creationId xmlns:p14="http://schemas.microsoft.com/office/powerpoint/2010/main" val="533312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E8DA-2152-442D-9670-BF3B9C7D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9B16D-B610-4FCE-A1A1-484B6A607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Checked </a:t>
            </a:r>
            <a:r>
              <a:rPr lang="en-SG" dirty="0" err="1"/>
              <a:t>Yanxi’s</a:t>
            </a:r>
            <a:r>
              <a:rPr lang="en-SG" dirty="0"/>
              <a:t> results (with FDR correction): same results</a:t>
            </a:r>
          </a:p>
        </p:txBody>
      </p:sp>
    </p:spTree>
    <p:extLst>
      <p:ext uri="{BB962C8B-B14F-4D97-AF65-F5344CB8AC3E}">
        <p14:creationId xmlns:p14="http://schemas.microsoft.com/office/powerpoint/2010/main" val="107187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422C-55D4-4CAA-A594-8DBDE3560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203D7-A6F6-4E27-B7A0-74F1E37E7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Different omics types(e.g. genome, proteome) interact to cause psychiatric disorders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Need to consider their interactions to have a holistic understanding of these disorders</a:t>
            </a:r>
          </a:p>
          <a:p>
            <a:pPr marL="0" indent="0">
              <a:buNone/>
            </a:pPr>
            <a:endParaRPr lang="en-GB" dirty="0"/>
          </a:p>
          <a:p>
            <a:endParaRPr lang="en-S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1810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D869-6D9B-4BC5-84B7-9574DBFE1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04AEE-09D8-459E-B813-5C2B540DC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Performed PCA on the 3000+ genes, capturing 90% of the total variation</a:t>
            </a:r>
          </a:p>
        </p:txBody>
      </p:sp>
    </p:spTree>
    <p:extLst>
      <p:ext uri="{BB962C8B-B14F-4D97-AF65-F5344CB8AC3E}">
        <p14:creationId xmlns:p14="http://schemas.microsoft.com/office/powerpoint/2010/main" val="2054491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0810-9074-4A40-A816-986C6F45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Classification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70825-5380-43BE-8917-EABB751BC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5-fold cross-validation</a:t>
            </a:r>
          </a:p>
          <a:p>
            <a:endParaRPr lang="en-GB" dirty="0"/>
          </a:p>
          <a:p>
            <a:r>
              <a:rPr lang="en-GB" dirty="0"/>
              <a:t>logistic regression with </a:t>
            </a:r>
            <a:r>
              <a:rPr lang="en-GB" dirty="0" err="1"/>
              <a:t>pca</a:t>
            </a:r>
            <a:r>
              <a:rPr lang="en-GB" dirty="0"/>
              <a:t>: 80%</a:t>
            </a:r>
          </a:p>
          <a:p>
            <a:r>
              <a:rPr lang="en-GB" dirty="0"/>
              <a:t>logistic regression without </a:t>
            </a:r>
            <a:r>
              <a:rPr lang="en-GB" dirty="0" err="1"/>
              <a:t>pca</a:t>
            </a:r>
            <a:r>
              <a:rPr lang="en-GB" dirty="0"/>
              <a:t>: 48% (prediction from a rank-deficient fit may be misleading, genes &gt; samples)</a:t>
            </a:r>
          </a:p>
          <a:p>
            <a:endParaRPr lang="en-SG" dirty="0"/>
          </a:p>
          <a:p>
            <a:r>
              <a:rPr lang="en-SG" dirty="0" err="1"/>
              <a:t>svm</a:t>
            </a:r>
            <a:r>
              <a:rPr lang="en-SG" dirty="0"/>
              <a:t> with </a:t>
            </a:r>
            <a:r>
              <a:rPr lang="en-SG" dirty="0" err="1"/>
              <a:t>pca</a:t>
            </a:r>
            <a:r>
              <a:rPr lang="en-SG" dirty="0"/>
              <a:t>: 83%</a:t>
            </a:r>
          </a:p>
          <a:p>
            <a:r>
              <a:rPr lang="en-SG" dirty="0" err="1"/>
              <a:t>svm</a:t>
            </a:r>
            <a:r>
              <a:rPr lang="en-SG" dirty="0"/>
              <a:t> without </a:t>
            </a:r>
            <a:r>
              <a:rPr lang="en-SG" dirty="0" err="1"/>
              <a:t>pca</a:t>
            </a:r>
            <a:r>
              <a:rPr lang="en-SG" dirty="0"/>
              <a:t>: 85%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57417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BF8D6-AEAB-4E4C-9DE2-08ABAB767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Kmeans</a:t>
            </a:r>
            <a:r>
              <a:rPr lang="en-SG" dirty="0"/>
              <a:t>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E51D5-BE4C-4912-B4D0-F2D6A8E93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3 clusters by Elbow Method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43249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00BB-208A-42CB-8939-15ED7C4E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GSEA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57575-E6D8-4EF7-8D3A-B667DFDA4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cancer gene neighbourhoods collection shows significant results</a:t>
            </a:r>
          </a:p>
          <a:p>
            <a:r>
              <a:rPr lang="en-GB" dirty="0"/>
              <a:t>Some gene sets in this collection show significant enrichment</a:t>
            </a:r>
          </a:p>
          <a:p>
            <a:r>
              <a:rPr lang="en-GB" dirty="0"/>
              <a:t>Visualised such gene sets using </a:t>
            </a:r>
            <a:r>
              <a:rPr lang="en-GB" dirty="0" err="1"/>
              <a:t>Cytoscape’s</a:t>
            </a:r>
            <a:r>
              <a:rPr lang="en-GB" dirty="0"/>
              <a:t> Enrichment Map</a:t>
            </a:r>
          </a:p>
          <a:p>
            <a:r>
              <a:rPr lang="en-GB" dirty="0"/>
              <a:t>Main cluster seen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92342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08FD-98C6-4F51-A266-61B34D349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GSEA</a:t>
            </a:r>
            <a:endParaRPr lang="en-SG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6C6BA36-784F-4F0C-AC05-E87E12924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12" y="1450932"/>
            <a:ext cx="10860181" cy="4302167"/>
          </a:xfrm>
        </p:spPr>
      </p:pic>
    </p:spTree>
    <p:extLst>
      <p:ext uri="{BB962C8B-B14F-4D97-AF65-F5344CB8AC3E}">
        <p14:creationId xmlns:p14="http://schemas.microsoft.com/office/powerpoint/2010/main" val="2446674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91CE-C591-4E10-AA00-987258A8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GSEA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BC53B-4BAC-4F83-9F18-306080EBB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Nodes represent gene sets </a:t>
            </a:r>
          </a:p>
          <a:p>
            <a:r>
              <a:rPr lang="en-GB" dirty="0"/>
              <a:t>Edges mean that two gene sets have genes in common</a:t>
            </a:r>
          </a:p>
          <a:p>
            <a:r>
              <a:rPr lang="en-GB" dirty="0"/>
              <a:t>Main cluster of gene sets that share common genes</a:t>
            </a:r>
          </a:p>
          <a:p>
            <a:r>
              <a:rPr lang="en-GB" dirty="0"/>
              <a:t>Makes sense that their names would all start with MORF</a:t>
            </a:r>
          </a:p>
          <a:p>
            <a:r>
              <a:rPr lang="en-GB" dirty="0"/>
              <a:t>So this ‘MORF’ cluster shows significant enrichment in one patient subtype compared to another</a:t>
            </a:r>
          </a:p>
          <a:p>
            <a:r>
              <a:rPr lang="en-GB" dirty="0"/>
              <a:t>So far: defined the patient subtypes and their differences</a:t>
            </a:r>
          </a:p>
          <a:p>
            <a:r>
              <a:rPr lang="en-GB" dirty="0"/>
              <a:t>Next step: further explore those differences by investigating the ‘MORF’ cluster</a:t>
            </a:r>
          </a:p>
        </p:txBody>
      </p:sp>
    </p:spTree>
    <p:extLst>
      <p:ext uri="{BB962C8B-B14F-4D97-AF65-F5344CB8AC3E}">
        <p14:creationId xmlns:p14="http://schemas.microsoft.com/office/powerpoint/2010/main" val="201894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6D32-90D3-4D37-A464-29C0F783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Past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5FC96-481F-49A7-8A1A-C2CD2686E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Supervised learning techniques to analyse multi-omics data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Focuses on single-layer networks from just one omics type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Uses simple integration methods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Does not consider the interactions between different omics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Incomplete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6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6CFD-8603-43BA-9FE7-7C0C566E1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EDF0E-892E-4E83-AAD5-D8CDF9F24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Unsupervised learning techniques such as Joint Dimensionality Reduction (JDR)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Regularised Generalised Canonical Correlation Analysis (RGCCA) is a JDR technique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Algorithm considers relationships between different data blocks and …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… solves the problem of dimensionality &gt;&gt;&gt; observations by …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… jointly converting the high-dimensional datasets into a lower-dimensional space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880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E6D9-1706-421D-8BB1-988F57DE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Downstream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AAC3A-FADB-4EA0-BAED-BE0C53FCA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Cluster analysis to stratify patients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Identification of disease subtypes, patient subgroups and prediction of clinical outcomes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1570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DA67-1726-4905-BCAC-253B8A1B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Psychiatric Disorders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0F670-EB68-493C-97E4-66E875ACC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Bipolar Disorder and Schizophrenia</a:t>
            </a:r>
          </a:p>
        </p:txBody>
      </p:sp>
    </p:spTree>
    <p:extLst>
      <p:ext uri="{BB962C8B-B14F-4D97-AF65-F5344CB8AC3E}">
        <p14:creationId xmlns:p14="http://schemas.microsoft.com/office/powerpoint/2010/main" val="298080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13DD-8003-49F5-A7E0-9B357FF5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Number of principal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D0CFB-A4E9-4007-8684-1FBF341C3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133 for 80% of the variation</a:t>
            </a:r>
          </a:p>
        </p:txBody>
      </p:sp>
    </p:spTree>
    <p:extLst>
      <p:ext uri="{BB962C8B-B14F-4D97-AF65-F5344CB8AC3E}">
        <p14:creationId xmlns:p14="http://schemas.microsoft.com/office/powerpoint/2010/main" val="363256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29C28-C2C5-4952-A9E0-00441E40D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Comparing Classifier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1203C-E64E-4B6C-87D9-0D97384A1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Unable to classify the entire dataset of all 55 000+ genes as it was too large</a:t>
            </a:r>
          </a:p>
          <a:p>
            <a:r>
              <a:rPr lang="en-SG" dirty="0"/>
              <a:t>Used subsets</a:t>
            </a:r>
          </a:p>
          <a:p>
            <a:r>
              <a:rPr lang="en-SG" dirty="0"/>
              <a:t>First, I wanted to see if the low variance genes would decrease classifier performance</a:t>
            </a:r>
          </a:p>
          <a:p>
            <a:r>
              <a:rPr lang="en-SG" dirty="0"/>
              <a:t>Then, I wanted to see if PCA could address that</a:t>
            </a:r>
          </a:p>
          <a:p>
            <a:r>
              <a:rPr lang="en-SG" dirty="0"/>
              <a:t>I ranked the genes in order of variance</a:t>
            </a:r>
          </a:p>
        </p:txBody>
      </p:sp>
    </p:spTree>
    <p:extLst>
      <p:ext uri="{BB962C8B-B14F-4D97-AF65-F5344CB8AC3E}">
        <p14:creationId xmlns:p14="http://schemas.microsoft.com/office/powerpoint/2010/main" val="3938537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3584A-6754-435D-8353-A5CFE8A15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484" y="846139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/>
              <a:t>Genes with the top 10 000 variances (constant) and:</a:t>
            </a:r>
          </a:p>
          <a:p>
            <a:r>
              <a:rPr lang="en-GB" sz="1600" dirty="0"/>
              <a:t>10 000 - 12 000: 36% </a:t>
            </a:r>
          </a:p>
          <a:p>
            <a:r>
              <a:rPr lang="en-GB" sz="1600" dirty="0"/>
              <a:t>16 000 - 18 000: 40%</a:t>
            </a:r>
          </a:p>
          <a:p>
            <a:r>
              <a:rPr lang="en-GB" sz="1600" dirty="0"/>
              <a:t>24 000 - 26 000: 41%</a:t>
            </a:r>
          </a:p>
          <a:p>
            <a:r>
              <a:rPr lang="en-GB" sz="1600" dirty="0"/>
              <a:t>30 000 - 32 000: 38%</a:t>
            </a:r>
          </a:p>
          <a:p>
            <a:r>
              <a:rPr lang="en-GB" sz="1600" dirty="0"/>
              <a:t>34 000 - 36 000: 34% </a:t>
            </a:r>
          </a:p>
          <a:p>
            <a:r>
              <a:rPr lang="en-GB" sz="1600" dirty="0"/>
              <a:t>38 000 - 40 000: 29%, with </a:t>
            </a:r>
            <a:r>
              <a:rPr lang="en-GB" sz="1600" dirty="0" err="1"/>
              <a:t>pca</a:t>
            </a:r>
            <a:r>
              <a:rPr lang="en-GB" sz="1600" dirty="0"/>
              <a:t>: 39%</a:t>
            </a:r>
          </a:p>
          <a:p>
            <a:r>
              <a:rPr lang="en-GB" sz="1600" dirty="0"/>
              <a:t>40 000 - 42 000: 22%, with </a:t>
            </a:r>
            <a:r>
              <a:rPr lang="en-GB" sz="1600" dirty="0" err="1"/>
              <a:t>pca</a:t>
            </a:r>
            <a:r>
              <a:rPr lang="en-GB" sz="1600" dirty="0"/>
              <a:t>: 39%</a:t>
            </a:r>
          </a:p>
          <a:p>
            <a:r>
              <a:rPr lang="en-GB" sz="1600" dirty="0"/>
              <a:t>42 000 - 44 000: 15%, with </a:t>
            </a:r>
            <a:r>
              <a:rPr lang="en-GB" sz="1600" dirty="0" err="1"/>
              <a:t>pca</a:t>
            </a:r>
            <a:r>
              <a:rPr lang="en-GB" sz="1600" dirty="0"/>
              <a:t>: 41%</a:t>
            </a:r>
          </a:p>
          <a:p>
            <a:r>
              <a:rPr lang="en-GB" sz="1600" dirty="0"/>
              <a:t>46 000 - 48 000: 10%, with </a:t>
            </a:r>
            <a:r>
              <a:rPr lang="en-GB" sz="1600" dirty="0" err="1"/>
              <a:t>pca</a:t>
            </a:r>
            <a:r>
              <a:rPr lang="en-GB" sz="1600" dirty="0"/>
              <a:t>: 33%</a:t>
            </a:r>
          </a:p>
          <a:p>
            <a:r>
              <a:rPr lang="en-GB" sz="1600" dirty="0"/>
              <a:t>.</a:t>
            </a:r>
          </a:p>
          <a:p>
            <a:r>
              <a:rPr lang="en-GB" sz="1600" dirty="0"/>
              <a:t>.</a:t>
            </a:r>
          </a:p>
          <a:p>
            <a:r>
              <a:rPr lang="en-GB" sz="1600" dirty="0"/>
              <a:t>.</a:t>
            </a:r>
          </a:p>
          <a:p>
            <a:r>
              <a:rPr lang="en-GB" sz="1600" dirty="0"/>
              <a:t>last 2000: 8%, with </a:t>
            </a:r>
            <a:r>
              <a:rPr lang="en-GB" sz="1600" dirty="0" err="1"/>
              <a:t>pca</a:t>
            </a:r>
            <a:r>
              <a:rPr lang="en-GB" sz="1600" dirty="0"/>
              <a:t>: 35%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3684848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213</TotalTime>
  <Words>737</Words>
  <Application>Microsoft Office PowerPoint</Application>
  <PresentationFormat>Widescreen</PresentationFormat>
  <Paragraphs>106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Wingdings 3</vt:lpstr>
      <vt:lpstr>Facet</vt:lpstr>
      <vt:lpstr>The Discovery of Novel Biomarkers using Multivariate Regression in a Lithium-treated Bipolar Cohort</vt:lpstr>
      <vt:lpstr>Background Information</vt:lpstr>
      <vt:lpstr>Past Research</vt:lpstr>
      <vt:lpstr>Solution</vt:lpstr>
      <vt:lpstr>Downstream Analyses</vt:lpstr>
      <vt:lpstr>Psychiatric Disorders</vt:lpstr>
      <vt:lpstr>Number of principal components</vt:lpstr>
      <vt:lpstr>Comparing Classifier Performance</vt:lpstr>
      <vt:lpstr>PowerPoint Presentation</vt:lpstr>
      <vt:lpstr>Comparing Classifier Performance</vt:lpstr>
      <vt:lpstr>PowerPoint Presentation</vt:lpstr>
      <vt:lpstr>Comparing Classifier Performance</vt:lpstr>
      <vt:lpstr>PowerPoint Presentation</vt:lpstr>
      <vt:lpstr>Comparing Classifier Performance</vt:lpstr>
      <vt:lpstr>Clustering</vt:lpstr>
      <vt:lpstr>Clustering</vt:lpstr>
      <vt:lpstr>Clustering</vt:lpstr>
      <vt:lpstr>Clustering</vt:lpstr>
      <vt:lpstr>F-test</vt:lpstr>
      <vt:lpstr>PCA</vt:lpstr>
      <vt:lpstr>Classification Accuracy</vt:lpstr>
      <vt:lpstr>Kmeans Clustering</vt:lpstr>
      <vt:lpstr>GSEA</vt:lpstr>
      <vt:lpstr>GSEA</vt:lpstr>
      <vt:lpstr>GSEA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Discovery of Novel Biomarkers using Multivariate Regression in a Lithium-treated Bipolar Cohort</dc:title>
  <dc:creator>#KWEK DAN YI GERMAINE#</dc:creator>
  <cp:lastModifiedBy>#KWEK DAN YI GERMAINE#</cp:lastModifiedBy>
  <cp:revision>20</cp:revision>
  <dcterms:created xsi:type="dcterms:W3CDTF">2020-08-20T18:58:56Z</dcterms:created>
  <dcterms:modified xsi:type="dcterms:W3CDTF">2021-01-11T15:08:51Z</dcterms:modified>
</cp:coreProperties>
</file>