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64" r:id="rId5"/>
    <p:sldId id="265" r:id="rId6"/>
    <p:sldId id="266" r:id="rId7"/>
    <p:sldId id="269" r:id="rId8"/>
    <p:sldId id="267" r:id="rId9"/>
    <p:sldId id="268" r:id="rId10"/>
    <p:sldId id="270" r:id="rId11"/>
    <p:sldId id="272" r:id="rId12"/>
    <p:sldId id="274" r:id="rId13"/>
    <p:sldId id="276" r:id="rId14"/>
    <p:sldId id="262" r:id="rId15"/>
    <p:sldId id="273" r:id="rId16"/>
  </p:sldIdLst>
  <p:sldSz cx="12192000" cy="6858000"/>
  <p:notesSz cx="6858000" cy="9144000"/>
  <p:custDataLst>
    <p:tags r:id="rId1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22" autoAdjust="0"/>
  </p:normalViewPr>
  <p:slideViewPr>
    <p:cSldViewPr snapToGrid="0">
      <p:cViewPr varScale="1">
        <p:scale>
          <a:sx n="65" d="100"/>
          <a:sy n="65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0A10B-ACD9-4A18-B916-B9640DB8AFCF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46431-D0D5-4BC1-9605-93B358FA0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0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oublier =&gt; Emargement Feuille de Présence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81474-524D-480F-B4CF-E5E3F72A0E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7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81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Les limites de l'architecture monolithique</a:t>
            </a:r>
          </a:p>
          <a:p>
            <a:r>
              <a:rPr lang="fr-FR" dirty="0"/>
              <a:t>		- Les problèmes commencent lorsque l'application grandit.</a:t>
            </a:r>
          </a:p>
          <a:p>
            <a:r>
              <a:rPr lang="fr-FR" dirty="0"/>
              <a:t>		- Fort couplage entre les composants : lorsqu'une partie tombe, tout peut potentiellement tomber</a:t>
            </a:r>
          </a:p>
          <a:p>
            <a:r>
              <a:rPr lang="fr-FR" dirty="0"/>
              <a:t>			- Prendre des exemples de code : l'utilisation d'une classe User dans les Produits.</a:t>
            </a:r>
          </a:p>
          <a:p>
            <a:r>
              <a:rPr lang="fr-FR" dirty="0"/>
              <a:t>		- Interdépendance entre les équipes =&gt; lenteur dans le cycle de déploiement</a:t>
            </a:r>
          </a:p>
          <a:p>
            <a:r>
              <a:rPr lang="fr-FR" dirty="0"/>
              <a:t>		- La base de code devient de plus en plus complexe =&gt; Sujet à des bugs et des </a:t>
            </a:r>
            <a:r>
              <a:rPr lang="fr-FR" dirty="0" err="1"/>
              <a:t>regressions</a:t>
            </a:r>
            <a:endParaRPr lang="fr-FR" dirty="0"/>
          </a:p>
          <a:p>
            <a:r>
              <a:rPr lang="fr-FR" dirty="0"/>
              <a:t>		- Les délais deviennent de plus en plus difficiles à respecter</a:t>
            </a:r>
          </a:p>
          <a:p>
            <a:r>
              <a:rPr lang="fr-FR" dirty="0"/>
              <a:t>		- </a:t>
            </a:r>
            <a:r>
              <a:rPr lang="fr-FR" dirty="0" err="1"/>
              <a:t>Scaler</a:t>
            </a:r>
            <a:r>
              <a:rPr lang="fr-FR" dirty="0"/>
              <a:t> devient difficile. </a:t>
            </a:r>
          </a:p>
          <a:p>
            <a:r>
              <a:rPr lang="fr-FR" dirty="0"/>
              <a:t>			- La base de données =&gt; besoin de plus de mémoire</a:t>
            </a:r>
          </a:p>
          <a:p>
            <a:r>
              <a:rPr lang="fr-FR" dirty="0"/>
              <a:t>			- Traitement des images =&gt; besoin de plus de processeur (CPU)</a:t>
            </a:r>
          </a:p>
          <a:p>
            <a:r>
              <a:rPr lang="fr-FR" dirty="0"/>
              <a:t>		- Blocage dans un </a:t>
            </a:r>
            <a:r>
              <a:rPr lang="fr-FR" dirty="0" err="1"/>
              <a:t>framework</a:t>
            </a:r>
            <a:r>
              <a:rPr lang="fr-FR" dirty="0"/>
              <a:t> peut-être obsolète : Impossible d'adopter de nouveaux </a:t>
            </a:r>
            <a:r>
              <a:rPr lang="fr-FR" dirty="0" err="1"/>
              <a:t>frameworks</a:t>
            </a:r>
            <a:r>
              <a:rPr lang="fr-FR" dirty="0"/>
              <a:t> ou langages. Exemple : Ajouter de l'Intelligence Artificielle =&gt; Impossible car le langage approprié est peut-être Python.</a:t>
            </a:r>
          </a:p>
          <a:p>
            <a:r>
              <a:rPr lang="fr-FR" dirty="0"/>
              <a:t>		- </a:t>
            </a:r>
            <a:r>
              <a:rPr lang="fr-FR" dirty="0" err="1"/>
              <a:t>Etc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, ...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4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Source de la définition de Matin Fowler :  https://martinfowler.com/articles/microservices.html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3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Microservices</a:t>
            </a:r>
            <a:r>
              <a:rPr lang="fr-FR" dirty="0"/>
              <a:t>: Définition</a:t>
            </a:r>
          </a:p>
          <a:p>
            <a:endParaRPr lang="fr-FR" dirty="0"/>
          </a:p>
          <a:p>
            <a:r>
              <a:rPr lang="fr-FR" dirty="0"/>
              <a:t>	- Terme apparu autour de 2011. En savoir plus =&gt; (http://2012.33degree.org/talk/show/67)</a:t>
            </a:r>
          </a:p>
          <a:p>
            <a:endParaRPr lang="fr-FR" dirty="0"/>
          </a:p>
          <a:p>
            <a:r>
              <a:rPr lang="fr-FR" dirty="0"/>
              <a:t>	- Définition de Martine Fowler (source: https://martinfowler.com/articles/microservices.html) : Décortiquer la définition</a:t>
            </a:r>
          </a:p>
          <a:p>
            <a:endParaRPr lang="fr-FR" dirty="0"/>
          </a:p>
          <a:p>
            <a:r>
              <a:rPr lang="fr-FR" dirty="0"/>
              <a:t>	- </a:t>
            </a:r>
            <a:r>
              <a:rPr lang="fr-FR" dirty="0" err="1"/>
              <a:t>Microservice</a:t>
            </a:r>
            <a:r>
              <a:rPr lang="fr-FR" dirty="0"/>
              <a:t> = Micro + Service</a:t>
            </a:r>
          </a:p>
          <a:p>
            <a:r>
              <a:rPr lang="fr-FR" dirty="0"/>
              <a:t>		- "Micro" ne fait pas référence à la taille. Ce qui est important c'est que le service ait UNE responsabilité bien ciblée.</a:t>
            </a:r>
          </a:p>
          <a:p>
            <a:r>
              <a:rPr lang="fr-FR" dirty="0"/>
              <a:t>		- Service =&gt; doit rendre un service</a:t>
            </a:r>
          </a:p>
          <a:p>
            <a:r>
              <a:rPr lang="fr-FR" dirty="0"/>
              <a:t>		- </a:t>
            </a:r>
            <a:r>
              <a:rPr lang="fr-FR" dirty="0" err="1"/>
              <a:t>Microservice</a:t>
            </a:r>
            <a:r>
              <a:rPr lang="fr-FR" dirty="0"/>
              <a:t> = Modularité</a:t>
            </a:r>
          </a:p>
          <a:p>
            <a:r>
              <a:rPr lang="fr-FR" dirty="0"/>
              <a:t>	- Le cycle de développement logiciel =&gt; Plus petit et indépendant pour chaque équipe</a:t>
            </a:r>
          </a:p>
          <a:p>
            <a:r>
              <a:rPr lang="fr-FR" dirty="0"/>
              <a:t>	- Périmètre limité</a:t>
            </a:r>
          </a:p>
          <a:p>
            <a:r>
              <a:rPr lang="fr-FR" dirty="0"/>
              <a:t>	- Autonomie (Développement et déploiement)</a:t>
            </a:r>
          </a:p>
          <a:p>
            <a:r>
              <a:rPr lang="fr-FR" dirty="0"/>
              <a:t>	- Communication (Echange de messages)</a:t>
            </a:r>
          </a:p>
          <a:p>
            <a:r>
              <a:rPr lang="fr-FR" dirty="0"/>
              <a:t>	- Chaque service à sa base de données</a:t>
            </a:r>
          </a:p>
          <a:p>
            <a:r>
              <a:rPr lang="fr-FR" dirty="0"/>
              <a:t>		- Pour aller au bout de l'idée de la modularité</a:t>
            </a:r>
          </a:p>
          <a:p>
            <a:r>
              <a:rPr lang="fr-FR" dirty="0"/>
              <a:t>		- Pour aussi se donner la possibilité d'utiliser des types de BD différentes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0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6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4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6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E6023-748F-4AAF-730B-5CBD34D0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39835E-ED3A-7F36-A507-3ED3FEDEB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6AA7E-58CF-A52F-113D-67D3801D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D620-A5E5-BE4D-7D1E-94E43448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D773E-6FD8-D68E-616D-47EF8354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449D0-24D1-809F-9CB1-37C7256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4431F6-3153-9B6F-109F-153DFDE5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60B81-70CC-0D45-AF9A-27294DD7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7A183-295C-1427-2B39-8C5CD317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3D1E3E-2E2E-DAFF-2EFA-5652556C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7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07CAA1-901C-E8D1-3752-BDE4DE6AF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B6C08F-3760-1314-3347-2B264664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81B53-13EB-4D95-C06F-5D35319D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E846E2-E7D8-E336-79C0-6598BBE2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5E0C2-1DCF-4906-3FE3-C6891F87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C7D04-38E6-41F5-B2AA-D7C2F300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94214-4505-EF33-BA41-C39BE38E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13330-7D77-CD2A-BFB5-96B6B22E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A418EE-6746-41D2-AACD-29146B96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2926B-E660-FF20-A288-BF9528CE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4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19799-AEBE-1516-53D0-0DF0CC8A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4A484E-05FF-D7F3-0483-CF7A6D87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293E35-656A-8E0F-1980-772E2A0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39ECA-27A8-DC15-7E48-B1CF5830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8F076-B447-E62E-0EEF-F5CF0726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7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3FFD6-E0CA-2487-3FF2-B1FC9DE9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7F9DA-F18F-5E0E-571A-E57FCDB88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71DC66-E83C-E6FA-2605-6BE60699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5337C-E427-A247-F4DD-EDF404F2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ADCED3-AA98-0155-BEEA-AA0909DF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A8B38E-0B90-A248-A6A3-BE803F2C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84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BC7D3-D5D1-0B04-F6DA-8A69C8F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1E3F9D-22FF-15EB-D48D-5AB63274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89290A-E81C-5A03-01B1-EC8FC923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5A55D7-FC96-52A7-4265-EDDAA117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C9701C-E3FF-7EB9-4B17-6D9139D65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AED12E-F6BD-5D73-58D9-023F6071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19F63-C3D6-395E-6B7E-CD7CA61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6B261F-986C-0A17-64A2-AD658BA6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2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4515F-A66C-B0E4-1505-3BD68ED7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88C16-F642-C522-509E-80ABF338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07FE43-D4B5-32B3-5173-6A7AE556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686035-BA93-0B43-A63F-F3C8E77B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2EB7A5-C1AE-8B23-B073-31BE4BE5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3A30D3-B6CD-3D82-47CA-70A30003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F50B46-4F59-1903-137C-D680743B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7B80F-12F8-5FC9-D51E-6C38871C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809B1-0CBE-DE11-483D-D26E0460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CA177F-1FD1-F7BD-25A8-637796568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A7ACA-A5F3-C295-B274-D75AD519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0D21B-7D51-336D-6BCA-CD6CF300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81FC82-630A-50FD-77D4-A80ED106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1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C2FB4-07DE-232B-6AFF-F8939FE7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B45492-7FA6-2C7E-EDE6-511E330B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2D2AD1-7187-3BF6-EDC8-E99D7BBE4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5FC839-3D6F-BDA5-0773-8CCA9D3F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2E200-4DDA-437A-87D4-FDCD5B3D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E71ABC-A722-DC3E-3600-0E19CFAF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5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0B276E-776D-2541-2839-0FBF70A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42962-C53D-B472-036F-1D6803A0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B5E37-60A1-CA8C-D453-3F61E5D5E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C34A5-62C4-4C25-95D7-C54E0C60CFDE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AA4A2-7F45-B0E7-987D-CE8DA73AF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B30AB-F857-49CB-4C7D-087A6F41A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05B35-50F0-4A75-B91C-4A9F976604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8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onception, capture d’écran, croquis">
            <a:extLst>
              <a:ext uri="{FF2B5EF4-FFF2-40B4-BE49-F238E27FC236}">
                <a16:creationId xmlns:a16="http://schemas.microsoft.com/office/drawing/2014/main" id="{AFFC5B44-9129-B866-C88F-D220AE85F6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6613" y="-2596610"/>
            <a:ext cx="6998776" cy="1219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28ABC8-9E53-0506-D73C-F2A430DE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6" y="2433638"/>
            <a:ext cx="3741039" cy="738187"/>
          </a:xfrm>
        </p:spPr>
        <p:txBody>
          <a:bodyPr>
            <a:normAutofit fontScale="90000"/>
          </a:bodyPr>
          <a:lstStyle/>
          <a:p>
            <a:pPr algn="l"/>
            <a:r>
              <a:rPr lang="fr-FR" sz="45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4500" b="1" dirty="0">
              <a:solidFill>
                <a:schemeClr val="tx2"/>
              </a:solidFill>
              <a:latin typeface="Lora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0C133-3620-FD6D-C39C-D9DD86DF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350" y="6643878"/>
            <a:ext cx="2890647" cy="214122"/>
          </a:xfrm>
        </p:spPr>
        <p:txBody>
          <a:bodyPr>
            <a:no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8429A5-14AB-5158-C435-5F50CFE1D820}"/>
              </a:ext>
            </a:extLst>
          </p:cNvPr>
          <p:cNvSpPr txBox="1"/>
          <p:nvPr/>
        </p:nvSpPr>
        <p:spPr>
          <a:xfrm>
            <a:off x="345186" y="3238500"/>
            <a:ext cx="61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Lora" pitchFamily="2" charset="0"/>
              </a:rPr>
              <a:t>Module 1: Introduction au </a:t>
            </a:r>
            <a:r>
              <a:rPr lang="fr-FR" sz="24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2400" b="1" dirty="0">
              <a:solidFill>
                <a:schemeClr val="tx2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75086"/>
            <a:ext cx="11501120" cy="43230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Une responsabilité bien ciblée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Communication via des appels API (mais pas que)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Autonomie de développement 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Autonomie de déploiement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Il y a un minimum de gestion centralisée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Chaque service à sa base de données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10912118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/>
              <a:t>Microservices</a:t>
            </a:r>
            <a:r>
              <a:rPr lang="fr-FR" sz="2800" b="1" dirty="0"/>
              <a:t> : Caractéristiques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1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168028"/>
            <a:ext cx="11501120" cy="558291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Permet l'intégration et le déploiement continue d'applications </a:t>
            </a:r>
            <a:r>
              <a:rPr lang="fr-FR" sz="2200" b="1" dirty="0"/>
              <a:t>larges</a:t>
            </a:r>
            <a:r>
              <a:rPr lang="fr-FR" sz="2200" dirty="0"/>
              <a:t> et </a:t>
            </a:r>
            <a:r>
              <a:rPr lang="fr-FR" sz="2200" b="1" dirty="0"/>
              <a:t>complexes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Les services sont </a:t>
            </a:r>
            <a:r>
              <a:rPr lang="fr-FR" sz="2200" b="1" dirty="0"/>
              <a:t>petits</a:t>
            </a:r>
            <a:r>
              <a:rPr lang="fr-FR" sz="2200" dirty="0"/>
              <a:t>, donc </a:t>
            </a:r>
            <a:r>
              <a:rPr lang="fr-FR" sz="2200" b="1" dirty="0"/>
              <a:t>facilement maintenables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Les services sont </a:t>
            </a:r>
            <a:r>
              <a:rPr lang="fr-FR" sz="2200" b="1" dirty="0"/>
              <a:t>déployables indépendamment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 Les services sont scalables indépendamment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aux équipes d'être </a:t>
            </a:r>
            <a:r>
              <a:rPr lang="fr-FR" sz="2200" b="1" dirty="0"/>
              <a:t>autonomes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d'expérimenter </a:t>
            </a:r>
            <a:r>
              <a:rPr lang="fr-FR" sz="2200" b="1" dirty="0"/>
              <a:t>l'adoption de nouvelles technologies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Permet </a:t>
            </a:r>
            <a:r>
              <a:rPr lang="fr-FR" sz="2200" b="1" dirty="0"/>
              <a:t>d'isoler rapidement un problème </a:t>
            </a:r>
            <a:r>
              <a:rPr lang="fr-FR" sz="2200" dirty="0"/>
              <a:t>et le corriger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528828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/>
              <a:t>Microservices</a:t>
            </a:r>
            <a:r>
              <a:rPr lang="fr-FR" sz="2800" b="1" dirty="0"/>
              <a:t> : Les avantages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2" name="Picture 2" descr="Tiques, Marque, Vert, Droite, Correct">
            <a:extLst>
              <a:ext uri="{FF2B5EF4-FFF2-40B4-BE49-F238E27FC236}">
                <a16:creationId xmlns:a16="http://schemas.microsoft.com/office/drawing/2014/main" id="{6464A997-B6D9-27B9-B98F-A50C30CA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50" y="1745456"/>
            <a:ext cx="3881330" cy="36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2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867550"/>
            <a:ext cx="7978784" cy="58833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dirty="0"/>
              <a:t>Trouver/identifier le bon nombre de services est compliqué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Les systèmes distribués sont complexes car impliquent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beaucoup de points d'échec</a:t>
            </a:r>
          </a:p>
          <a:p>
            <a:pPr algn="just">
              <a:lnSpc>
                <a:spcPct val="150000"/>
              </a:lnSpc>
            </a:pPr>
            <a:r>
              <a:rPr lang="fr-FR" sz="2200" dirty="0"/>
              <a:t>Décider quand l'adopter est difficile.</a:t>
            </a:r>
          </a:p>
          <a:p>
            <a:pPr algn="just">
              <a:lnSpc>
                <a:spcPct val="150000"/>
              </a:lnSpc>
            </a:pPr>
            <a:r>
              <a:rPr lang="fr-FR" sz="2200" dirty="0" err="1"/>
              <a:t>Etc</a:t>
            </a:r>
            <a:r>
              <a:rPr lang="fr-FR" sz="2200" dirty="0"/>
              <a:t> …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528828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/>
              <a:t>Microservices</a:t>
            </a:r>
            <a:r>
              <a:rPr lang="fr-FR" sz="2800" b="1" dirty="0"/>
              <a:t> : Les défis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8" name="Picture 4" descr="Homme, Coureur, Sauteur, Silhouette">
            <a:extLst>
              <a:ext uri="{FF2B5EF4-FFF2-40B4-BE49-F238E27FC236}">
                <a16:creationId xmlns:a16="http://schemas.microsoft.com/office/drawing/2014/main" id="{A69DCDB4-5EC3-B21D-AB0D-791760BB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59" y="1015544"/>
            <a:ext cx="4631141" cy="57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27205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Révision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67702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0" y="1287145"/>
            <a:ext cx="8727440" cy="42947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Réfléchir aux réponses à donner à ces questions :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Quels sont les problèmes, présents ou futurs, de notre architecture actuelle (monolithique)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Pouvez-vous m’expliquer en quoi consiste l’architecture </a:t>
            </a:r>
            <a:r>
              <a:rPr lang="fr-FR" sz="2200" dirty="0" err="1"/>
              <a:t>microservices</a:t>
            </a:r>
            <a:r>
              <a:rPr lang="fr-FR" sz="2200" dirty="0"/>
              <a:t>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une architecture </a:t>
            </a:r>
            <a:r>
              <a:rPr lang="fr-FR" sz="2200" dirty="0" err="1"/>
              <a:t>microservices</a:t>
            </a:r>
            <a:r>
              <a:rPr lang="fr-FR" sz="2200" dirty="0"/>
              <a:t> peut nous aider à régler nos problèmes actuels et anticiper les futurs ?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447953"/>
            <a:ext cx="4348480" cy="262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Réponses aux questions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890040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BBD490F-0135-83AC-A1D0-18C018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714" y="2713346"/>
            <a:ext cx="6828572" cy="1128713"/>
          </a:xfrm>
        </p:spPr>
        <p:txBody>
          <a:bodyPr>
            <a:noAutofit/>
          </a:bodyPr>
          <a:lstStyle/>
          <a:p>
            <a:pPr algn="ctr"/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Fin du module</a:t>
            </a:r>
          </a:p>
        </p:txBody>
      </p:sp>
    </p:spTree>
    <p:extLst>
      <p:ext uri="{BB962C8B-B14F-4D97-AF65-F5344CB8AC3E}">
        <p14:creationId xmlns:p14="http://schemas.microsoft.com/office/powerpoint/2010/main" val="16103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10515600" cy="40366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Quelques questions de notre DSI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Rappel sur les architectures monolithiques</a:t>
            </a:r>
          </a:p>
          <a:p>
            <a:pPr>
              <a:lnSpc>
                <a:spcPct val="150000"/>
              </a:lnSpc>
            </a:pPr>
            <a:r>
              <a:rPr lang="fr-FR" sz="2200" b="1" dirty="0" err="1"/>
              <a:t>Microservices</a:t>
            </a:r>
            <a:r>
              <a:rPr lang="fr-FR" sz="2200" dirty="0"/>
              <a:t>: Définition</a:t>
            </a:r>
          </a:p>
          <a:p>
            <a:pPr>
              <a:lnSpc>
                <a:spcPct val="150000"/>
              </a:lnSpc>
            </a:pPr>
            <a:r>
              <a:rPr lang="fr-FR" sz="2200" b="1" dirty="0" err="1"/>
              <a:t>Microser</a:t>
            </a:r>
            <a:r>
              <a:rPr lang="fr-FR" sz="2200" b="1" i="1" dirty="0" err="1"/>
              <a:t>v</a:t>
            </a:r>
            <a:r>
              <a:rPr lang="fr-FR" sz="2200" b="1" dirty="0" err="1"/>
              <a:t>ices</a:t>
            </a:r>
            <a:r>
              <a:rPr lang="fr-FR" sz="2200" dirty="0"/>
              <a:t>: Avantages et Défis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Répondre aux questions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Contrôle de connaissances</a:t>
            </a:r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30276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ce module …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7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638800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L’architecture Monolithique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</a:t>
            </a:r>
            <a:r>
              <a:rPr lang="fr-FR" sz="1100" b="1">
                <a:solidFill>
                  <a:schemeClr val="tx2"/>
                </a:solidFill>
              </a:rPr>
              <a:t>par  Daniel  </a:t>
            </a:r>
            <a:r>
              <a:rPr lang="fr-FR" sz="1100" b="1" dirty="0">
                <a:solidFill>
                  <a:schemeClr val="tx2"/>
                </a:solidFill>
              </a:rPr>
              <a:t>Lawson</a:t>
            </a:r>
          </a:p>
        </p:txBody>
      </p:sp>
    </p:spTree>
    <p:extLst>
      <p:ext uri="{BB962C8B-B14F-4D97-AF65-F5344CB8AC3E}">
        <p14:creationId xmlns:p14="http://schemas.microsoft.com/office/powerpoint/2010/main" val="213497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E8DBEBDA-F32A-D65D-40B9-AC53B2DB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4" y="-28987"/>
            <a:ext cx="7774489" cy="681359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4965944" cy="50608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Exemple d’application monolithique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 en plusieurs couches (n-Tiers)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UI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Business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Couche Accès aux données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Base de données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Services externes (emails,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dirty="0"/>
              <a:t>paiement, </a:t>
            </a:r>
            <a:r>
              <a:rPr lang="fr-FR" sz="2200" dirty="0" err="1"/>
              <a:t>etc</a:t>
            </a:r>
            <a:r>
              <a:rPr lang="fr-FR" sz="2200" dirty="0"/>
              <a:t> …)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2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6146074" cy="39706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Avantages d’une architecture monolithique :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Simple à développer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Simple à déployer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Facile à tester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La scalabilité est facile</a:t>
            </a:r>
          </a:p>
          <a:p>
            <a:pPr>
              <a:lnSpc>
                <a:spcPct val="150000"/>
              </a:lnSpc>
            </a:pPr>
            <a:r>
              <a:rPr lang="fr-FR" sz="2200" dirty="0" err="1"/>
              <a:t>Etc</a:t>
            </a:r>
            <a:r>
              <a:rPr lang="fr-FR" sz="2200" dirty="0"/>
              <a:t> ...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Tiques, Marque, Vert, Droite, Correct">
            <a:extLst>
              <a:ext uri="{FF2B5EF4-FFF2-40B4-BE49-F238E27FC236}">
                <a16:creationId xmlns:a16="http://schemas.microsoft.com/office/drawing/2014/main" id="{5355CD3E-C60A-3B39-D8DC-B06482E48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08" y="1071792"/>
            <a:ext cx="3881330" cy="36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0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2426179"/>
            <a:ext cx="5914535" cy="288896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5400" b="1" dirty="0"/>
              <a:t>So, </a:t>
            </a:r>
            <a:r>
              <a:rPr lang="fr-FR" sz="5400" b="1" dirty="0" err="1"/>
              <a:t>What</a:t>
            </a:r>
            <a:r>
              <a:rPr lang="fr-FR" sz="5400" b="1" dirty="0"/>
              <a:t> </a:t>
            </a:r>
            <a:r>
              <a:rPr lang="fr-FR" sz="5400" b="1" dirty="0" err="1"/>
              <a:t>could</a:t>
            </a:r>
            <a:r>
              <a:rPr lang="fr-FR" sz="5400" b="1" dirty="0"/>
              <a:t> go </a:t>
            </a:r>
            <a:r>
              <a:rPr lang="fr-FR" sz="5400" b="1" dirty="0" err="1"/>
              <a:t>wrong</a:t>
            </a:r>
            <a:r>
              <a:rPr lang="fr-FR" sz="5400" b="1" dirty="0"/>
              <a:t>  ?</a:t>
            </a:r>
            <a:endParaRPr lang="fr-FR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35864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3074" name="Picture 2" descr="Penseur, En Pensant, Personne, Idée">
            <a:extLst>
              <a:ext uri="{FF2B5EF4-FFF2-40B4-BE49-F238E27FC236}">
                <a16:creationId xmlns:a16="http://schemas.microsoft.com/office/drawing/2014/main" id="{24345ADA-5AF9-DC08-3812-4275328F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28" y="957067"/>
            <a:ext cx="4408351" cy="59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4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4"/>
            <a:ext cx="10114280" cy="52610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/>
              <a:t>Lorsque le business (métier) prend de l’ampleur, plusieurs situations sont à craindre: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Lorsqu'une partie tombe, tout peut potentiellement tomber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Lenteur dans le cycle de déploiement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Base de code de plus en plus complexe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Délais deviennent de plus en plus difficiles à respecter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 </a:t>
            </a:r>
            <a:r>
              <a:rPr lang="fr-FR" sz="2200" dirty="0" err="1"/>
              <a:t>Scaler</a:t>
            </a:r>
            <a:r>
              <a:rPr lang="fr-FR" sz="2200" dirty="0"/>
              <a:t> devient difficile 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Blocage dans un </a:t>
            </a:r>
            <a:r>
              <a:rPr lang="fr-FR" sz="2200" dirty="0" err="1"/>
              <a:t>framework</a:t>
            </a:r>
            <a:r>
              <a:rPr lang="fr-FR" sz="2200" dirty="0"/>
              <a:t> peut-être obsolète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...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6242594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Architecture monolithique : Les limites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4098" name="Picture 2" descr="Erreur, Échec, Problème, Incorrect">
            <a:extLst>
              <a:ext uri="{FF2B5EF4-FFF2-40B4-BE49-F238E27FC236}">
                <a16:creationId xmlns:a16="http://schemas.microsoft.com/office/drawing/2014/main" id="{05BAC2A7-E404-4564-8883-82AE8F87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67" y="1926505"/>
            <a:ext cx="3652993" cy="46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a Sirène, Phare, Attention">
            <a:extLst>
              <a:ext uri="{FF2B5EF4-FFF2-40B4-BE49-F238E27FC236}">
                <a16:creationId xmlns:a16="http://schemas.microsoft.com/office/drawing/2014/main" id="{114088AD-7C86-5CCE-CA95-2B7804401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317" y="1024940"/>
            <a:ext cx="1514998" cy="13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638800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Les </a:t>
            </a:r>
            <a:r>
              <a:rPr lang="fr-FR" sz="4100" b="1" dirty="0" err="1">
                <a:solidFill>
                  <a:schemeClr val="tx2"/>
                </a:solidFill>
                <a:latin typeface="Lora" pitchFamily="2" charset="0"/>
              </a:rPr>
              <a:t>Microservices</a:t>
            </a:r>
            <a:endParaRPr lang="fr-FR" sz="4100" b="1" dirty="0">
              <a:solidFill>
                <a:schemeClr val="tx2"/>
              </a:solidFill>
              <a:latin typeface="Lora" pitchFamily="2" charset="0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7965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275086"/>
            <a:ext cx="11501120" cy="43230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/>
              <a:t>«</a:t>
            </a:r>
            <a:r>
              <a:rPr lang="fr-FR" sz="2200" dirty="0"/>
              <a:t> Le style architectural </a:t>
            </a:r>
            <a:r>
              <a:rPr lang="fr-FR" sz="2200" dirty="0" err="1"/>
              <a:t>microservice</a:t>
            </a:r>
            <a:r>
              <a:rPr lang="fr-FR" sz="2200" dirty="0"/>
              <a:t> est une approche qui consiste à développer une application comme </a:t>
            </a:r>
            <a:r>
              <a:rPr lang="fr-FR" sz="2200" b="1" dirty="0"/>
              <a:t>une suite</a:t>
            </a:r>
            <a:r>
              <a:rPr lang="fr-FR" sz="2200" dirty="0"/>
              <a:t> de </a:t>
            </a:r>
            <a:r>
              <a:rPr lang="fr-FR" sz="2200" b="1" dirty="0"/>
              <a:t>petits</a:t>
            </a:r>
            <a:r>
              <a:rPr lang="fr-FR" sz="2200" dirty="0"/>
              <a:t> services, chacune s’exécutant selon </a:t>
            </a:r>
            <a:r>
              <a:rPr lang="fr-FR" sz="2200" b="1" dirty="0"/>
              <a:t>son propre processus</a:t>
            </a:r>
            <a:r>
              <a:rPr lang="fr-FR" sz="2200" dirty="0"/>
              <a:t>, et </a:t>
            </a:r>
            <a:r>
              <a:rPr lang="fr-FR" sz="2200" b="1" dirty="0"/>
              <a:t>communiquant</a:t>
            </a:r>
            <a:r>
              <a:rPr lang="fr-FR" sz="2200" dirty="0"/>
              <a:t> au travers de mécanismes légers, souvent via des ressources HTTP des appels APIs.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Ces services sont construits autour de </a:t>
            </a:r>
            <a:r>
              <a:rPr lang="fr-FR" sz="2200" b="1" dirty="0"/>
              <a:t>domaines métier</a:t>
            </a:r>
            <a:r>
              <a:rPr lang="fr-FR" sz="2200" dirty="0"/>
              <a:t> et sont </a:t>
            </a:r>
            <a:r>
              <a:rPr lang="fr-FR" sz="2200" b="1" dirty="0"/>
              <a:t>déployables indépendamment</a:t>
            </a:r>
            <a:r>
              <a:rPr lang="fr-FR" sz="2200" dirty="0"/>
              <a:t> grâce à des cycles automatisés. Il y a un strict minimum pour un système de </a:t>
            </a:r>
            <a:r>
              <a:rPr lang="fr-FR" sz="2200" b="1" dirty="0"/>
              <a:t>gestion centralisée</a:t>
            </a:r>
            <a:r>
              <a:rPr lang="fr-FR" sz="2200" dirty="0"/>
              <a:t> de ces services, qui peuvent être conçus avec des langages de programmation différentes et utiliser un </a:t>
            </a:r>
            <a:r>
              <a:rPr lang="fr-FR" sz="2200" b="1" dirty="0"/>
              <a:t>système de stockage de données différent</a:t>
            </a:r>
            <a:r>
              <a:rPr lang="fr-FR" sz="2200" dirty="0"/>
              <a:t>. </a:t>
            </a:r>
            <a:r>
              <a:rPr lang="fr-FR" sz="2200" b="1" dirty="0"/>
              <a:t>»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410083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/>
              <a:t>Microservices</a:t>
            </a:r>
            <a:r>
              <a:rPr lang="fr-FR" sz="2800" b="1" dirty="0"/>
              <a:t> : Définition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F993B65-1275-B585-67D5-F5FCC0193106}"/>
              </a:ext>
            </a:extLst>
          </p:cNvPr>
          <p:cNvSpPr txBox="1">
            <a:spLocks/>
          </p:cNvSpPr>
          <p:nvPr/>
        </p:nvSpPr>
        <p:spPr>
          <a:xfrm>
            <a:off x="9875520" y="5790267"/>
            <a:ext cx="184912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200" b="1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049949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02d23b6e-c298-4541-82ca-37b7834d9787"/>
  <p:tag name="SLIDO_EVENT_SECTION_UUID" val="045c6d2b-61d3-44b3-9104-7d16c0fd6cea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927</Words>
  <Application>Microsoft Office PowerPoint</Application>
  <PresentationFormat>Grand écran</PresentationFormat>
  <Paragraphs>123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Lora</vt:lpstr>
      <vt:lpstr>Thème Office</vt:lpstr>
      <vt:lpstr>Microservices</vt:lpstr>
      <vt:lpstr>Présentation PowerPoint</vt:lpstr>
      <vt:lpstr>L’architecture Monolithique</vt:lpstr>
      <vt:lpstr>Présentation PowerPoint</vt:lpstr>
      <vt:lpstr>Présentation PowerPoint</vt:lpstr>
      <vt:lpstr>Présentation PowerPoint</vt:lpstr>
      <vt:lpstr>Présentation PowerPoint</vt:lpstr>
      <vt:lpstr>Les Microservices</vt:lpstr>
      <vt:lpstr>Présentation PowerPoint</vt:lpstr>
      <vt:lpstr>Présentation PowerPoint</vt:lpstr>
      <vt:lpstr>Présentation PowerPoint</vt:lpstr>
      <vt:lpstr>Présentation PowerPoint</vt:lpstr>
      <vt:lpstr>Révision</vt:lpstr>
      <vt:lpstr>Présentation PowerPoint</vt:lpstr>
      <vt:lpstr>Fin du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LAWSON</dc:creator>
  <cp:lastModifiedBy>Daniel LAWSON</cp:lastModifiedBy>
  <cp:revision>103</cp:revision>
  <dcterms:created xsi:type="dcterms:W3CDTF">2024-09-15T04:50:47Z</dcterms:created>
  <dcterms:modified xsi:type="dcterms:W3CDTF">2024-09-23T06:52:53Z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