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2" r:id="rId4"/>
    <p:sldId id="276" r:id="rId5"/>
    <p:sldId id="279" r:id="rId6"/>
    <p:sldId id="278" r:id="rId7"/>
    <p:sldId id="274" r:id="rId8"/>
    <p:sldId id="283" r:id="rId9"/>
    <p:sldId id="284" r:id="rId10"/>
    <p:sldId id="285" r:id="rId11"/>
    <p:sldId id="281" r:id="rId12"/>
    <p:sldId id="286" r:id="rId13"/>
    <p:sldId id="280" r:id="rId14"/>
    <p:sldId id="277" r:id="rId15"/>
    <p:sldId id="282" r:id="rId16"/>
    <p:sldId id="273" r:id="rId17"/>
  </p:sldIdLst>
  <p:sldSz cx="12192000" cy="6858000"/>
  <p:notesSz cx="6858000" cy="9144000"/>
  <p:custDataLst>
    <p:tags r:id="rId19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FC0F861-B276-4C0F-9822-9E18FC7ABB01}">
          <p14:sldIdLst>
            <p14:sldId id="256"/>
            <p14:sldId id="260"/>
            <p14:sldId id="262"/>
            <p14:sldId id="276"/>
            <p14:sldId id="279"/>
            <p14:sldId id="278"/>
            <p14:sldId id="274"/>
            <p14:sldId id="283"/>
            <p14:sldId id="284"/>
            <p14:sldId id="285"/>
            <p14:sldId id="281"/>
            <p14:sldId id="286"/>
          </p14:sldIdLst>
        </p14:section>
        <p14:section name="Quizz" id="{F4E9CED8-1E9B-47D7-946E-33A2F9CEB376}">
          <p14:sldIdLst/>
        </p14:section>
        <p14:section name="Lab" id="{E0E5D6CF-D763-439F-8C69-E0CFBC15270E}">
          <p14:sldIdLst>
            <p14:sldId id="280"/>
            <p14:sldId id="277"/>
            <p14:sldId id="28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83" autoAdjust="0"/>
  </p:normalViewPr>
  <p:slideViewPr>
    <p:cSldViewPr snapToGrid="0">
      <p:cViewPr varScale="1">
        <p:scale>
          <a:sx n="97" d="100"/>
          <a:sy n="97" d="100"/>
        </p:scale>
        <p:origin x="1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34006-E224-4B15-ACB2-C4D17A322463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AAF53-D17A-4573-A34D-7A5363586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35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Ne pas oublier =&gt; Emargement Feuille de Présence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81474-524D-480F-B4CF-E5E3F72A0E8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879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46431-D0D5-4BC1-9605-93B358FA049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314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46431-D0D5-4BC1-9605-93B358FA049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751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46431-D0D5-4BC1-9605-93B358FA049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24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46431-D0D5-4BC1-9605-93B358FA049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61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46431-D0D5-4BC1-9605-93B358FA049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616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46431-D0D5-4BC1-9605-93B358FA049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876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46431-D0D5-4BC1-9605-93B358FA049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468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F8901-37D2-59AB-6257-C83BEC97F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FAF8E6-E35F-E7FD-B27F-6B9AB0EF8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6687AD-FE40-C2B6-7FAB-A016C691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485F-7AC7-41DC-A304-1A6CA201155A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21DCD9-722F-A051-84B1-1B999692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DDD9C4-6858-6F81-56BE-3A9648F5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6661-1252-48FA-A535-905CBEA0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254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5F7247-60B7-F5EF-13D0-AE5D3D37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D14615-D621-83BB-C5C0-29C057B29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6AD81A-5017-9E30-97C5-D2A6E284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485F-7AC7-41DC-A304-1A6CA201155A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4611EC-827C-C920-6198-F6BEB025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8D191B-1BE5-DB84-7F50-D6FA78EC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6661-1252-48FA-A535-905CBEA0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130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42B9415-8A5C-7F0B-6D3E-0E90F557B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73D3C6-EC08-26A6-620A-041DD27BF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BEAF6B-DB91-5A71-2FF2-3D43C2E9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485F-7AC7-41DC-A304-1A6CA201155A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75F011-525A-7D36-9A28-A1FBDEEC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CD97CD-8522-FBEC-3BD7-6D819A51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6661-1252-48FA-A535-905CBEA0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970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540827-6EBF-6D25-0939-6F0677B6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BCB09C-B540-46B9-89B6-40CA75E14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5D0B71-E3CD-6B26-3965-FF3C56497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485F-7AC7-41DC-A304-1A6CA201155A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64B42D-4F1D-AC85-A2F5-DD4477025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E952E3-D8F0-D4E6-A6A0-C817D63F0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6661-1252-48FA-A535-905CBEA0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16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E87283-D284-7767-4DBC-B78C1F4CD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4972E7-C9EB-74C9-080F-A76B5EF68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04F72A-5E2C-4050-7B4E-2CE661074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485F-7AC7-41DC-A304-1A6CA201155A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87385A-E2BB-B43B-BE5D-06E619AF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84BECF-561F-ACA9-2473-C82810FA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6661-1252-48FA-A535-905CBEA0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04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9F10B0-32F7-7D2C-961C-76CB4093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2A8237-0498-0692-B9A3-15510A116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452F2D3-5B1B-9D2C-083C-8B39CC618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B43EAF-BABC-4204-F943-CE2D3C91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485F-7AC7-41DC-A304-1A6CA201155A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AA67CA-D7B0-AA59-32A2-58BC71347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526FC0-8034-57C7-7A8C-60FBE13A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6661-1252-48FA-A535-905CBEA0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83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001405-F581-6CC2-109B-23066DC0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4FE5C1-B1A4-F853-F066-E55B6F12E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CC388A-7134-1A1D-5BE8-3269D3EEC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B31C56-5861-3480-54C7-FE157DF57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57D6727-9C7C-C6CB-2AE0-A3A7BF7BE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6BF48CF-A99D-C89F-F53A-D7FC13C8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485F-7AC7-41DC-A304-1A6CA201155A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BA10EBA-A109-F78F-B8BB-62DF1929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90165B5-9339-C303-7DC2-1132B73E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6661-1252-48FA-A535-905CBEA0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84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49D223-7744-4059-0B10-CE7FE90C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6FA33FE-3DAF-7541-29CA-330DC69B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485F-7AC7-41DC-A304-1A6CA201155A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7BD8F2-1EAF-0C94-AD0B-4B744D0AB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70DDC5-D948-5FA0-2F42-EF75124D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6661-1252-48FA-A535-905CBEA0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11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0E152AB-0447-59BF-6C5B-83DD8945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485F-7AC7-41DC-A304-1A6CA201155A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DFCDF48-8B3C-8FE1-FA18-A455ABA2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6DF761-6AC0-E729-96DB-5B065BFE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6661-1252-48FA-A535-905CBEA0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23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0ACE27-9E0A-24A0-118B-03B476A4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937245-D593-7C0D-D345-F31CF163A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9BB584-548D-0D1F-7312-E2F99AD87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5A19CA-D84A-7520-E9DF-9F6ED7CE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485F-7AC7-41DC-A304-1A6CA201155A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AFFDF5-2761-8143-235A-7A13ADCD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302622-B5EB-57CF-7053-FBD81D683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6661-1252-48FA-A535-905CBEA0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681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5C9033-5A19-8484-92AB-6A5F916B2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3AC5AEB-01E1-79C9-FC44-A4DAB1298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D3D414-E98D-35E4-AE88-D1B3C34D3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4DDE6C-55C4-7395-EF48-5996AD8A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485F-7AC7-41DC-A304-1A6CA201155A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0EC2ED-40E9-708C-5FB7-E35A87B0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B91001-5C5C-228B-B087-01E6E39A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6661-1252-48FA-A535-905CBEA0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53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00CE6DD-1896-0599-A762-277018191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94F6EC-A944-4C91-A374-E3D5AE0AD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470F27-5AD5-C59D-67E9-C0583CBF6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49485F-7AC7-41DC-A304-1A6CA201155A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03EE80-C703-58B2-EE17-6054D3ADB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A3ADD1-37BC-FC65-39D5-36BF26844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6C6661-1252-48FA-A535-905CBEA0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51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, conception, capture d’écran, croquis">
            <a:extLst>
              <a:ext uri="{FF2B5EF4-FFF2-40B4-BE49-F238E27FC236}">
                <a16:creationId xmlns:a16="http://schemas.microsoft.com/office/drawing/2014/main" id="{AFFC5B44-9129-B866-C88F-D220AE85F6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96613" y="-2596610"/>
            <a:ext cx="6998776" cy="12192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628ABC8-9E53-0506-D73C-F2A430DE8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186" y="2433638"/>
            <a:ext cx="3741039" cy="738187"/>
          </a:xfrm>
        </p:spPr>
        <p:txBody>
          <a:bodyPr>
            <a:normAutofit fontScale="90000"/>
          </a:bodyPr>
          <a:lstStyle/>
          <a:p>
            <a:pPr algn="l"/>
            <a:r>
              <a:rPr lang="fr-FR" sz="4500" b="1" dirty="0" err="1">
                <a:solidFill>
                  <a:schemeClr val="tx2"/>
                </a:solidFill>
                <a:latin typeface="Lora" pitchFamily="2" charset="0"/>
              </a:rPr>
              <a:t>Microservices</a:t>
            </a:r>
            <a:endParaRPr lang="fr-FR" sz="4500" b="1" dirty="0">
              <a:solidFill>
                <a:schemeClr val="tx2"/>
              </a:solidFill>
              <a:latin typeface="Lora" pitchFamily="2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80C133-3620-FD6D-C39C-D9DD86DF3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4350" y="6643878"/>
            <a:ext cx="2890647" cy="214122"/>
          </a:xfrm>
        </p:spPr>
        <p:txBody>
          <a:bodyPr>
            <a:noAutofit/>
          </a:bodyPr>
          <a:lstStyle/>
          <a:p>
            <a:r>
              <a:rPr lang="fr-FR" sz="1100" b="1" dirty="0">
                <a:solidFill>
                  <a:schemeClr val="tx2"/>
                </a:solidFill>
              </a:rPr>
              <a:t>Préparé et Présenté par Daniel  Lawson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38429A5-14AB-5158-C435-5F50CFE1D820}"/>
              </a:ext>
            </a:extLst>
          </p:cNvPr>
          <p:cNvSpPr txBox="1"/>
          <p:nvPr/>
        </p:nvSpPr>
        <p:spPr>
          <a:xfrm>
            <a:off x="345186" y="3238500"/>
            <a:ext cx="6197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tx2"/>
                </a:solidFill>
                <a:latin typeface="Lora" pitchFamily="2" charset="0"/>
              </a:rPr>
              <a:t>Module 2: Conception des </a:t>
            </a:r>
            <a:r>
              <a:rPr lang="fr-FR" sz="2400" b="1" dirty="0" err="1">
                <a:solidFill>
                  <a:schemeClr val="tx2"/>
                </a:solidFill>
                <a:latin typeface="Lora" pitchFamily="2" charset="0"/>
              </a:rPr>
              <a:t>microservices</a:t>
            </a:r>
            <a:endParaRPr lang="fr-FR" sz="2400" b="1" dirty="0">
              <a:solidFill>
                <a:schemeClr val="tx2"/>
              </a:solidFill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1046496"/>
            <a:ext cx="11775440" cy="453793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2000" dirty="0"/>
              <a:t>Une pratique courante dans la conception d’architecture </a:t>
            </a:r>
            <a:r>
              <a:rPr lang="fr-FR" sz="2000" dirty="0" err="1"/>
              <a:t>microservices</a:t>
            </a:r>
            <a:r>
              <a:rPr lang="fr-FR" sz="2000" dirty="0"/>
              <a:t> est de </a:t>
            </a:r>
            <a:r>
              <a:rPr lang="fr-FR" sz="2000" b="1" dirty="0"/>
              <a:t>standardiser</a:t>
            </a:r>
            <a:r>
              <a:rPr lang="fr-FR" sz="2000" dirty="0"/>
              <a:t> la création des services en se basant sur des patrons de conception, appelés </a:t>
            </a:r>
            <a:r>
              <a:rPr lang="fr-FR" sz="2000" dirty="0" err="1"/>
              <a:t>templates</a:t>
            </a:r>
            <a:r>
              <a:rPr lang="fr-FR" sz="2000" dirty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000" dirty="0"/>
              <a:t>Toute création de nouveau </a:t>
            </a:r>
            <a:r>
              <a:rPr lang="fr-FR" sz="2000" dirty="0" err="1"/>
              <a:t>microservice</a:t>
            </a:r>
            <a:r>
              <a:rPr lang="fr-FR" sz="2000" dirty="0"/>
              <a:t> part donc de ce modèle.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000" dirty="0"/>
              <a:t>Dans un </a:t>
            </a:r>
            <a:r>
              <a:rPr lang="fr-FR" sz="2000" dirty="0" err="1"/>
              <a:t>template</a:t>
            </a:r>
            <a:r>
              <a:rPr lang="fr-FR" sz="2000" dirty="0"/>
              <a:t>, on peut retrouver les éléments suivants : </a:t>
            </a:r>
          </a:p>
          <a:p>
            <a:pPr algn="just">
              <a:lnSpc>
                <a:spcPct val="150000"/>
              </a:lnSpc>
            </a:pPr>
            <a:r>
              <a:rPr lang="fr-FR" sz="2000" dirty="0" err="1"/>
              <a:t>Logging</a:t>
            </a:r>
            <a:endParaRPr lang="fr-FR" sz="2000" dirty="0"/>
          </a:p>
          <a:p>
            <a:pPr algn="just">
              <a:lnSpc>
                <a:spcPct val="150000"/>
              </a:lnSpc>
            </a:pPr>
            <a:r>
              <a:rPr lang="fr-FR" sz="2000" dirty="0" err="1"/>
              <a:t>Health</a:t>
            </a:r>
            <a:r>
              <a:rPr lang="fr-FR" sz="2000" dirty="0"/>
              <a:t> Checks</a:t>
            </a:r>
          </a:p>
          <a:p>
            <a:pPr algn="just">
              <a:lnSpc>
                <a:spcPct val="150000"/>
              </a:lnSpc>
            </a:pPr>
            <a:r>
              <a:rPr lang="fr-FR" sz="2000" dirty="0"/>
              <a:t>Authentification</a:t>
            </a:r>
          </a:p>
          <a:p>
            <a:pPr algn="just">
              <a:lnSpc>
                <a:spcPct val="150000"/>
              </a:lnSpc>
            </a:pPr>
            <a:r>
              <a:rPr lang="fr-FR" sz="2000" dirty="0"/>
              <a:t>Configuration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229369"/>
            <a:ext cx="9926320" cy="446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algn="just">
              <a:lnSpc>
                <a:spcPct val="150000"/>
              </a:lnSpc>
              <a:buNone/>
            </a:pPr>
            <a:r>
              <a:rPr lang="fr-FR" sz="2800" b="1" dirty="0"/>
              <a:t>Conception des </a:t>
            </a:r>
            <a:r>
              <a:rPr lang="fr-FR" sz="2800" b="1" dirty="0" err="1"/>
              <a:t>microservices</a:t>
            </a:r>
            <a:r>
              <a:rPr lang="fr-FR" sz="2800" b="1" dirty="0"/>
              <a:t> : Les </a:t>
            </a:r>
            <a:r>
              <a:rPr lang="fr-FR" sz="2800" b="1" dirty="0" err="1"/>
              <a:t>templates</a:t>
            </a:r>
            <a:r>
              <a:rPr lang="fr-FR" sz="2800" b="1" dirty="0"/>
              <a:t>  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3A77C3-7756-B694-4CDE-926A74F25545}"/>
              </a:ext>
            </a:extLst>
          </p:cNvPr>
          <p:cNvSpPr txBox="1"/>
          <p:nvPr/>
        </p:nvSpPr>
        <p:spPr>
          <a:xfrm>
            <a:off x="167614" y="5929492"/>
            <a:ext cx="12024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C00000"/>
                </a:solidFill>
              </a:rPr>
              <a:t>Attention</a:t>
            </a:r>
            <a:r>
              <a:rPr lang="fr-FR" dirty="0"/>
              <a:t>:  Le </a:t>
            </a:r>
            <a:r>
              <a:rPr lang="fr-FR" dirty="0" err="1"/>
              <a:t>template</a:t>
            </a:r>
            <a:r>
              <a:rPr lang="fr-FR" dirty="0"/>
              <a:t> ne doit pas ajouter de la rigidité au projet (être lié à un langage de programmation par exemple) </a:t>
            </a:r>
          </a:p>
        </p:txBody>
      </p:sp>
    </p:spTree>
    <p:extLst>
      <p:ext uri="{BB962C8B-B14F-4D97-AF65-F5344CB8AC3E}">
        <p14:creationId xmlns:p14="http://schemas.microsoft.com/office/powerpoint/2010/main" val="1589041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pture d’écran, Appareil de présentation, Rectangle, écran">
            <a:extLst>
              <a:ext uri="{FF2B5EF4-FFF2-40B4-BE49-F238E27FC236}">
                <a16:creationId xmlns:a16="http://schemas.microsoft.com/office/drawing/2014/main" id="{C7C533D6-5777-63DC-D95A-58EF84F5C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5900" y="-295275"/>
            <a:ext cx="38862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55CE32C-D2AC-5370-5CDB-FD8907408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2686050"/>
            <a:ext cx="2720596" cy="1128713"/>
          </a:xfrm>
        </p:spPr>
        <p:txBody>
          <a:bodyPr>
            <a:noAutofit/>
          </a:bodyPr>
          <a:lstStyle/>
          <a:p>
            <a:r>
              <a:rPr lang="fr-FR" sz="4100" b="1" dirty="0">
                <a:solidFill>
                  <a:schemeClr val="tx2"/>
                </a:solidFill>
                <a:latin typeface="Lora" pitchFamily="2" charset="0"/>
              </a:rPr>
              <a:t>Révision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3BCD69F1-18A3-8D63-D68C-8F4620299F31}"/>
              </a:ext>
            </a:extLst>
          </p:cNvPr>
          <p:cNvSpPr txBox="1">
            <a:spLocks/>
          </p:cNvSpPr>
          <p:nvPr/>
        </p:nvSpPr>
        <p:spPr>
          <a:xfrm>
            <a:off x="4533356" y="6517441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 dirty="0">
                <a:solidFill>
                  <a:schemeClr val="tx2"/>
                </a:solidFill>
              </a:rPr>
              <a:t>Préparé et Présenté par Daniel  Lawson</a:t>
            </a:r>
          </a:p>
        </p:txBody>
      </p:sp>
    </p:spTree>
    <p:extLst>
      <p:ext uri="{BB962C8B-B14F-4D97-AF65-F5344CB8AC3E}">
        <p14:creationId xmlns:p14="http://schemas.microsoft.com/office/powerpoint/2010/main" val="1055171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6025" y="1287146"/>
            <a:ext cx="9502775" cy="358965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200" dirty="0"/>
              <a:t>Maintenant que nous avons compris les </a:t>
            </a:r>
            <a:r>
              <a:rPr lang="fr-FR" sz="2200" dirty="0" err="1"/>
              <a:t>microservices</a:t>
            </a:r>
            <a:r>
              <a:rPr lang="fr-FR" sz="2200" dirty="0"/>
              <a:t>, comment découper notre application monolithe ?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Comment identifier les différents services ?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Comment identifier les limites entre les services ?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Quelles sont les bonnes pratiques à adopter pour concevoir nos services ?</a:t>
            </a:r>
          </a:p>
          <a:p>
            <a:pPr>
              <a:lnSpc>
                <a:spcPct val="150000"/>
              </a:lnSpc>
            </a:pPr>
            <a:endParaRPr lang="fr-FR" sz="2200" dirty="0"/>
          </a:p>
          <a:p>
            <a:pPr marL="0" indent="0">
              <a:lnSpc>
                <a:spcPct val="150000"/>
              </a:lnSpc>
              <a:buNone/>
            </a:pPr>
            <a:endParaRPr lang="fr-FR" sz="22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309791"/>
            <a:ext cx="11338560" cy="400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Réfléchir aux réponses à donner à ces questions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  <p:pic>
        <p:nvPicPr>
          <p:cNvPr id="1026" name="Picture 2" descr="Homme D'Affaire, Dessin, Esquisser">
            <a:extLst>
              <a:ext uri="{FF2B5EF4-FFF2-40B4-BE49-F238E27FC236}">
                <a16:creationId xmlns:a16="http://schemas.microsoft.com/office/drawing/2014/main" id="{44D93F3A-6D82-C6DA-00A0-5148FD896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" y="901335"/>
            <a:ext cx="1689100" cy="595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52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1059656"/>
            <a:ext cx="5872479" cy="5160163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fr-FR" sz="2200" b="1" dirty="0"/>
              <a:t>Dans cet atelier, nous allons:</a:t>
            </a:r>
          </a:p>
          <a:p>
            <a:pPr>
              <a:lnSpc>
                <a:spcPct val="200000"/>
              </a:lnSpc>
            </a:pPr>
            <a:r>
              <a:rPr lang="fr-FR" sz="2200" dirty="0"/>
              <a:t>Analyser notre architecture monolithique</a:t>
            </a:r>
          </a:p>
          <a:p>
            <a:pPr>
              <a:lnSpc>
                <a:spcPct val="200000"/>
              </a:lnSpc>
            </a:pPr>
            <a:r>
              <a:rPr lang="fr-FR" sz="2200" dirty="0"/>
              <a:t>Identifier les contextes et les délimiter</a:t>
            </a:r>
          </a:p>
          <a:p>
            <a:pPr>
              <a:lnSpc>
                <a:spcPct val="200000"/>
              </a:lnSpc>
            </a:pPr>
            <a:r>
              <a:rPr lang="fr-FR" sz="2200" dirty="0"/>
              <a:t>Identifier les contextes éligibles pour devenir des services</a:t>
            </a:r>
          </a:p>
          <a:p>
            <a:pPr>
              <a:lnSpc>
                <a:spcPct val="200000"/>
              </a:lnSpc>
            </a:pPr>
            <a:r>
              <a:rPr lang="fr-FR" sz="2200" dirty="0"/>
              <a:t>Construire notre architecture </a:t>
            </a:r>
            <a:r>
              <a:rPr lang="fr-FR" sz="2200" dirty="0" err="1"/>
              <a:t>microservices</a:t>
            </a:r>
            <a:endParaRPr lang="fr-FR" sz="22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229369"/>
            <a:ext cx="7680960" cy="446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Atelier : Découper un monolithe en </a:t>
            </a:r>
            <a:r>
              <a:rPr lang="fr-FR" sz="2800" b="1" dirty="0" err="1"/>
              <a:t>microservices</a:t>
            </a:r>
            <a:endParaRPr lang="fr-FR" sz="2800" b="1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121794" y="6617710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 dirty="0">
                <a:solidFill>
                  <a:schemeClr val="tx2"/>
                </a:solidFill>
              </a:rPr>
              <a:t>Préparé et Présenté par Daniel  Lawson</a:t>
            </a:r>
          </a:p>
        </p:txBody>
      </p:sp>
      <p:pic>
        <p:nvPicPr>
          <p:cNvPr id="2050" name="Picture 2" descr="Science, Expérience, Recherche">
            <a:extLst>
              <a:ext uri="{FF2B5EF4-FFF2-40B4-BE49-F238E27FC236}">
                <a16:creationId xmlns:a16="http://schemas.microsoft.com/office/drawing/2014/main" id="{2A162B4A-1099-686D-3511-A50E93291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20" y="883920"/>
            <a:ext cx="5974080" cy="597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750248E-14FB-35CE-A7F3-F017DB5C389E}"/>
              </a:ext>
            </a:extLst>
          </p:cNvPr>
          <p:cNvSpPr txBox="1"/>
          <p:nvPr/>
        </p:nvSpPr>
        <p:spPr>
          <a:xfrm>
            <a:off x="8504872" y="1152525"/>
            <a:ext cx="14001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bg1"/>
                </a:solidFill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1619280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3BCD69F1-18A3-8D63-D68C-8F4620299F31}"/>
              </a:ext>
            </a:extLst>
          </p:cNvPr>
          <p:cNvSpPr txBox="1">
            <a:spLocks/>
          </p:cNvSpPr>
          <p:nvPr/>
        </p:nvSpPr>
        <p:spPr>
          <a:xfrm>
            <a:off x="4533356" y="6517441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 dirty="0">
                <a:solidFill>
                  <a:schemeClr val="tx2"/>
                </a:solidFill>
              </a:rPr>
              <a:t>Préparé et Présenté par Daniel  Lawson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D122964A-2BA9-92D7-4F45-EFEFCAE30085}"/>
              </a:ext>
            </a:extLst>
          </p:cNvPr>
          <p:cNvSpPr txBox="1">
            <a:spLocks/>
          </p:cNvSpPr>
          <p:nvPr/>
        </p:nvSpPr>
        <p:spPr>
          <a:xfrm>
            <a:off x="223520" y="229369"/>
            <a:ext cx="7680960" cy="446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Atelier : Découper un monolithe en </a:t>
            </a:r>
            <a:r>
              <a:rPr lang="fr-FR" sz="2800" b="1" dirty="0" err="1"/>
              <a:t>microservices</a:t>
            </a:r>
            <a:endParaRPr lang="fr-FR" sz="2800" b="1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32989CB-805A-AC94-902B-454502F05937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15A4471-AA2D-82AE-EDE6-DA6191814647}"/>
              </a:ext>
            </a:extLst>
          </p:cNvPr>
          <p:cNvSpPr txBox="1"/>
          <p:nvPr/>
        </p:nvSpPr>
        <p:spPr>
          <a:xfrm>
            <a:off x="223520" y="1072832"/>
            <a:ext cx="604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Modules fonctionnels de l’application monolithe :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4DA49AF-D8C2-23F8-43E6-82024B6DDBC9}"/>
              </a:ext>
            </a:extLst>
          </p:cNvPr>
          <p:cNvSpPr txBox="1"/>
          <p:nvPr/>
        </p:nvSpPr>
        <p:spPr>
          <a:xfrm>
            <a:off x="223520" y="1678224"/>
            <a:ext cx="118872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Catalogue des restaurants : </a:t>
            </a:r>
          </a:p>
          <a:p>
            <a:r>
              <a:rPr lang="fr-FR" dirty="0"/>
              <a:t>Gestion des restaurants (ajout, suppression, mise à jour), Gestion des menus (plats, prix, options personnalisées), </a:t>
            </a:r>
          </a:p>
          <a:p>
            <a:endParaRPr lang="fr-FR" dirty="0"/>
          </a:p>
          <a:p>
            <a:r>
              <a:rPr lang="fr-FR" b="1" dirty="0"/>
              <a:t>Gestion des utilisateurs :</a:t>
            </a:r>
          </a:p>
          <a:p>
            <a:r>
              <a:rPr lang="fr-FR" dirty="0"/>
              <a:t>Inscription et connexion des utilisateurs (clients et restaurateurs), Gestion des rôles (client, restaurateur, livreur)</a:t>
            </a:r>
          </a:p>
          <a:p>
            <a:r>
              <a:rPr lang="fr-FR" dirty="0"/>
              <a:t>Profil utilisateur (adresses, préférences alimentaires)</a:t>
            </a:r>
          </a:p>
          <a:p>
            <a:endParaRPr lang="fr-FR" dirty="0"/>
          </a:p>
          <a:p>
            <a:r>
              <a:rPr lang="fr-FR" b="1" dirty="0"/>
              <a:t>Commandes :</a:t>
            </a:r>
          </a:p>
          <a:p>
            <a:r>
              <a:rPr lang="fr-FR" dirty="0"/>
              <a:t>Création des commandes (sélection de plats, personnalisation), Calcul du prix total (plats, taxes, frais de livraison)</a:t>
            </a:r>
          </a:p>
          <a:p>
            <a:r>
              <a:rPr lang="fr-FR" dirty="0"/>
              <a:t>Suivi des statuts de commande (en attente, en cours, livrée)</a:t>
            </a:r>
          </a:p>
          <a:p>
            <a:endParaRPr lang="fr-FR" dirty="0"/>
          </a:p>
          <a:p>
            <a:r>
              <a:rPr lang="fr-FR" b="1" dirty="0"/>
              <a:t>Paiements :</a:t>
            </a:r>
          </a:p>
          <a:p>
            <a:r>
              <a:rPr lang="fr-FR" dirty="0"/>
              <a:t>Gestion des moyens de paiement (cartes, PayPal, etc.), Validation des paiements en ligne, Gestion des remboursements</a:t>
            </a:r>
          </a:p>
          <a:p>
            <a:endParaRPr lang="fr-FR" dirty="0"/>
          </a:p>
          <a:p>
            <a:r>
              <a:rPr lang="fr-FR" b="1" dirty="0"/>
              <a:t>Gestion des livreurs : </a:t>
            </a:r>
            <a:r>
              <a:rPr lang="fr-FR" dirty="0"/>
              <a:t>Attribution des commandes aux livreurs, Gestion des disponibilités des livreurs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0163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3BCD69F1-18A3-8D63-D68C-8F4620299F31}"/>
              </a:ext>
            </a:extLst>
          </p:cNvPr>
          <p:cNvSpPr txBox="1">
            <a:spLocks/>
          </p:cNvSpPr>
          <p:nvPr/>
        </p:nvSpPr>
        <p:spPr>
          <a:xfrm>
            <a:off x="4533356" y="6517441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 dirty="0">
                <a:solidFill>
                  <a:schemeClr val="tx2"/>
                </a:solidFill>
              </a:rPr>
              <a:t>Préparé et Présenté par Daniel  Lawson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D122964A-2BA9-92D7-4F45-EFEFCAE30085}"/>
              </a:ext>
            </a:extLst>
          </p:cNvPr>
          <p:cNvSpPr txBox="1">
            <a:spLocks/>
          </p:cNvSpPr>
          <p:nvPr/>
        </p:nvSpPr>
        <p:spPr>
          <a:xfrm>
            <a:off x="223520" y="229369"/>
            <a:ext cx="7680960" cy="446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Atelier : Découper un monolithe en </a:t>
            </a:r>
            <a:r>
              <a:rPr lang="fr-FR" sz="2800" b="1" dirty="0" err="1"/>
              <a:t>microservices</a:t>
            </a:r>
            <a:endParaRPr lang="fr-FR" sz="2800" b="1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32989CB-805A-AC94-902B-454502F05937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15A4471-AA2D-82AE-EDE6-DA6191814647}"/>
              </a:ext>
            </a:extLst>
          </p:cNvPr>
          <p:cNvSpPr txBox="1"/>
          <p:nvPr/>
        </p:nvSpPr>
        <p:spPr>
          <a:xfrm>
            <a:off x="223520" y="1072832"/>
            <a:ext cx="604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Modules fonctionnels de l’application monolithe :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4DA49AF-D8C2-23F8-43E6-82024B6DDBC9}"/>
              </a:ext>
            </a:extLst>
          </p:cNvPr>
          <p:cNvSpPr txBox="1"/>
          <p:nvPr/>
        </p:nvSpPr>
        <p:spPr>
          <a:xfrm>
            <a:off x="223520" y="1678224"/>
            <a:ext cx="118872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Livraison et suivi des commandes :</a:t>
            </a:r>
          </a:p>
          <a:p>
            <a:r>
              <a:rPr lang="fr-FR" dirty="0"/>
              <a:t>Suivi en temps réel des commandes (restaurant → livreur → client)</a:t>
            </a:r>
          </a:p>
          <a:p>
            <a:r>
              <a:rPr lang="fr-FR" dirty="0"/>
              <a:t>Calcul automatique des itinéraires pour les livreurs</a:t>
            </a:r>
          </a:p>
          <a:p>
            <a:r>
              <a:rPr lang="fr-FR" dirty="0"/>
              <a:t>Notifications en temps réel pour les clients et les livreurs (via SMS ou application)</a:t>
            </a:r>
          </a:p>
          <a:p>
            <a:endParaRPr lang="fr-FR" dirty="0"/>
          </a:p>
          <a:p>
            <a:r>
              <a:rPr lang="fr-FR" b="1" dirty="0"/>
              <a:t>Système de notation et avis :</a:t>
            </a:r>
          </a:p>
          <a:p>
            <a:r>
              <a:rPr lang="fr-FR" dirty="0"/>
              <a:t>Système de notation des restaurants et des livreurs par les clients</a:t>
            </a:r>
          </a:p>
          <a:p>
            <a:r>
              <a:rPr lang="fr-FR" dirty="0"/>
              <a:t>Gestion des avis clients (commentaires, évaluations)</a:t>
            </a:r>
          </a:p>
          <a:p>
            <a:endParaRPr lang="fr-FR" dirty="0"/>
          </a:p>
          <a:p>
            <a:r>
              <a:rPr lang="fr-FR" b="1" dirty="0"/>
              <a:t>Promotions et réductions :</a:t>
            </a:r>
          </a:p>
          <a:p>
            <a:r>
              <a:rPr lang="fr-FR" dirty="0"/>
              <a:t>Gestion des codes promotionnels</a:t>
            </a:r>
          </a:p>
          <a:p>
            <a:r>
              <a:rPr lang="fr-FR" dirty="0"/>
              <a:t>Application automatique des réductions en fonction des conditions (restaurants participants, montants, etc.)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0891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BBD490F-0135-83AC-A1D0-18C01882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714" y="2713346"/>
            <a:ext cx="6828572" cy="1128713"/>
          </a:xfrm>
        </p:spPr>
        <p:txBody>
          <a:bodyPr>
            <a:noAutofit/>
          </a:bodyPr>
          <a:lstStyle/>
          <a:p>
            <a:pPr algn="ctr"/>
            <a:r>
              <a:rPr lang="fr-FR" sz="4100" b="1" dirty="0">
                <a:solidFill>
                  <a:schemeClr val="tx2"/>
                </a:solidFill>
                <a:latin typeface="Lora" pitchFamily="2" charset="0"/>
              </a:rPr>
              <a:t>Fin du module</a:t>
            </a:r>
          </a:p>
        </p:txBody>
      </p:sp>
    </p:spTree>
    <p:extLst>
      <p:ext uri="{BB962C8B-B14F-4D97-AF65-F5344CB8AC3E}">
        <p14:creationId xmlns:p14="http://schemas.microsoft.com/office/powerpoint/2010/main" val="161034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287145"/>
            <a:ext cx="10515600" cy="40366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200" dirty="0"/>
              <a:t>Quelques questions de notre DSI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Principes de découpage des </a:t>
            </a:r>
            <a:r>
              <a:rPr lang="fr-FR" sz="2200" dirty="0" err="1"/>
              <a:t>microservices</a:t>
            </a:r>
            <a:endParaRPr lang="fr-FR" sz="2200" dirty="0"/>
          </a:p>
          <a:p>
            <a:pPr>
              <a:lnSpc>
                <a:spcPct val="150000"/>
              </a:lnSpc>
            </a:pPr>
            <a:r>
              <a:rPr lang="fr-FR" sz="2200" dirty="0"/>
              <a:t>Principes de conception des </a:t>
            </a:r>
            <a:r>
              <a:rPr lang="fr-FR" sz="2200" dirty="0" err="1"/>
              <a:t>microservices</a:t>
            </a:r>
            <a:endParaRPr lang="fr-FR" sz="2200" dirty="0"/>
          </a:p>
          <a:p>
            <a:pPr>
              <a:lnSpc>
                <a:spcPct val="150000"/>
              </a:lnSpc>
            </a:pPr>
            <a:r>
              <a:rPr lang="fr-FR" sz="2200" dirty="0"/>
              <a:t>Répondre aux questions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Contrôle de connaissances</a:t>
            </a:r>
          </a:p>
          <a:p>
            <a:pPr>
              <a:lnSpc>
                <a:spcPct val="150000"/>
              </a:lnSpc>
            </a:pPr>
            <a:r>
              <a:rPr lang="fr-FR" sz="2200" b="1" dirty="0"/>
              <a:t>Atelier : Découper un monolithe en </a:t>
            </a:r>
            <a:r>
              <a:rPr lang="fr-FR" sz="2200" b="1" dirty="0" err="1"/>
              <a:t>microservices</a:t>
            </a:r>
            <a:endParaRPr lang="fr-FR" sz="2200" b="1" dirty="0"/>
          </a:p>
          <a:p>
            <a:pPr>
              <a:lnSpc>
                <a:spcPct val="150000"/>
              </a:lnSpc>
            </a:pPr>
            <a:endParaRPr lang="fr-FR" sz="22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309791"/>
            <a:ext cx="3027680" cy="400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Dans ce module …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  <p:pic>
        <p:nvPicPr>
          <p:cNvPr id="1026" name="Picture 2" descr="Flacons, Chimie, Chimique, Expérience">
            <a:extLst>
              <a:ext uri="{FF2B5EF4-FFF2-40B4-BE49-F238E27FC236}">
                <a16:creationId xmlns:a16="http://schemas.microsoft.com/office/drawing/2014/main" id="{891AC83A-3460-B500-E04B-7A13E0314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997" y="4155440"/>
            <a:ext cx="1051964" cy="108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47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9825" y="1287146"/>
            <a:ext cx="9578975" cy="358965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200" dirty="0"/>
              <a:t>Maintenant que nous avons compris les </a:t>
            </a:r>
            <a:r>
              <a:rPr lang="fr-FR" sz="2200" dirty="0" err="1"/>
              <a:t>microservices</a:t>
            </a:r>
            <a:r>
              <a:rPr lang="fr-FR" sz="2200" dirty="0"/>
              <a:t>, comment découper notre application monolithe ?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Comment identifier les différents services ?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Comment identifier les limites entre les services ?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Quelles sont les bonnes pratiques à adopter pour concevoir nos services ?</a:t>
            </a:r>
          </a:p>
          <a:p>
            <a:pPr>
              <a:lnSpc>
                <a:spcPct val="150000"/>
              </a:lnSpc>
            </a:pPr>
            <a:endParaRPr lang="fr-FR" sz="2200" dirty="0"/>
          </a:p>
          <a:p>
            <a:pPr marL="0" indent="0">
              <a:lnSpc>
                <a:spcPct val="150000"/>
              </a:lnSpc>
              <a:buNone/>
            </a:pPr>
            <a:endParaRPr lang="fr-FR" sz="22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309791"/>
            <a:ext cx="4704080" cy="400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Questions de notre </a:t>
            </a:r>
            <a:r>
              <a:rPr lang="fr-FR" sz="2800" b="1" dirty="0" err="1"/>
              <a:t>Hierarchie</a:t>
            </a:r>
            <a:endParaRPr lang="fr-FR" sz="2800" b="1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  <p:pic>
        <p:nvPicPr>
          <p:cNvPr id="1026" name="Picture 2" descr="Homme D'Affaire, Dessin, Esquisser">
            <a:extLst>
              <a:ext uri="{FF2B5EF4-FFF2-40B4-BE49-F238E27FC236}">
                <a16:creationId xmlns:a16="http://schemas.microsoft.com/office/drawing/2014/main" id="{44D93F3A-6D82-C6DA-00A0-5148FD896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" y="901335"/>
            <a:ext cx="1689100" cy="595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57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pture d’écran, Appareil de présentation, Rectangle, écran">
            <a:extLst>
              <a:ext uri="{FF2B5EF4-FFF2-40B4-BE49-F238E27FC236}">
                <a16:creationId xmlns:a16="http://schemas.microsoft.com/office/drawing/2014/main" id="{C7C533D6-5777-63DC-D95A-58EF84F5C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5900" y="-295275"/>
            <a:ext cx="38862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55CE32C-D2AC-5370-5CDB-FD8907408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2686050"/>
            <a:ext cx="5408296" cy="1128713"/>
          </a:xfrm>
        </p:spPr>
        <p:txBody>
          <a:bodyPr>
            <a:noAutofit/>
          </a:bodyPr>
          <a:lstStyle/>
          <a:p>
            <a:r>
              <a:rPr lang="fr-FR" sz="4100" b="1" dirty="0">
                <a:solidFill>
                  <a:schemeClr val="tx2"/>
                </a:solidFill>
                <a:latin typeface="Lora" pitchFamily="2" charset="0"/>
              </a:rPr>
              <a:t>Découpage des </a:t>
            </a:r>
            <a:r>
              <a:rPr lang="fr-FR" sz="4100" b="1" dirty="0" err="1">
                <a:solidFill>
                  <a:schemeClr val="tx2"/>
                </a:solidFill>
                <a:latin typeface="Lora" pitchFamily="2" charset="0"/>
              </a:rPr>
              <a:t>microservices</a:t>
            </a:r>
            <a:endParaRPr lang="fr-FR" sz="4100" b="1" dirty="0">
              <a:solidFill>
                <a:schemeClr val="tx2"/>
              </a:solidFill>
              <a:latin typeface="Lora" pitchFamily="2" charset="0"/>
            </a:endParaRP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3BCD69F1-18A3-8D63-D68C-8F4620299F31}"/>
              </a:ext>
            </a:extLst>
          </p:cNvPr>
          <p:cNvSpPr txBox="1">
            <a:spLocks/>
          </p:cNvSpPr>
          <p:nvPr/>
        </p:nvSpPr>
        <p:spPr>
          <a:xfrm>
            <a:off x="4533356" y="6517441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 dirty="0">
                <a:solidFill>
                  <a:schemeClr val="tx2"/>
                </a:solidFill>
              </a:rPr>
              <a:t>Préparé et Présenté par Daniel  Lawson</a:t>
            </a:r>
          </a:p>
        </p:txBody>
      </p:sp>
    </p:spTree>
    <p:extLst>
      <p:ext uri="{BB962C8B-B14F-4D97-AF65-F5344CB8AC3E}">
        <p14:creationId xmlns:p14="http://schemas.microsoft.com/office/powerpoint/2010/main" val="167702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1059656"/>
            <a:ext cx="11968480" cy="558422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2200" b="1" dirty="0"/>
              <a:t>En français </a:t>
            </a:r>
            <a:r>
              <a:rPr lang="fr-FR" sz="2200" dirty="0"/>
              <a:t>: Architecture Orientée Domaine, Conception Orientée Métier, …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200" dirty="0"/>
              <a:t> C’est une approche de conception logicielle qui consiste à placer les concepts métier au centre des implémentations. Son but est de : </a:t>
            </a:r>
          </a:p>
          <a:p>
            <a:pPr algn="just">
              <a:lnSpc>
                <a:spcPct val="150000"/>
              </a:lnSpc>
            </a:pPr>
            <a:r>
              <a:rPr lang="fr-FR" sz="2200" b="1" dirty="0"/>
              <a:t>Centrer le projet sur la logique métier</a:t>
            </a:r>
          </a:p>
          <a:p>
            <a:pPr algn="just">
              <a:lnSpc>
                <a:spcPct val="150000"/>
              </a:lnSpc>
            </a:pPr>
            <a:r>
              <a:rPr lang="fr-FR" sz="2200" b="1" dirty="0"/>
              <a:t>Initier une collaboration créative entre le domaine technique et les experts métier</a:t>
            </a:r>
          </a:p>
          <a:p>
            <a:pPr algn="just">
              <a:lnSpc>
                <a:spcPct val="150000"/>
              </a:lnSpc>
            </a:pPr>
            <a:r>
              <a:rPr lang="fr-FR" sz="2200" b="1" dirty="0"/>
              <a:t>Baser les conceptions complexes sur un modèle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200" dirty="0"/>
              <a:t>Dans une architecture </a:t>
            </a:r>
            <a:r>
              <a:rPr lang="fr-FR" sz="2200" dirty="0" err="1"/>
              <a:t>microservices</a:t>
            </a:r>
            <a:r>
              <a:rPr lang="fr-FR" sz="2200" dirty="0"/>
              <a:t>, le DDD joue un rôle crucial en aidant à </a:t>
            </a:r>
            <a:r>
              <a:rPr lang="fr-FR" sz="2200" b="1" dirty="0"/>
              <a:t>identifier</a:t>
            </a:r>
            <a:r>
              <a:rPr lang="fr-FR" sz="2200" dirty="0"/>
              <a:t>, </a:t>
            </a:r>
            <a:r>
              <a:rPr lang="fr-FR" sz="2200" b="1" dirty="0"/>
              <a:t>organiser</a:t>
            </a:r>
            <a:r>
              <a:rPr lang="fr-FR" sz="2200" dirty="0"/>
              <a:t> et </a:t>
            </a:r>
            <a:r>
              <a:rPr lang="fr-FR" sz="2200" b="1" dirty="0"/>
              <a:t>découper</a:t>
            </a:r>
            <a:r>
              <a:rPr lang="fr-FR" sz="2200" dirty="0"/>
              <a:t> les services de manière optimale.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229369"/>
            <a:ext cx="6268720" cy="446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algn="just">
              <a:lnSpc>
                <a:spcPct val="150000"/>
              </a:lnSpc>
              <a:buNone/>
            </a:pPr>
            <a:r>
              <a:rPr lang="fr-FR" sz="2800" b="1" dirty="0"/>
              <a:t>Domain Driven Design (DDD) : Définition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720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988536"/>
            <a:ext cx="11968480" cy="558422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sz="2200" b="1" dirty="0"/>
              <a:t>Les contextes délimités (</a:t>
            </a:r>
            <a:r>
              <a:rPr lang="fr-FR" sz="2200" b="1" dirty="0" err="1"/>
              <a:t>Bounded</a:t>
            </a:r>
            <a:r>
              <a:rPr lang="fr-FR" sz="2200" b="1" dirty="0"/>
              <a:t> </a:t>
            </a:r>
            <a:r>
              <a:rPr lang="fr-FR" sz="2200" b="1" dirty="0" err="1"/>
              <a:t>contexts</a:t>
            </a:r>
            <a:r>
              <a:rPr lang="fr-FR" sz="2200" b="1" dirty="0"/>
              <a:t>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200" dirty="0"/>
              <a:t>Concept central du DDD qui consiste à définir une frontière claire autour d’une partie du domaine métier. Ils permettent de : </a:t>
            </a:r>
          </a:p>
          <a:p>
            <a:pPr lvl="1" algn="just">
              <a:lnSpc>
                <a:spcPct val="150000"/>
              </a:lnSpc>
            </a:pPr>
            <a:r>
              <a:rPr lang="fr-FR" sz="2000" dirty="0"/>
              <a:t>Clarifier les responsabilités de chaque partie du domaine</a:t>
            </a:r>
          </a:p>
          <a:p>
            <a:pPr lvl="1" algn="just">
              <a:lnSpc>
                <a:spcPct val="150000"/>
              </a:lnSpc>
            </a:pPr>
            <a:r>
              <a:rPr lang="fr-FR" sz="2000" dirty="0"/>
              <a:t>Isoler les concepts afin de prévenir les conflits ou les ambiguïtés</a:t>
            </a:r>
          </a:p>
          <a:p>
            <a:pPr algn="just">
              <a:lnSpc>
                <a:spcPct val="150000"/>
              </a:lnSpc>
            </a:pPr>
            <a:r>
              <a:rPr lang="fr-FR" sz="2200" b="1" dirty="0"/>
              <a:t>Le langage omniprésent (</a:t>
            </a:r>
            <a:r>
              <a:rPr lang="fr-FR" sz="2200" b="1" dirty="0" err="1"/>
              <a:t>Ubiquitous</a:t>
            </a:r>
            <a:r>
              <a:rPr lang="fr-FR" sz="2200" b="1" dirty="0"/>
              <a:t> </a:t>
            </a:r>
            <a:r>
              <a:rPr lang="fr-FR" sz="2200" b="1" dirty="0" err="1"/>
              <a:t>language</a:t>
            </a:r>
            <a:r>
              <a:rPr lang="fr-FR" sz="2200" b="1" dirty="0"/>
              <a:t>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200" dirty="0"/>
              <a:t>Il s’agit de définir un langage commun qui raconte le métier et n’est pas pollué par la technique. </a:t>
            </a:r>
          </a:p>
          <a:p>
            <a:pPr algn="just">
              <a:lnSpc>
                <a:spcPct val="150000"/>
              </a:lnSpc>
            </a:pPr>
            <a:r>
              <a:rPr lang="fr-FR" sz="2200" b="1" dirty="0"/>
              <a:t>Les évènements de domaine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200" dirty="0"/>
              <a:t>Ils communiquent un changement d’état  importants dans le système. Cela permet </a:t>
            </a:r>
            <a:r>
              <a:rPr lang="fr-FR" sz="2200" b="1" dirty="0"/>
              <a:t>le faible couplage </a:t>
            </a:r>
            <a:r>
              <a:rPr lang="fr-FR" sz="2200" dirty="0"/>
              <a:t>entre les </a:t>
            </a:r>
            <a:r>
              <a:rPr lang="fr-FR" sz="2200" dirty="0" err="1"/>
              <a:t>microservices</a:t>
            </a:r>
            <a:r>
              <a:rPr lang="fr-FR" sz="2200" dirty="0"/>
              <a:t>.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229369"/>
            <a:ext cx="8656320" cy="446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algn="just">
              <a:lnSpc>
                <a:spcPct val="150000"/>
              </a:lnSpc>
              <a:buNone/>
            </a:pPr>
            <a:r>
              <a:rPr lang="fr-FR" sz="2800" b="1" dirty="0"/>
              <a:t>Domain Driven Design (DDD) : Quelques concepts clés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9301353" y="6621862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 dirty="0">
                <a:solidFill>
                  <a:schemeClr val="tx2"/>
                </a:solidFill>
              </a:rPr>
              <a:t>Préparé et Présenté par Daniel  Lawson</a:t>
            </a:r>
          </a:p>
        </p:txBody>
      </p:sp>
    </p:spTree>
    <p:extLst>
      <p:ext uri="{BB962C8B-B14F-4D97-AF65-F5344CB8AC3E}">
        <p14:creationId xmlns:p14="http://schemas.microsoft.com/office/powerpoint/2010/main" val="374471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316" y="1351281"/>
            <a:ext cx="8642033" cy="2811144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</a:pPr>
            <a:r>
              <a:rPr lang="fr-FR" sz="2200" dirty="0"/>
              <a:t>Tous les noms de table ne deviennent pas des </a:t>
            </a:r>
            <a:r>
              <a:rPr lang="fr-FR" sz="2200" dirty="0" err="1"/>
              <a:t>microservices</a:t>
            </a:r>
            <a:r>
              <a:rPr lang="fr-FR" sz="2200" dirty="0"/>
              <a:t> !</a:t>
            </a:r>
          </a:p>
          <a:p>
            <a:pPr algn="just">
              <a:lnSpc>
                <a:spcPct val="200000"/>
              </a:lnSpc>
            </a:pPr>
            <a:r>
              <a:rPr lang="fr-FR" sz="2200" b="1" dirty="0"/>
              <a:t>Eviter</a:t>
            </a:r>
            <a:r>
              <a:rPr lang="fr-FR" sz="2200" dirty="0"/>
              <a:t> les dépendances circulaires entre services</a:t>
            </a:r>
          </a:p>
          <a:p>
            <a:pPr algn="just">
              <a:lnSpc>
                <a:spcPct val="200000"/>
              </a:lnSpc>
            </a:pPr>
            <a:r>
              <a:rPr lang="fr-FR" sz="2200" b="1" dirty="0"/>
              <a:t>Eviter</a:t>
            </a:r>
            <a:r>
              <a:rPr lang="fr-FR" sz="2200" dirty="0"/>
              <a:t> les services qui doivent communiquer trop souvent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229369"/>
            <a:ext cx="4480560" cy="446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Quelques points d’attention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  <p:pic>
        <p:nvPicPr>
          <p:cNvPr id="1026" name="Picture 2" descr="Signer, Avertir, Attention, Danger">
            <a:extLst>
              <a:ext uri="{FF2B5EF4-FFF2-40B4-BE49-F238E27FC236}">
                <a16:creationId xmlns:a16="http://schemas.microsoft.com/office/drawing/2014/main" id="{F121ED53-6279-335D-237E-E656F43E8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350" y="1351279"/>
            <a:ext cx="3041334" cy="268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01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pture d’écran, Appareil de présentation, Rectangle, écran">
            <a:extLst>
              <a:ext uri="{FF2B5EF4-FFF2-40B4-BE49-F238E27FC236}">
                <a16:creationId xmlns:a16="http://schemas.microsoft.com/office/drawing/2014/main" id="{C7C533D6-5777-63DC-D95A-58EF84F5C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5900" y="-325755"/>
            <a:ext cx="38862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55CE32C-D2AC-5370-5CDB-FD8907408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4" y="2686050"/>
            <a:ext cx="5733415" cy="1128713"/>
          </a:xfrm>
        </p:spPr>
        <p:txBody>
          <a:bodyPr>
            <a:noAutofit/>
          </a:bodyPr>
          <a:lstStyle/>
          <a:p>
            <a:r>
              <a:rPr lang="fr-FR" sz="4100" b="1" dirty="0">
                <a:solidFill>
                  <a:schemeClr val="tx2"/>
                </a:solidFill>
                <a:latin typeface="Lora" pitchFamily="2" charset="0"/>
              </a:rPr>
              <a:t>Conception des </a:t>
            </a:r>
            <a:r>
              <a:rPr lang="fr-FR" sz="4100" b="1" dirty="0" err="1">
                <a:solidFill>
                  <a:schemeClr val="tx2"/>
                </a:solidFill>
                <a:latin typeface="Lora" pitchFamily="2" charset="0"/>
              </a:rPr>
              <a:t>microservices</a:t>
            </a:r>
            <a:endParaRPr lang="fr-FR" sz="4100" b="1" dirty="0">
              <a:solidFill>
                <a:schemeClr val="tx2"/>
              </a:solidFill>
              <a:latin typeface="Lora" pitchFamily="2" charset="0"/>
            </a:endParaRP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3BCD69F1-18A3-8D63-D68C-8F4620299F31}"/>
              </a:ext>
            </a:extLst>
          </p:cNvPr>
          <p:cNvSpPr txBox="1">
            <a:spLocks/>
          </p:cNvSpPr>
          <p:nvPr/>
        </p:nvSpPr>
        <p:spPr>
          <a:xfrm>
            <a:off x="4533356" y="6517441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 dirty="0">
                <a:solidFill>
                  <a:schemeClr val="tx2"/>
                </a:solidFill>
              </a:rPr>
              <a:t>Préparé et Présenté par Daniel  Lawson</a:t>
            </a:r>
          </a:p>
        </p:txBody>
      </p:sp>
    </p:spTree>
    <p:extLst>
      <p:ext uri="{BB962C8B-B14F-4D97-AF65-F5344CB8AC3E}">
        <p14:creationId xmlns:p14="http://schemas.microsoft.com/office/powerpoint/2010/main" val="2211393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1059656"/>
            <a:ext cx="11968480" cy="558422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2200" dirty="0"/>
              <a:t>Les </a:t>
            </a:r>
            <a:r>
              <a:rPr lang="fr-FR" sz="2200" dirty="0" err="1"/>
              <a:t>microservices</a:t>
            </a:r>
            <a:r>
              <a:rPr lang="fr-FR" sz="2200" dirty="0"/>
              <a:t> sont essentiellement des APIs qui communiquent avec d’autres APIs. Deux points importants dans leur conception est alors à considérer :  le </a:t>
            </a:r>
            <a:r>
              <a:rPr lang="fr-FR" sz="2200" b="1" dirty="0"/>
              <a:t>versionnage</a:t>
            </a:r>
            <a:r>
              <a:rPr lang="fr-FR" sz="2200" dirty="0"/>
              <a:t> et la </a:t>
            </a:r>
            <a:r>
              <a:rPr lang="fr-FR" sz="2200" b="1" dirty="0"/>
              <a:t>documentation</a:t>
            </a:r>
            <a:r>
              <a:rPr lang="fr-FR" sz="22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2200" b="1" dirty="0"/>
              <a:t>Versionnage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200" dirty="0"/>
              <a:t>C’est un processus qui consiste à gérer les changements d’une API.  Tous les changements importants (</a:t>
            </a:r>
            <a:r>
              <a:rPr lang="fr-FR" sz="2200" dirty="0" err="1"/>
              <a:t>breaking</a:t>
            </a:r>
            <a:r>
              <a:rPr lang="fr-FR" sz="2200" dirty="0"/>
              <a:t> changes) doivent être communiqués, pour </a:t>
            </a:r>
            <a:r>
              <a:rPr lang="fr-FR" sz="2200" b="1" dirty="0"/>
              <a:t>éviter les erreurs et les indisponibilités</a:t>
            </a:r>
            <a:r>
              <a:rPr lang="fr-FR" sz="2200" dirty="0"/>
              <a:t> du service.</a:t>
            </a:r>
          </a:p>
          <a:p>
            <a:pPr algn="just">
              <a:lnSpc>
                <a:spcPct val="150000"/>
              </a:lnSpc>
            </a:pPr>
            <a:r>
              <a:rPr lang="fr-FR" sz="2200" b="1" dirty="0"/>
              <a:t>Documentation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200" dirty="0"/>
              <a:t>Permet de créer une interface avec les services et de communiquer sur les points de terminaison du service. Exemple d’outil de documentation : </a:t>
            </a:r>
            <a:r>
              <a:rPr lang="fr-FR" sz="2200" b="1" dirty="0" err="1"/>
              <a:t>Swagger</a:t>
            </a:r>
            <a:r>
              <a:rPr lang="fr-FR" sz="2200" dirty="0"/>
              <a:t>/</a:t>
            </a:r>
            <a:r>
              <a:rPr lang="fr-FR" sz="2200" dirty="0" err="1"/>
              <a:t>OpenAPI</a:t>
            </a:r>
            <a:endParaRPr lang="fr-FR" sz="22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229369"/>
            <a:ext cx="10034906" cy="446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algn="just">
              <a:lnSpc>
                <a:spcPct val="150000"/>
              </a:lnSpc>
              <a:buNone/>
            </a:pPr>
            <a:r>
              <a:rPr lang="fr-FR" sz="2800" b="1" dirty="0"/>
              <a:t>Conception des </a:t>
            </a:r>
            <a:r>
              <a:rPr lang="fr-FR" sz="2800" b="1" dirty="0" err="1"/>
              <a:t>microservices</a:t>
            </a:r>
            <a:r>
              <a:rPr lang="fr-FR" sz="2800" b="1" dirty="0"/>
              <a:t> : </a:t>
            </a:r>
            <a:r>
              <a:rPr lang="fr-FR" sz="2800" b="1" dirty="0" err="1"/>
              <a:t>Versionninage</a:t>
            </a:r>
            <a:r>
              <a:rPr lang="fr-FR" sz="2800" b="1" dirty="0"/>
              <a:t> &amp; Documentation  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7192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12.0.5522"/>
  <p:tag name="SLIDO_PRESENTATION_ID" val="00000000-0000-0000-0000-000000000000"/>
  <p:tag name="SLIDO_EVENT_UUID" val="b71ed9fd-604a-4b2c-9ed4-e6fa2e98c9e6"/>
  <p:tag name="SLIDO_EVENT_SECTION_UUID" val="8a4036a7-68d3-4547-a9df-f623b7852a9e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4910</TotalTime>
  <Words>951</Words>
  <Application>Microsoft Office PowerPoint</Application>
  <PresentationFormat>Grand écran</PresentationFormat>
  <Paragraphs>120</Paragraphs>
  <Slides>16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Lora</vt:lpstr>
      <vt:lpstr>Thème Office</vt:lpstr>
      <vt:lpstr>Microservices</vt:lpstr>
      <vt:lpstr>Présentation PowerPoint</vt:lpstr>
      <vt:lpstr>Présentation PowerPoint</vt:lpstr>
      <vt:lpstr>Découpage des microservices</vt:lpstr>
      <vt:lpstr>Présentation PowerPoint</vt:lpstr>
      <vt:lpstr>Présentation PowerPoint</vt:lpstr>
      <vt:lpstr>Présentation PowerPoint</vt:lpstr>
      <vt:lpstr>Conception des microservices</vt:lpstr>
      <vt:lpstr>Présentation PowerPoint</vt:lpstr>
      <vt:lpstr>Présentation PowerPoint</vt:lpstr>
      <vt:lpstr>Révision</vt:lpstr>
      <vt:lpstr>Présentation PowerPoint</vt:lpstr>
      <vt:lpstr>Présentation PowerPoint</vt:lpstr>
      <vt:lpstr>Présentation PowerPoint</vt:lpstr>
      <vt:lpstr>Présentation PowerPoint</vt:lpstr>
      <vt:lpstr>Fin du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LAWSON</dc:creator>
  <cp:lastModifiedBy>Daniel LAWSON</cp:lastModifiedBy>
  <cp:revision>91</cp:revision>
  <dcterms:created xsi:type="dcterms:W3CDTF">2024-09-16T13:00:33Z</dcterms:created>
  <dcterms:modified xsi:type="dcterms:W3CDTF">2024-09-23T06:57:25Z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1.12.0.5522</vt:lpwstr>
  </property>
</Properties>
</file>