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2" r:id="rId4"/>
    <p:sldId id="276" r:id="rId5"/>
    <p:sldId id="279" r:id="rId6"/>
    <p:sldId id="278" r:id="rId7"/>
    <p:sldId id="274" r:id="rId8"/>
    <p:sldId id="283" r:id="rId9"/>
    <p:sldId id="284" r:id="rId10"/>
    <p:sldId id="285" r:id="rId11"/>
    <p:sldId id="281" r:id="rId12"/>
    <p:sldId id="286" r:id="rId13"/>
    <p:sldId id="273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80" r:id="rId22"/>
    <p:sldId id="277" r:id="rId23"/>
    <p:sldId id="282" r:id="rId24"/>
  </p:sldIdLst>
  <p:sldSz cx="12192000" cy="6858000"/>
  <p:notesSz cx="6858000" cy="9144000"/>
  <p:custDataLst>
    <p:tags r:id="rId2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FC0F861-B276-4C0F-9822-9E18FC7ABB01}">
          <p14:sldIdLst>
            <p14:sldId id="256"/>
            <p14:sldId id="260"/>
            <p14:sldId id="262"/>
            <p14:sldId id="276"/>
            <p14:sldId id="279"/>
            <p14:sldId id="278"/>
            <p14:sldId id="274"/>
            <p14:sldId id="283"/>
            <p14:sldId id="284"/>
            <p14:sldId id="285"/>
            <p14:sldId id="281"/>
            <p14:sldId id="286"/>
          </p14:sldIdLst>
        </p14:section>
        <p14:section name="Quizz" id="{F4E9CED8-1E9B-47D7-946E-33A2F9CEB376}">
          <p14:sldIdLst>
            <p14:sldId id="273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Lab" id="{E0E5D6CF-D763-439F-8C69-E0CFBC15270E}">
          <p14:sldIdLst>
            <p14:sldId id="280"/>
            <p14:sldId id="277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83" autoAdjust="0"/>
  </p:normalViewPr>
  <p:slideViewPr>
    <p:cSldViewPr snapToGrid="0">
      <p:cViewPr varScale="1">
        <p:scale>
          <a:sx n="97" d="100"/>
          <a:sy n="97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34006-E224-4B15-ACB2-C4D17A322463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AAF53-D17A-4573-A34D-7A5363586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3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oublier =&gt; Emargement Feuille de Présence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81474-524D-480F-B4CF-E5E3F72A0E8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87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1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751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2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6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616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6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46431-D0D5-4BC1-9605-93B358FA049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87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F8901-37D2-59AB-6257-C83BEC97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FAF8E6-E35F-E7FD-B27F-6B9AB0EF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687AD-FE40-C2B6-7FAB-A016C691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1DCD9-722F-A051-84B1-1B999692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DD9C4-6858-6F81-56BE-3A9648F5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25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F7247-60B7-F5EF-13D0-AE5D3D37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D14615-D621-83BB-C5C0-29C057B2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AD81A-5017-9E30-97C5-D2A6E284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611EC-827C-C920-6198-F6BEB025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D191B-1BE5-DB84-7F50-D6FA78E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3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2B9415-8A5C-7F0B-6D3E-0E90F557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73D3C6-EC08-26A6-620A-041DD27BF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EAF6B-DB91-5A71-2FF2-3D43C2E9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75F011-525A-7D36-9A28-A1FBDEE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D97CD-8522-FBEC-3BD7-6D819A51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97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40827-6EBF-6D25-0939-6F0677B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CB09C-B540-46B9-89B6-40CA75E1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D0B71-E3CD-6B26-3965-FF3C5649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4B42D-4F1D-AC85-A2F5-DD447702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952E3-D8F0-D4E6-A6A0-C817D63F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6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7283-D284-7767-4DBC-B78C1F4C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972E7-C9EB-74C9-080F-A76B5EF68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4F72A-5E2C-4050-7B4E-2CE66107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7385A-E2BB-B43B-BE5D-06E619AF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4BECF-561F-ACA9-2473-C82810FA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04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F10B0-32F7-7D2C-961C-76CB4093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A8237-0498-0692-B9A3-15510A116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52F2D3-5B1B-9D2C-083C-8B39CC61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B43EAF-BABC-4204-F943-CE2D3C91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AA67CA-D7B0-AA59-32A2-58BC7134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526FC0-8034-57C7-7A8C-60FBE13A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01405-F581-6CC2-109B-23066DC0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4FE5C1-B1A4-F853-F066-E55B6F12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C388A-7134-1A1D-5BE8-3269D3E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B31C56-5861-3480-54C7-FE157DF57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7D6727-9C7C-C6CB-2AE0-A3A7BF7BE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F48CF-A99D-C89F-F53A-D7FC13C8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A10EBA-A109-F78F-B8BB-62DF1929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0165B5-9339-C303-7DC2-1132B73E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84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9D223-7744-4059-0B10-CE7FE90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FA33FE-3DAF-7541-29CA-330DC69B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7BD8F2-1EAF-0C94-AD0B-4B744D0A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70DDC5-D948-5FA0-2F42-EF75124D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1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E152AB-0447-59BF-6C5B-83DD8945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FCDF48-8B3C-8FE1-FA18-A455ABA2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DF761-6AC0-E729-96DB-5B065BFE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ACE27-9E0A-24A0-118B-03B476A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37245-D593-7C0D-D345-F31CF163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9BB584-548D-0D1F-7312-E2F99AD87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5A19CA-D84A-7520-E9DF-9F6ED7CE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FFDF5-2761-8143-235A-7A13ADCD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302622-B5EB-57CF-7053-FBD81D6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6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5C9033-5A19-8484-92AB-6A5F916B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AC5AEB-01E1-79C9-FC44-A4DAB1298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D3D414-E98D-35E4-AE88-D1B3C34D3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4DDE6C-55C4-7395-EF48-5996AD8A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0EC2ED-40E9-708C-5FB7-E35A87B0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B91001-5C5C-228B-B087-01E6E39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53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0CE6DD-1896-0599-A762-2770181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4F6EC-A944-4C91-A374-E3D5AE0AD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70F27-5AD5-C59D-67E9-C0583CBF6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9485F-7AC7-41DC-A304-1A6CA201155A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03EE80-C703-58B2-EE17-6054D3AD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3ADD1-37BC-FC65-39D5-36BF2684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C6661-1252-48FA-A535-905CBEA02C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51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9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0" Type="http://schemas.openxmlformats.org/officeDocument/2006/relationships/image" Target="../media/image7.sv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9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8.png"/><Relationship Id="rId5" Type="http://schemas.openxmlformats.org/officeDocument/2006/relationships/tags" Target="../tags/tag13.xml"/><Relationship Id="rId10" Type="http://schemas.openxmlformats.org/officeDocument/2006/relationships/image" Target="../media/image7.svg"/><Relationship Id="rId4" Type="http://schemas.openxmlformats.org/officeDocument/2006/relationships/tags" Target="../tags/tag12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9.sv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8.png"/><Relationship Id="rId5" Type="http://schemas.openxmlformats.org/officeDocument/2006/relationships/tags" Target="../tags/tag20.xml"/><Relationship Id="rId10" Type="http://schemas.openxmlformats.org/officeDocument/2006/relationships/image" Target="../media/image7.svg"/><Relationship Id="rId4" Type="http://schemas.openxmlformats.org/officeDocument/2006/relationships/tags" Target="../tags/tag19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9.sv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8.png"/><Relationship Id="rId5" Type="http://schemas.openxmlformats.org/officeDocument/2006/relationships/tags" Target="../tags/tag27.xml"/><Relationship Id="rId10" Type="http://schemas.openxmlformats.org/officeDocument/2006/relationships/image" Target="../media/image7.svg"/><Relationship Id="rId4" Type="http://schemas.openxmlformats.org/officeDocument/2006/relationships/tags" Target="../tags/tag26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9.sv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8.png"/><Relationship Id="rId5" Type="http://schemas.openxmlformats.org/officeDocument/2006/relationships/tags" Target="../tags/tag34.xml"/><Relationship Id="rId10" Type="http://schemas.openxmlformats.org/officeDocument/2006/relationships/image" Target="../media/image7.svg"/><Relationship Id="rId4" Type="http://schemas.openxmlformats.org/officeDocument/2006/relationships/tags" Target="../tags/tag33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9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8.png"/><Relationship Id="rId5" Type="http://schemas.openxmlformats.org/officeDocument/2006/relationships/tags" Target="../tags/tag41.xml"/><Relationship Id="rId10" Type="http://schemas.openxmlformats.org/officeDocument/2006/relationships/image" Target="../media/image7.svg"/><Relationship Id="rId4" Type="http://schemas.openxmlformats.org/officeDocument/2006/relationships/tags" Target="../tags/tag40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0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9.sv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8.png"/><Relationship Id="rId5" Type="http://schemas.openxmlformats.org/officeDocument/2006/relationships/tags" Target="../tags/tag48.xml"/><Relationship Id="rId10" Type="http://schemas.openxmlformats.org/officeDocument/2006/relationships/image" Target="../media/image7.svg"/><Relationship Id="rId4" Type="http://schemas.openxmlformats.org/officeDocument/2006/relationships/tags" Target="../tags/tag47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onception, capture d’écran, croquis">
            <a:extLst>
              <a:ext uri="{FF2B5EF4-FFF2-40B4-BE49-F238E27FC236}">
                <a16:creationId xmlns:a16="http://schemas.microsoft.com/office/drawing/2014/main" id="{AFFC5B44-9129-B866-C88F-D220AE85F6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6613" y="-2596610"/>
            <a:ext cx="6998776" cy="12192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28ABC8-9E53-0506-D73C-F2A430DE8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86" y="2433638"/>
            <a:ext cx="3741039" cy="738187"/>
          </a:xfrm>
        </p:spPr>
        <p:txBody>
          <a:bodyPr>
            <a:normAutofit fontScale="90000"/>
          </a:bodyPr>
          <a:lstStyle/>
          <a:p>
            <a:pPr algn="l"/>
            <a:r>
              <a:rPr lang="fr-FR" sz="4500" b="1" dirty="0">
                <a:solidFill>
                  <a:schemeClr val="tx2"/>
                </a:solidFill>
                <a:latin typeface="Lora" pitchFamily="2" charset="0"/>
              </a:rPr>
              <a:t>Microservices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0C133-3620-FD6D-C39C-D9DD86DF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4350" y="6643878"/>
            <a:ext cx="2890647" cy="214122"/>
          </a:xfrm>
        </p:spPr>
        <p:txBody>
          <a:bodyPr>
            <a:noAutofit/>
          </a:bodyPr>
          <a:lstStyle/>
          <a:p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8429A5-14AB-5158-C435-5F50CFE1D820}"/>
              </a:ext>
            </a:extLst>
          </p:cNvPr>
          <p:cNvSpPr txBox="1"/>
          <p:nvPr/>
        </p:nvSpPr>
        <p:spPr>
          <a:xfrm>
            <a:off x="345186" y="3238500"/>
            <a:ext cx="619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/>
                </a:solidFill>
                <a:latin typeface="Lora" pitchFamily="2" charset="0"/>
              </a:rPr>
              <a:t>Module 2: Conception des microservices</a:t>
            </a:r>
          </a:p>
        </p:txBody>
      </p:sp>
    </p:spTree>
    <p:extLst>
      <p:ext uri="{BB962C8B-B14F-4D97-AF65-F5344CB8AC3E}">
        <p14:creationId xmlns:p14="http://schemas.microsoft.com/office/powerpoint/2010/main" val="1081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46496"/>
            <a:ext cx="11775440" cy="45379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Une pratique courante dans la conception d’architecture microservices est de </a:t>
            </a:r>
            <a:r>
              <a:rPr lang="fr-FR" sz="2000" b="1" dirty="0"/>
              <a:t>standardiser</a:t>
            </a:r>
            <a:r>
              <a:rPr lang="fr-FR" sz="2000" dirty="0"/>
              <a:t> la création des services en se basant sur des patrons de conception, appelés </a:t>
            </a:r>
            <a:r>
              <a:rPr lang="fr-FR" sz="2000" dirty="0" err="1"/>
              <a:t>templates</a:t>
            </a:r>
            <a:r>
              <a:rPr lang="fr-FR" sz="20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Toute création de nouveau microservice part donc de ce modèle.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000" dirty="0"/>
              <a:t>Dans un </a:t>
            </a:r>
            <a:r>
              <a:rPr lang="fr-FR" sz="2000" dirty="0" err="1"/>
              <a:t>template</a:t>
            </a:r>
            <a:r>
              <a:rPr lang="fr-FR" sz="2000" dirty="0"/>
              <a:t>, on peut retrouver les éléments suivants : </a:t>
            </a:r>
          </a:p>
          <a:p>
            <a:pPr algn="just">
              <a:lnSpc>
                <a:spcPct val="150000"/>
              </a:lnSpc>
            </a:pPr>
            <a:r>
              <a:rPr lang="fr-FR" sz="2000" dirty="0" err="1"/>
              <a:t>Logging</a:t>
            </a:r>
            <a:endParaRPr lang="fr-FR" sz="2000" dirty="0"/>
          </a:p>
          <a:p>
            <a:pPr algn="just">
              <a:lnSpc>
                <a:spcPct val="150000"/>
              </a:lnSpc>
            </a:pPr>
            <a:r>
              <a:rPr lang="fr-FR" sz="2000" dirty="0" err="1"/>
              <a:t>Health</a:t>
            </a:r>
            <a:r>
              <a:rPr lang="fr-FR" sz="2000" dirty="0"/>
              <a:t> Checks</a:t>
            </a:r>
          </a:p>
          <a:p>
            <a:pPr algn="just">
              <a:lnSpc>
                <a:spcPct val="150000"/>
              </a:lnSpc>
            </a:pPr>
            <a:r>
              <a:rPr lang="fr-FR" sz="2000" dirty="0"/>
              <a:t>Authentification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/>
              <a:t>Configuration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99263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Conception des microservices : Les </a:t>
            </a:r>
            <a:r>
              <a:rPr lang="fr-FR" sz="2800" b="1" dirty="0" err="1"/>
              <a:t>templates</a:t>
            </a:r>
            <a:r>
              <a:rPr lang="fr-FR" sz="2800" b="1" dirty="0"/>
              <a:t>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3A77C3-7756-B694-4CDE-926A74F25545}"/>
              </a:ext>
            </a:extLst>
          </p:cNvPr>
          <p:cNvSpPr txBox="1"/>
          <p:nvPr/>
        </p:nvSpPr>
        <p:spPr>
          <a:xfrm>
            <a:off x="167614" y="5929492"/>
            <a:ext cx="1202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Attention</a:t>
            </a:r>
            <a:r>
              <a:rPr lang="fr-FR" dirty="0"/>
              <a:t>:  Le </a:t>
            </a:r>
            <a:r>
              <a:rPr lang="fr-FR" dirty="0" err="1"/>
              <a:t>template</a:t>
            </a:r>
            <a:r>
              <a:rPr lang="fr-FR" dirty="0"/>
              <a:t> ne doit pas ajouter de la rigidité au projet (être lié à un langage de programmation par exemple) </a:t>
            </a:r>
          </a:p>
        </p:txBody>
      </p:sp>
    </p:spTree>
    <p:extLst>
      <p:ext uri="{BB962C8B-B14F-4D97-AF65-F5344CB8AC3E}">
        <p14:creationId xmlns:p14="http://schemas.microsoft.com/office/powerpoint/2010/main" val="158904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27205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Révision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055171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025" y="1287146"/>
            <a:ext cx="9502775" cy="3589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Maintenant que nous avons compris les microservices, comment découper notre application monolithe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différents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limites entre les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Quelles sont les bonnes pratiques à adopter pour concevoir nos services ?</a:t>
            </a:r>
          </a:p>
          <a:p>
            <a:pPr>
              <a:lnSpc>
                <a:spcPct val="150000"/>
              </a:lnSpc>
            </a:pPr>
            <a:endParaRPr lang="fr-FR" sz="2200" dirty="0"/>
          </a:p>
          <a:p>
            <a:pPr marL="0" indent="0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1133856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Réfléchir aux réponses à donner à ces questions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901335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5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BBD490F-0135-83AC-A1D0-18C0188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1714" y="2713346"/>
            <a:ext cx="6828572" cy="1128713"/>
          </a:xfrm>
        </p:spPr>
        <p:txBody>
          <a:bodyPr>
            <a:noAutofit/>
          </a:bodyPr>
          <a:lstStyle/>
          <a:p>
            <a:pPr algn="ctr"/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Contrôle de connaissances</a:t>
            </a:r>
          </a:p>
        </p:txBody>
      </p:sp>
    </p:spTree>
    <p:extLst>
      <p:ext uri="{BB962C8B-B14F-4D97-AF65-F5344CB8AC3E}">
        <p14:creationId xmlns:p14="http://schemas.microsoft.com/office/powerpoint/2010/main" val="161034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0CB7320-AD62-5EAF-DF48-5110C079D63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187F3FD-FFA6-84F4-55D0-4C4C9D2C8C1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A5678D6A-851B-EC50-CD8C-ECAB86FE3E41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CD756865-EBF8-45E9-CCF2-EF6AD4D48B3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AD2035-5687-35D9-4985-B187DED3C6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Le "Bounded Context" dans le DDD permet de : (SELECTIONNER DEUX PROPOSITIONS)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D1A81-85A5-2B3A-3401-835C52B580A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9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F7EEA08-A735-8871-F3C1-602870D729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D23A052D-E7DE-5832-A198-7E9E78839EE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C2B5D0E0-2ACA-B30E-4BE3-DB5856F17170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AB2ECAB0-C114-063D-D889-AA2BEE1A0EB3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820634-1A73-AF98-EFD3-713B505BA39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5B5B5B"/>
                </a:solidFill>
              </a:rPr>
              <a:t>Un microservice peut avoir accès directement à la base de données d'un autre microservice pour récupérer des informations.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289F1-59CF-0489-FBA3-58E521E50FD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6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6BAE6A5-6DE7-41DF-D6B2-00DB737289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129B686-5C2B-872C-763C-3BB4B904553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C578E19F-E4A7-A639-531F-425267DC5842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1C993D74-7752-15C9-568E-55372F2A149A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E1F5CB-FF5C-BB06-6C55-C6866AFEB21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b="1">
                <a:solidFill>
                  <a:srgbClr val="5B5B5B"/>
                </a:solidFill>
              </a:rPr>
              <a:t>Qu'est-ce qu'un service anémique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5C778-3C8C-6D5D-3794-2932646265E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2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DD5BAA4-CB91-5D72-70E9-807D106F099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7419354-3A61-8159-F1E9-B87B65C256EA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2955A52D-CFD7-3791-32CF-8EE2DDA5EB65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0E764B5C-5F80-DB8C-2364-87F82A92E8AF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2DC4DE-B9A2-ABD2-7229-7CAAED53E95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800" b="1" dirty="0">
                <a:solidFill>
                  <a:srgbClr val="5B5B5B"/>
                </a:solidFill>
              </a:rPr>
              <a:t>Pourquoi est-il important de versionner les API dans une architecture microservices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577C88-7EB9-FDBE-651C-1845015969F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3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6469695-51AB-FEA6-B405-428C36B8D8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12D82C9-0CE6-5314-4376-6C247591EB4C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B7305740-1131-82A2-4168-BEF09A1EB7E4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F19C87FA-9E62-DE1F-7DE1-C83AB43A24C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49276E-DA6C-7EFB-D55B-16DD05B390F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rgbClr val="5B5B5B"/>
                </a:solidFill>
              </a:rPr>
              <a:t>Le langage omniprésent (Ubiquitous Language) rend ambigüe la communication entre les développeurs et les équipes métiers.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04014E-105C-EFA9-9FDA-8A7978B2A50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1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68EF3C5-43F6-C5CB-3F54-1E30F7C7EB4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1191DB7-03B2-E5FE-8305-2EDE56AFF6E1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79A086D1-0323-E1CC-FA53-FA5A4866FF45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FDE8153-75A7-AC2B-9EB5-50BC04C720F4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D806CF-321C-EB53-D6BF-8E8120F2F97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5B5B5B"/>
                </a:solidFill>
              </a:rPr>
              <a:t>Quels sont les avantages du Domain Driven Design (DDD) dans une architecture microservices ? (SELECTIONNER DEUX PROPOSITIONS)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B6AAB-5991-E0E8-DFA2-A28C7902CF2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1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1287145"/>
            <a:ext cx="10515600" cy="40366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Quelques questions de notre DSI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Principes de découpage des microservices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Principes de conception des microservices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Répondre aux questions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Contrôle de connaissances</a:t>
            </a:r>
          </a:p>
          <a:p>
            <a:pPr>
              <a:lnSpc>
                <a:spcPct val="150000"/>
              </a:lnSpc>
            </a:pPr>
            <a:r>
              <a:rPr lang="fr-FR" sz="2200" b="1" dirty="0"/>
              <a:t>Atelier : Découper un monolithe en microservices</a:t>
            </a:r>
          </a:p>
          <a:p>
            <a:pPr>
              <a:lnSpc>
                <a:spcPct val="150000"/>
              </a:lnSpc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30276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Dans ce module …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Flacons, Chimie, Chimique, Expérience">
            <a:extLst>
              <a:ext uri="{FF2B5EF4-FFF2-40B4-BE49-F238E27FC236}">
                <a16:creationId xmlns:a16="http://schemas.microsoft.com/office/drawing/2014/main" id="{891AC83A-3460-B500-E04B-7A13E031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97" y="4155440"/>
            <a:ext cx="1051964" cy="10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75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A23F1D6-C8C2-2AA3-27E4-F033CD3CA27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6500" y="430530"/>
            <a:ext cx="5524500" cy="891540"/>
          </a:xfrm>
          <a:prstGeom prst="roundRect">
            <a:avLst/>
          </a:prstGeom>
          <a:solidFill>
            <a:srgbClr val="F4F4F4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500" rIns="1143000" rtlCol="0" anchor="ctr">
            <a:normAutofit/>
          </a:bodyPr>
          <a:lstStyle/>
          <a:p>
            <a:r>
              <a:rPr lang="en-US" sz="2000">
                <a:solidFill>
                  <a:srgbClr val="5B5B5B"/>
                </a:solidFill>
              </a:rPr>
              <a:t>Please download and install the Slido app on all computers you use</a:t>
            </a:r>
            <a:endParaRPr lang="fr-FR" sz="2000">
              <a:solidFill>
                <a:srgbClr val="5B5B5B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52C54BAB-F068-B590-960D-E816BAD2A216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26048" y="577634"/>
            <a:ext cx="597332" cy="597332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E3AC3A82-216A-4007-1F57-F67BC75C37D9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1440" y="617220"/>
            <a:ext cx="1036320" cy="518160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EA86AA5D-7D94-EF9D-C61F-BAD64665024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58240" y="2270760"/>
            <a:ext cx="2316480" cy="2316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210805-A6E2-1FE5-FA77-69E52E224AF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01440" y="2571750"/>
            <a:ext cx="7315199" cy="1714500"/>
          </a:xfrm>
          <a:prstGeom prst="rect">
            <a:avLst/>
          </a:prstGeom>
          <a:noFill/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800" b="1" dirty="0">
                <a:solidFill>
                  <a:srgbClr val="5B5B5B"/>
                </a:solidFill>
              </a:rPr>
              <a:t>Quel est l'avantage principal de l'utilisation de </a:t>
            </a:r>
            <a:r>
              <a:rPr lang="fr-FR" sz="2800" b="1" dirty="0" err="1">
                <a:solidFill>
                  <a:srgbClr val="5B5B5B"/>
                </a:solidFill>
              </a:rPr>
              <a:t>templates</a:t>
            </a:r>
            <a:r>
              <a:rPr lang="fr-FR" sz="2800" b="1" dirty="0">
                <a:solidFill>
                  <a:srgbClr val="5B5B5B"/>
                </a:solidFill>
              </a:rPr>
              <a:t> API dans le développement de microservices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557451-D671-F9C2-5154-83D0E013793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01440" y="6032500"/>
            <a:ext cx="7315199" cy="51816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2200" b="1">
                <a:solidFill>
                  <a:srgbClr val="5B5B5B"/>
                </a:solidFill>
              </a:rPr>
              <a:t>ⓘ</a:t>
            </a:r>
            <a:r>
              <a:rPr lang="en-US" sz="2000">
                <a:solidFill>
                  <a:srgbClr val="5B5B5B"/>
                </a:solidFill>
              </a:rPr>
              <a:t> Start presenting to display the poll results on this slide.</a:t>
            </a:r>
            <a:endParaRPr lang="fr-FR" sz="2000">
              <a:solidFill>
                <a:srgbClr val="5B5B5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65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5872479" cy="516016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r-FR" sz="2200" b="1" dirty="0"/>
              <a:t>Dans cet atelier, nous allons: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Analyser notre architecture monolithique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Identifier les contextes et les délimiter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Identifier les contextes éligibles pour devenir des services</a:t>
            </a:r>
          </a:p>
          <a:p>
            <a:pPr>
              <a:lnSpc>
                <a:spcPct val="200000"/>
              </a:lnSpc>
            </a:pPr>
            <a:r>
              <a:rPr lang="fr-FR" sz="2200" dirty="0"/>
              <a:t>Construire notre architecture microservices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microservices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121794" y="6617710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pic>
        <p:nvPicPr>
          <p:cNvPr id="2050" name="Picture 2" descr="Science, Expérience, Recherche">
            <a:extLst>
              <a:ext uri="{FF2B5EF4-FFF2-40B4-BE49-F238E27FC236}">
                <a16:creationId xmlns:a16="http://schemas.microsoft.com/office/drawing/2014/main" id="{2A162B4A-1099-686D-3511-A50E9329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883920"/>
            <a:ext cx="5974080" cy="597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50248E-14FB-35CE-A7F3-F017DB5C389E}"/>
              </a:ext>
            </a:extLst>
          </p:cNvPr>
          <p:cNvSpPr txBox="1"/>
          <p:nvPr/>
        </p:nvSpPr>
        <p:spPr>
          <a:xfrm>
            <a:off x="8504872" y="1152525"/>
            <a:ext cx="1400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19280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22964A-2BA9-92D7-4F45-EFEFCAE30085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microservices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2989CB-805A-AC94-902B-454502F05937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15A4471-AA2D-82AE-EDE6-DA6191814647}"/>
              </a:ext>
            </a:extLst>
          </p:cNvPr>
          <p:cNvSpPr txBox="1"/>
          <p:nvPr/>
        </p:nvSpPr>
        <p:spPr>
          <a:xfrm>
            <a:off x="223520" y="107283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fonctionnels de l’application monolithe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DA49AF-D8C2-23F8-43E6-82024B6DDBC9}"/>
              </a:ext>
            </a:extLst>
          </p:cNvPr>
          <p:cNvSpPr txBox="1"/>
          <p:nvPr/>
        </p:nvSpPr>
        <p:spPr>
          <a:xfrm>
            <a:off x="223520" y="1678224"/>
            <a:ext cx="11887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Catalogue des restaurants : </a:t>
            </a:r>
          </a:p>
          <a:p>
            <a:r>
              <a:rPr lang="fr-FR" dirty="0"/>
              <a:t>Gestion des restaurants (ajout, suppression, mise à jour), Gestion des menus (plats, prix, options personnalisées), </a:t>
            </a:r>
          </a:p>
          <a:p>
            <a:endParaRPr lang="fr-FR" dirty="0"/>
          </a:p>
          <a:p>
            <a:r>
              <a:rPr lang="fr-FR" b="1" dirty="0"/>
              <a:t>Gestion des utilisateurs :</a:t>
            </a:r>
          </a:p>
          <a:p>
            <a:r>
              <a:rPr lang="fr-FR" dirty="0"/>
              <a:t>Inscription et connexion des utilisateurs (clients et restaurateurs), Gestion des rôles (client, restaurateur, livreur)</a:t>
            </a:r>
          </a:p>
          <a:p>
            <a:r>
              <a:rPr lang="fr-FR" dirty="0"/>
              <a:t>Profil utilisateur (adresses, préférences alimentaires)</a:t>
            </a:r>
          </a:p>
          <a:p>
            <a:endParaRPr lang="fr-FR" dirty="0"/>
          </a:p>
          <a:p>
            <a:r>
              <a:rPr lang="fr-FR" b="1" dirty="0"/>
              <a:t>Commandes :</a:t>
            </a:r>
          </a:p>
          <a:p>
            <a:r>
              <a:rPr lang="fr-FR" dirty="0"/>
              <a:t>Création des commandes (sélection de plats, personnalisation), Calcul du prix total (plats, taxes, frais de livraison)</a:t>
            </a:r>
          </a:p>
          <a:p>
            <a:r>
              <a:rPr lang="fr-FR" dirty="0"/>
              <a:t>Suivi des statuts de commande (en attente, en cours, livrée)</a:t>
            </a:r>
          </a:p>
          <a:p>
            <a:endParaRPr lang="fr-FR" dirty="0"/>
          </a:p>
          <a:p>
            <a:r>
              <a:rPr lang="fr-FR" b="1" dirty="0"/>
              <a:t>Paiements :</a:t>
            </a:r>
          </a:p>
          <a:p>
            <a:r>
              <a:rPr lang="fr-FR" dirty="0"/>
              <a:t>Gestion des moyens de paiement (cartes, PayPal, etc.), Validation des paiements en ligne, Gestion des remboursements</a:t>
            </a:r>
          </a:p>
          <a:p>
            <a:endParaRPr lang="fr-FR" dirty="0"/>
          </a:p>
          <a:p>
            <a:r>
              <a:rPr lang="fr-FR" b="1" dirty="0"/>
              <a:t>Gestion des livreurs : </a:t>
            </a:r>
            <a:r>
              <a:rPr lang="fr-FR" dirty="0"/>
              <a:t>Attribution des commandes aux livreurs, Gestion des disponibilités des livreurs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016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22964A-2BA9-92D7-4F45-EFEFCAE30085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76809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Atelier : Découper un monolithe en microservices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32989CB-805A-AC94-902B-454502F05937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15A4471-AA2D-82AE-EDE6-DA6191814647}"/>
              </a:ext>
            </a:extLst>
          </p:cNvPr>
          <p:cNvSpPr txBox="1"/>
          <p:nvPr/>
        </p:nvSpPr>
        <p:spPr>
          <a:xfrm>
            <a:off x="223520" y="1072832"/>
            <a:ext cx="604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Modules fonctionnels de l’application monolithe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DA49AF-D8C2-23F8-43E6-82024B6DDBC9}"/>
              </a:ext>
            </a:extLst>
          </p:cNvPr>
          <p:cNvSpPr txBox="1"/>
          <p:nvPr/>
        </p:nvSpPr>
        <p:spPr>
          <a:xfrm>
            <a:off x="223520" y="1678224"/>
            <a:ext cx="1188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Livraison et suivi des commandes :</a:t>
            </a:r>
          </a:p>
          <a:p>
            <a:r>
              <a:rPr lang="fr-FR" dirty="0"/>
              <a:t>Suivi en temps réel des commandes (restaurant → livreur → client)</a:t>
            </a:r>
          </a:p>
          <a:p>
            <a:r>
              <a:rPr lang="fr-FR" dirty="0"/>
              <a:t>Calcul automatique des itinéraires pour les livreurs</a:t>
            </a:r>
          </a:p>
          <a:p>
            <a:r>
              <a:rPr lang="fr-FR" dirty="0"/>
              <a:t>Notifications en temps réel pour les clients et les livreurs (via SMS ou application)</a:t>
            </a:r>
          </a:p>
          <a:p>
            <a:endParaRPr lang="fr-FR" dirty="0"/>
          </a:p>
          <a:p>
            <a:r>
              <a:rPr lang="fr-FR" b="1" dirty="0"/>
              <a:t>Système de notation et avis :</a:t>
            </a:r>
          </a:p>
          <a:p>
            <a:r>
              <a:rPr lang="fr-FR" dirty="0"/>
              <a:t>Système de notation des restaurants et des livreurs par les clients</a:t>
            </a:r>
          </a:p>
          <a:p>
            <a:r>
              <a:rPr lang="fr-FR" dirty="0"/>
              <a:t>Gestion des avis clients (commentaires, évaluations)</a:t>
            </a:r>
          </a:p>
          <a:p>
            <a:endParaRPr lang="fr-FR" dirty="0"/>
          </a:p>
          <a:p>
            <a:r>
              <a:rPr lang="fr-FR" b="1" dirty="0"/>
              <a:t>Promotions et réductions :</a:t>
            </a:r>
          </a:p>
          <a:p>
            <a:r>
              <a:rPr lang="fr-FR" dirty="0"/>
              <a:t>Gestion des codes promotionnels</a:t>
            </a:r>
          </a:p>
          <a:p>
            <a:r>
              <a:rPr lang="fr-FR" dirty="0"/>
              <a:t>Application automatique des réductions en fonction des conditions (restaurants participants, montants, etc.)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89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5" y="1287146"/>
            <a:ext cx="9578975" cy="35896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200" dirty="0"/>
              <a:t>Maintenant que nous avons compris les microservices, comment découper notre application monolithe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différents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Comment identifier les limites entre les services ?</a:t>
            </a:r>
          </a:p>
          <a:p>
            <a:pPr>
              <a:lnSpc>
                <a:spcPct val="150000"/>
              </a:lnSpc>
            </a:pPr>
            <a:r>
              <a:rPr lang="fr-FR" sz="2200" dirty="0"/>
              <a:t>Quelles sont les bonnes pratiques à adopter pour concevoir nos services ?</a:t>
            </a:r>
          </a:p>
          <a:p>
            <a:pPr>
              <a:lnSpc>
                <a:spcPct val="150000"/>
              </a:lnSpc>
            </a:pPr>
            <a:endParaRPr lang="fr-FR" sz="2200" dirty="0"/>
          </a:p>
          <a:p>
            <a:pPr marL="0" indent="0">
              <a:lnSpc>
                <a:spcPct val="150000"/>
              </a:lnSpc>
              <a:buNone/>
            </a:pP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309791"/>
            <a:ext cx="4704080" cy="400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Questions de notre </a:t>
            </a:r>
            <a:r>
              <a:rPr lang="fr-FR" sz="2800" b="1" dirty="0" err="1"/>
              <a:t>Hierarchie</a:t>
            </a:r>
            <a:endParaRPr lang="fr-FR" sz="2800" b="1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Homme D'Affaire, Dessin, Esquisser">
            <a:extLst>
              <a:ext uri="{FF2B5EF4-FFF2-40B4-BE49-F238E27FC236}">
                <a16:creationId xmlns:a16="http://schemas.microsoft.com/office/drawing/2014/main" id="{44D93F3A-6D82-C6DA-00A0-5148FD896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" y="901335"/>
            <a:ext cx="1689100" cy="59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5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29527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86050"/>
            <a:ext cx="5408296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Découpage des microservices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167702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11968480" cy="5584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b="1" dirty="0"/>
              <a:t>En français </a:t>
            </a:r>
            <a:r>
              <a:rPr lang="fr-FR" sz="2200" dirty="0"/>
              <a:t>: Architecture Orientée Domaine, Conception Orientée Métier, …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 C’est une approche de conception logicielle qui consiste à </a:t>
            </a:r>
            <a:r>
              <a:rPr lang="fr-FR" sz="2200" b="1" dirty="0"/>
              <a:t>placer les concepts métier au centre des implémentations</a:t>
            </a:r>
            <a:r>
              <a:rPr lang="fr-FR" sz="2200" dirty="0"/>
              <a:t>. Son but est de : 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Centrer le projet sur la logique métier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Initier une collaboration créative entre le domaine technique et les experts métier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Baser les conceptions complexes sur un modèle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Dans une architecture microservices, le DDD joue un rôle crucial en aidant à </a:t>
            </a:r>
            <a:r>
              <a:rPr lang="fr-FR" sz="2200" b="1" dirty="0"/>
              <a:t>identifier</a:t>
            </a:r>
            <a:r>
              <a:rPr lang="fr-FR" sz="2200" dirty="0"/>
              <a:t>, </a:t>
            </a:r>
            <a:r>
              <a:rPr lang="fr-FR" sz="2200" b="1" dirty="0"/>
              <a:t>organiser</a:t>
            </a:r>
            <a:r>
              <a:rPr lang="fr-FR" sz="2200" dirty="0"/>
              <a:t> et </a:t>
            </a:r>
            <a:r>
              <a:rPr lang="fr-FR" sz="2200" b="1" dirty="0"/>
              <a:t>découper</a:t>
            </a:r>
            <a:r>
              <a:rPr lang="fr-FR" sz="2200" dirty="0"/>
              <a:t> les services de manière optimale.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62687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Domain Driven Design (DDD) : Définition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988536"/>
            <a:ext cx="11968480" cy="55842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2200" b="1" dirty="0"/>
              <a:t>Les contextes délimités (</a:t>
            </a:r>
            <a:r>
              <a:rPr lang="fr-FR" sz="2200" b="1" dirty="0" err="1"/>
              <a:t>Bounded</a:t>
            </a:r>
            <a:r>
              <a:rPr lang="fr-FR" sz="2200" b="1" dirty="0"/>
              <a:t> </a:t>
            </a:r>
            <a:r>
              <a:rPr lang="fr-FR" sz="2200" b="1" dirty="0" err="1"/>
              <a:t>contexts</a:t>
            </a:r>
            <a:r>
              <a:rPr lang="fr-FR" sz="2200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Concept central du DDD qui consiste à définir une frontière claire autour d’une partie du domaine métier. Ils permettent de : 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Clarifier les responsabilités de chaque partie du domaine</a:t>
            </a:r>
          </a:p>
          <a:p>
            <a:pPr lvl="1" algn="just">
              <a:lnSpc>
                <a:spcPct val="150000"/>
              </a:lnSpc>
            </a:pPr>
            <a:r>
              <a:rPr lang="fr-FR" sz="2000" dirty="0"/>
              <a:t>Isoler les concepts afin de prévenir les conflits ou les ambiguïtés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Le langage omniprésent (</a:t>
            </a:r>
            <a:r>
              <a:rPr lang="fr-FR" sz="2200" b="1" dirty="0" err="1"/>
              <a:t>Ubiquitous</a:t>
            </a:r>
            <a:r>
              <a:rPr lang="fr-FR" sz="2200" b="1" dirty="0"/>
              <a:t> </a:t>
            </a:r>
            <a:r>
              <a:rPr lang="fr-FR" sz="2200" b="1" dirty="0" err="1"/>
              <a:t>language</a:t>
            </a:r>
            <a:r>
              <a:rPr lang="fr-FR" sz="2200" b="1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Il s’agit de définir un langage commun qui raconte le métier et n’est pas pollué par la technique. 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Les évènements de domaine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Ils communiquent un changement d’état importants dans le système. Cela permet </a:t>
            </a:r>
            <a:r>
              <a:rPr lang="fr-FR" sz="2200" b="1" dirty="0"/>
              <a:t>le faible couplage </a:t>
            </a:r>
            <a:r>
              <a:rPr lang="fr-FR" sz="2200" dirty="0"/>
              <a:t>entre les microservices.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865632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Domain Driven Design (DDD) : Quelques concepts clés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9301353" y="6621862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37447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16" y="1351281"/>
            <a:ext cx="8642033" cy="2811144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200" dirty="0"/>
              <a:t>Tous les noms de table ne deviennent pas des microservices !</a:t>
            </a:r>
          </a:p>
          <a:p>
            <a:pPr algn="just">
              <a:lnSpc>
                <a:spcPct val="200000"/>
              </a:lnSpc>
            </a:pPr>
            <a:r>
              <a:rPr lang="fr-FR" sz="2200" b="1" dirty="0"/>
              <a:t>Eviter</a:t>
            </a:r>
            <a:r>
              <a:rPr lang="fr-FR" sz="2200" dirty="0"/>
              <a:t> les dépendances circulaires entre services</a:t>
            </a:r>
          </a:p>
          <a:p>
            <a:pPr algn="just">
              <a:lnSpc>
                <a:spcPct val="200000"/>
              </a:lnSpc>
            </a:pPr>
            <a:r>
              <a:rPr lang="fr-FR" sz="2200" b="1" dirty="0"/>
              <a:t>Eviter</a:t>
            </a:r>
            <a:r>
              <a:rPr lang="fr-FR" sz="2200" dirty="0"/>
              <a:t> les services qui doivent communiquer trop souvent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4480560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/>
              <a:t>Quelques points d’attention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Signer, Avertir, Attention, Danger">
            <a:extLst>
              <a:ext uri="{FF2B5EF4-FFF2-40B4-BE49-F238E27FC236}">
                <a16:creationId xmlns:a16="http://schemas.microsoft.com/office/drawing/2014/main" id="{F121ED53-6279-335D-237E-E656F43E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1351279"/>
            <a:ext cx="3041334" cy="268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01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Appareil de présentation, Rectangle, écran">
            <a:extLst>
              <a:ext uri="{FF2B5EF4-FFF2-40B4-BE49-F238E27FC236}">
                <a16:creationId xmlns:a16="http://schemas.microsoft.com/office/drawing/2014/main" id="{C7C533D6-5777-63DC-D95A-58EF84F5C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85900" y="-325755"/>
            <a:ext cx="38862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5CE32C-D2AC-5370-5CDB-FD890740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4" y="2686050"/>
            <a:ext cx="5733415" cy="1128713"/>
          </a:xfrm>
        </p:spPr>
        <p:txBody>
          <a:bodyPr>
            <a:noAutofit/>
          </a:bodyPr>
          <a:lstStyle/>
          <a:p>
            <a:r>
              <a:rPr lang="fr-FR" sz="4100" b="1" dirty="0">
                <a:solidFill>
                  <a:schemeClr val="tx2"/>
                </a:solidFill>
                <a:latin typeface="Lora" pitchFamily="2" charset="0"/>
              </a:rPr>
              <a:t>Conception des microservices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CD69F1-18A3-8D63-D68C-8F4620299F31}"/>
              </a:ext>
            </a:extLst>
          </p:cNvPr>
          <p:cNvSpPr txBox="1">
            <a:spLocks/>
          </p:cNvSpPr>
          <p:nvPr/>
        </p:nvSpPr>
        <p:spPr>
          <a:xfrm>
            <a:off x="4533356" y="6517441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 dirty="0">
                <a:solidFill>
                  <a:schemeClr val="tx2"/>
                </a:solidFill>
              </a:rPr>
              <a:t>Préparé et Présenté par Daniel  Lawson</a:t>
            </a:r>
          </a:p>
        </p:txBody>
      </p:sp>
    </p:spTree>
    <p:extLst>
      <p:ext uri="{BB962C8B-B14F-4D97-AF65-F5344CB8AC3E}">
        <p14:creationId xmlns:p14="http://schemas.microsoft.com/office/powerpoint/2010/main" val="221139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598F1-3F5E-181B-29E7-26081FFE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1059656"/>
            <a:ext cx="11968480" cy="55842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Les microservices sont essentiellement des APIs qui communiquent avec d’autres APIs. Deux points importants dans leur conception sont alors à considérer :  le </a:t>
            </a:r>
            <a:r>
              <a:rPr lang="fr-FR" sz="2200" b="1" dirty="0"/>
              <a:t>versionnage</a:t>
            </a:r>
            <a:r>
              <a:rPr lang="fr-FR" sz="2200" dirty="0"/>
              <a:t> et la </a:t>
            </a:r>
            <a:r>
              <a:rPr lang="fr-FR" sz="2200" b="1" dirty="0"/>
              <a:t>documentation</a:t>
            </a:r>
            <a:r>
              <a:rPr lang="fr-FR" sz="2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Versionnage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C’est un processus qui consiste à gérer les changements d’une API.  Tous les changements importants (</a:t>
            </a:r>
            <a:r>
              <a:rPr lang="fr-FR" sz="2200" dirty="0" err="1"/>
              <a:t>breaking</a:t>
            </a:r>
            <a:r>
              <a:rPr lang="fr-FR" sz="2200" dirty="0"/>
              <a:t> changes) doivent être communiqués, pour </a:t>
            </a:r>
            <a:r>
              <a:rPr lang="fr-FR" sz="2200" b="1" dirty="0"/>
              <a:t>éviter les erreurs et les indisponibilités</a:t>
            </a:r>
            <a:r>
              <a:rPr lang="fr-FR" sz="2200" dirty="0"/>
              <a:t> du service.</a:t>
            </a:r>
          </a:p>
          <a:p>
            <a:pPr algn="just">
              <a:lnSpc>
                <a:spcPct val="150000"/>
              </a:lnSpc>
            </a:pPr>
            <a:r>
              <a:rPr lang="fr-FR" sz="2200" b="1" dirty="0"/>
              <a:t>Documentation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Permet de créer une interface avec les services et de communiquer sur les points de terminaison du service. Exemple d’outil de documentation : </a:t>
            </a:r>
            <a:r>
              <a:rPr lang="fr-FR" sz="2200" b="1" dirty="0" err="1"/>
              <a:t>Swagger</a:t>
            </a:r>
            <a:r>
              <a:rPr lang="fr-FR" sz="2200" dirty="0"/>
              <a:t>/</a:t>
            </a:r>
            <a:r>
              <a:rPr lang="fr-FR" sz="2200" dirty="0" err="1"/>
              <a:t>OpenAPI</a:t>
            </a:r>
            <a:endParaRPr lang="fr-FR" sz="22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8046C7-59C6-E9C9-C220-2A88E0E8AA74}"/>
              </a:ext>
            </a:extLst>
          </p:cNvPr>
          <p:cNvSpPr txBox="1">
            <a:spLocks/>
          </p:cNvSpPr>
          <p:nvPr/>
        </p:nvSpPr>
        <p:spPr>
          <a:xfrm>
            <a:off x="223520" y="229369"/>
            <a:ext cx="10034906" cy="446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just">
              <a:lnSpc>
                <a:spcPct val="150000"/>
              </a:lnSpc>
              <a:buNone/>
            </a:pPr>
            <a:r>
              <a:rPr lang="fr-FR" sz="2800" b="1" dirty="0"/>
              <a:t>Conception des microservices : </a:t>
            </a:r>
            <a:r>
              <a:rPr lang="fr-FR" sz="2800" b="1" dirty="0" err="1"/>
              <a:t>Versionninage</a:t>
            </a:r>
            <a:r>
              <a:rPr lang="fr-FR" sz="2800" b="1" dirty="0"/>
              <a:t> &amp; Documentation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55718AF-B7AD-AAD3-6D4E-C60371FD6A96}"/>
              </a:ext>
            </a:extLst>
          </p:cNvPr>
          <p:cNvCxnSpPr>
            <a:cxnSpLocks/>
          </p:cNvCxnSpPr>
          <p:nvPr/>
        </p:nvCxnSpPr>
        <p:spPr>
          <a:xfrm>
            <a:off x="0" y="86754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ous-titre 2">
            <a:extLst>
              <a:ext uri="{FF2B5EF4-FFF2-40B4-BE49-F238E27FC236}">
                <a16:creationId xmlns:a16="http://schemas.microsoft.com/office/drawing/2014/main" id="{02826535-6718-FF2C-7532-A8BEE5D7C409}"/>
              </a:ext>
            </a:extLst>
          </p:cNvPr>
          <p:cNvSpPr txBox="1">
            <a:spLocks/>
          </p:cNvSpPr>
          <p:nvPr/>
        </p:nvSpPr>
        <p:spPr>
          <a:xfrm>
            <a:off x="4324350" y="6643878"/>
            <a:ext cx="2890647" cy="2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b="1">
                <a:solidFill>
                  <a:schemeClr val="tx2"/>
                </a:solidFill>
              </a:rPr>
              <a:t>Préparé et Présenté par Daniel  Lawson</a:t>
            </a:r>
            <a:endParaRPr lang="fr-FR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19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b71ed9fd-604a-4b2c-9ed4-e6fa2e98c9e6"/>
  <p:tag name="SLIDO_EVENT_SECTION_UUID" val="8a4036a7-68d3-4547-a9df-f623b7852a9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Z9"/>
  <p:tag name="SLIDO_TYPE" val="SlidoPoll"/>
  <p:tag name="SLIDO_POLL_UUID" val="ac262b76-55bd-4ea9-bfb4-9f13f66dd8b7"/>
  <p:tag name="SLIDO_POLL_QUESTION_UUID" val="1b1e2948-19c8-4cad-b1da-bcc6f44d92dc"/>
  <p:tag name="SLIDO_TIMELINE" val="W3sicG9sbFF1ZXN0aW9uVXVpZCI6IjFiMWUyOTQ4LTE5YzgtNGNhZC1iMWRhLWJjYzZmNDRkOTJkYyIsInNob3dSZXN1bHRzIjpmYWxzZSwic2hvd0NvcnJlY3RBbnN3ZXJzIjpmYWxzZSwidm90aW5nTG9ja2VkIjpmYWxzZX0seyJwb2xsUXVlc3Rpb25VdWlkIjoiMWIxZTI5NDgtMTljOC00Y2FkLWIxZGEtYmNjNmY0NGQ5MmRjIiwic2hvd1Jlc3VsdHMiOnRydWUsInNob3dDb3JyZWN0QW5zd2VycyI6ZmFsc2UsInZvdGluZ0xvY2tlZCI6dHJ1ZX0seyJwb2xsUXVlc3Rpb25VdWlkIjoiMWIxZTI5NDgtMTljOC00Y2FkLWIxZGEtYmNjNmY0NGQ5MmRjIiwic2hvd1Jlc3VsdHMiOnRydWUsInNob3dDb3JyZWN0QW5zd2VycyI6dHJ1ZSwidm90aW5nTG9ja2VkIjp0cnVlfV0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Z9"/>
  <p:tag name="SLIDO_TYPE" val="SlidoPoll"/>
  <p:tag name="SLIDO_POLL_UUID" val="ac262b76-55bd-4ea9-bfb4-9f13f66dd8b7"/>
  <p:tag name="SLIDO_POLL_QUESTION_UUID" val="f4d60df6-d77c-4050-80f5-f82eea279c42"/>
  <p:tag name="SLIDO_TIMELINE" val="W3sic2NyZWVuIjoiUXVpekpvaW5pbmciLCJzaG93UmVzdWx0cyI6ZmFsc2UsInNob3dDb3JyZWN0QW5zd2VycyI6ZmFsc2UsInZvdGluZ0xvY2tlZCI6ZmFsc2V9LHsicG9sbFF1ZXN0aW9uVXVpZCI6ImY0ZDYwZGY2LWQ3N2MtNDA1MC04MGY1LWY4MmVlYTI3OWM0MiIsInNob3dSZXN1bHRzIjpmYWxzZSwic2hvd0NvcnJlY3RBbnN3ZXJzIjpmYWxzZSwidm90aW5nTG9ja2VkIjpmYWxzZX0seyJwb2xsUXVlc3Rpb25VdWlkIjoiZjRkNjBkZjYtZDc3Yy00MDUwLTgwZjUtZjgyZWVhMjc5YzQyIiwic2hvd1Jlc3VsdHMiOnRydWUsInNob3dDb3JyZWN0QW5zd2VycyI6ZmFsc2UsInZvdGluZ0xvY2tlZCI6dHJ1ZX0seyJwb2xsUXVlc3Rpb25VdWlkIjoiZjRkNjBkZjYtZDc3Yy00MDUwLTgwZjUtZjgyZWVhMjc5YzQyIiwic2hvd1Jlc3VsdHMiOnRydWUsInNob3dDb3JyZWN0QW5zd2VycyI6dHJ1ZSwidm90aW5nTG9ja2VkIjp0cnVlfV0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Z9"/>
  <p:tag name="SLIDO_TYPE" val="SlidoPoll"/>
  <p:tag name="SLIDO_POLL_UUID" val="ac262b76-55bd-4ea9-bfb4-9f13f66dd8b7"/>
  <p:tag name="SLIDO_POLL_QUESTION_UUID" val="83164306-14a9-4b23-b5b9-a275f33b2d84"/>
  <p:tag name="SLIDO_TIMELINE" val="W3sicG9sbFF1ZXN0aW9uVXVpZCI6IjgzMTY0MzA2LTE0YTktNGIyMy1iNWI5LWEyNzVmMzNiMmQ4NCIsInNob3dSZXN1bHRzIjpmYWxzZSwic2hvd0NvcnJlY3RBbnN3ZXJzIjpmYWxzZSwidm90aW5nTG9ja2VkIjpmYWxzZX0seyJwb2xsUXVlc3Rpb25VdWlkIjoiODMxNjQzMDYtMTRhOS00YjIzLWI1YjktYTI3NWYzM2IyZDg0Iiwic2hvd1Jlc3VsdHMiOnRydWUsInNob3dDb3JyZWN0QW5zd2VycyI6ZmFsc2UsInZvdGluZ0xvY2tlZCI6dHJ1ZX0seyJwb2xsUXVlc3Rpb25VdWlkIjoiODMxNjQzMDYtMTRhOS00YjIzLWI1YjktYTI3NWYzM2IyZDg0Iiwic2hvd1Jlc3VsdHMiOnRydWUsInNob3dDb3JyZWN0QW5zd2VycyI6dHJ1ZSwidm90aW5nTG9ja2VkIjp0cnVlfV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d9"/>
  <p:tag name="SLIDO_TYPE" val="SlidoPoll"/>
  <p:tag name="SLIDO_POLL_UUID" val="ac262b76-55bd-4ea9-bfb4-9f13f66dd8b7"/>
  <p:tag name="SLIDO_POLL_QUESTION_UUID" val="43ed1d94-592a-4525-b62e-aeb028473f84"/>
  <p:tag name="SLIDO_TIMELINE" val="W3sicG9sbFF1ZXN0aW9uVXVpZCI6IjQzZWQxZDk0LTU5MmEtNDUyNS1iNjJlLWFlYjAyODQ3M2Y4NCIsInNob3dSZXN1bHRzIjpmYWxzZSwic2hvd0NvcnJlY3RBbnN3ZXJzIjpmYWxzZSwidm90aW5nTG9ja2VkIjpmYWxzZX0seyJwb2xsUXVlc3Rpb25VdWlkIjoiNDNlZDFkOTQtNTkyYS00NTI1LWI2MmUtYWViMDI4NDczZjg0Iiwic2hvd1Jlc3VsdHMiOnRydWUsInNob3dDb3JyZWN0QW5zd2VycyI6ZmFsc2UsInZvdGluZ0xvY2tlZCI6dHJ1ZX0seyJwb2xsUXVlc3Rpb25VdWlkIjoiNDNlZDFkOTQtNTkyYS00NTI1LWI2MmUtYWViMDI4NDczZjg0Iiwic2hvd1Jlc3VsdHMiOnRydWUsInNob3dDb3JyZWN0QW5zd2VycyI6dHJ1ZSwidm90aW5nTG9ja2VkIjp0cnVlfV0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d9"/>
  <p:tag name="SLIDO_TYPE" val="SlidoPoll"/>
  <p:tag name="SLIDO_POLL_UUID" val="ac262b76-55bd-4ea9-bfb4-9f13f66dd8b7"/>
  <p:tag name="SLIDO_POLL_QUESTION_UUID" val="58743f7b-5ba8-4e99-98c4-0cd516f0f767"/>
  <p:tag name="SLIDO_TIMELINE" val="W3sicG9sbFF1ZXN0aW9uVXVpZCI6IjU4NzQzZjdiLTViYTgtNGU5OS05OGM0LTBjZDUxNmYwZjc2NyIsInNob3dSZXN1bHRzIjpmYWxzZSwic2hvd0NvcnJlY3RBbnN3ZXJzIjpmYWxzZSwidm90aW5nTG9ja2VkIjpmYWxzZX0seyJwb2xsUXVlc3Rpb25VdWlkIjoiNTg3NDNmN2ItNWJhOC00ZTk5LTk4YzQtMGNkNTE2ZjBmNzY3Iiwic2hvd1Jlc3VsdHMiOnRydWUsInNob3dDb3JyZWN0QW5zd2VycyI6ZmFsc2UsInZvdGluZ0xvY2tlZCI6dHJ1ZX0seyJwb2xsUXVlc3Rpb25VdWlkIjoiNTg3NDNmN2ItNWJhOC00ZTk5LTk4YzQtMGNkNTE2ZjBmNzY3Iiwic2hvd1Jlc3VsdHMiOnRydWUsInNob3dDb3JyZWN0QW5zd2VycyI6dHJ1ZSwidm90aW5nTG9ja2VkIjp0cnVlfV0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d9"/>
  <p:tag name="SLIDO_TYPE" val="SlidoPoll"/>
  <p:tag name="SLIDO_POLL_UUID" val="ac262b76-55bd-4ea9-bfb4-9f13f66dd8b7"/>
  <p:tag name="SLIDO_POLL_QUESTION_UUID" val="beb7face-4903-4678-9855-741b5e503280"/>
  <p:tag name="SLIDO_TIMELINE" val="W3sicG9sbFF1ZXN0aW9uVXVpZCI6ImJlYjdmYWNlLTQ5MDMtNDY3OC05ODU1LTc0MWI1ZTUwMzI4MCIsInNob3dSZXN1bHRzIjpmYWxzZSwic2hvd0NvcnJlY3RBbnN3ZXJzIjpmYWxzZSwidm90aW5nTG9ja2VkIjpmYWxzZX0seyJwb2xsUXVlc3Rpb25VdWlkIjoiYmViN2ZhY2UtNDkwMy00Njc4LTk4NTUtNzQxYjVlNTAzMjgwIiwic2hvd1Jlc3VsdHMiOnRydWUsInNob3dDb3JyZWN0QW5zd2VycyI6ZmFsc2UsInZvdGluZ0xvY2tlZCI6dHJ1ZX0seyJwb2xsUXVlc3Rpb25VdWlkIjoiYmViN2ZhY2UtNDkwMy00Njc4LTk4NTUtNzQxYjVlNTAzMjgwIiwic2hvd1Jlc3VsdHMiOnRydWUsInNob3dDb3JyZWN0QW5zd2VycyI6dHJ1ZSwidm90aW5nTG9ja2VkIjp0cnVlfSx7InNjcmVlbiI6IlF1aXpMZWFkZXJib2FyZCIsInBvbGxRdWVzdGlvblV1aWQiOiJiZWI3ZmFjZS00OTAzLTQ2NzgtOTg1NS03NDFiNWU1MDMyODAiLCJzaG93UmVzdWx0cyI6dHJ1ZSwic2hvd0NvcnJlY3RBbnN3ZXJzIjp0cnVlLCJ2b3RpbmdMb2NrZWQiOnRydWV9X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remind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dotty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MjcwNzcyMjZ9"/>
  <p:tag name="SLIDO_TYPE" val="SlidoPoll"/>
  <p:tag name="SLIDO_POLL_UUID" val="ac262b76-55bd-4ea9-bfb4-9f13f66dd8b7"/>
  <p:tag name="SLIDO_POLL_QUESTION_UUID" val="54c272a1-61e9-4090-b3e1-2f02d5cb97d0"/>
  <p:tag name="SLIDO_TIMELINE" val="W3sicG9sbFF1ZXN0aW9uVXVpZCI6IjU0YzI3MmExLTYxZTktNDA5MC1iM2UxLTJmMDJkNWNiOTdkMCIsInNob3dSZXN1bHRzIjpmYWxzZSwic2hvd0NvcnJlY3RBbnN3ZXJzIjpmYWxzZSwidm90aW5nTG9ja2VkIjpmYWxzZX0seyJwb2xsUXVlc3Rpb25VdWlkIjoiNTRjMjcyYTEtNjFlOS00MDkwLWIzZTEtMmYwMmQ1Y2I5N2QwIiwic2hvd1Jlc3VsdHMiOnRydWUsInNob3dDb3JyZWN0QW5zd2VycyI6ZmFsc2UsInZvdGluZ0xvY2tlZCI6dHJ1ZX0seyJwb2xsUXVlc3Rpb25VdWlkIjoiNTRjMjcyYTEtNjFlOS00MDkwLWIzZTEtMmYwMmQ1Y2I5N2QwIiwic2hvd1Jlc3VsdHMiOnRydWUsInNob3dDb3JyZWN0QW5zd2VycyI6dHJ1ZSwidm90aW5nTG9ja2VkIjp0cnVlfV0=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1226</Words>
  <Application>Microsoft Office PowerPoint</Application>
  <PresentationFormat>Grand écran</PresentationFormat>
  <Paragraphs>141</Paragraphs>
  <Slides>23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Lora</vt:lpstr>
      <vt:lpstr>Thème Office</vt:lpstr>
      <vt:lpstr>Microservices</vt:lpstr>
      <vt:lpstr>Présentation PowerPoint</vt:lpstr>
      <vt:lpstr>Présentation PowerPoint</vt:lpstr>
      <vt:lpstr>Découpage des microservices</vt:lpstr>
      <vt:lpstr>Présentation PowerPoint</vt:lpstr>
      <vt:lpstr>Présentation PowerPoint</vt:lpstr>
      <vt:lpstr>Présentation PowerPoint</vt:lpstr>
      <vt:lpstr>Conception des microservices</vt:lpstr>
      <vt:lpstr>Présentation PowerPoint</vt:lpstr>
      <vt:lpstr>Présentation PowerPoint</vt:lpstr>
      <vt:lpstr>Révision</vt:lpstr>
      <vt:lpstr>Présentation PowerPoint</vt:lpstr>
      <vt:lpstr>Contrôle de connaissances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LAWSON</dc:creator>
  <cp:lastModifiedBy>Daniel LAWSON</cp:lastModifiedBy>
  <cp:revision>98</cp:revision>
  <dcterms:created xsi:type="dcterms:W3CDTF">2024-09-16T13:00:33Z</dcterms:created>
  <dcterms:modified xsi:type="dcterms:W3CDTF">2024-10-14T13:34:56Z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