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60" r:id="rId3"/>
    <p:sldId id="312" r:id="rId4"/>
    <p:sldId id="263" r:id="rId5"/>
    <p:sldId id="283" r:id="rId6"/>
    <p:sldId id="258" r:id="rId7"/>
    <p:sldId id="264" r:id="rId8"/>
    <p:sldId id="265" r:id="rId9"/>
    <p:sldId id="266" r:id="rId10"/>
    <p:sldId id="267" r:id="rId11"/>
    <p:sldId id="287" r:id="rId12"/>
    <p:sldId id="278" r:id="rId13"/>
    <p:sldId id="279" r:id="rId14"/>
    <p:sldId id="280" r:id="rId15"/>
    <p:sldId id="285" r:id="rId16"/>
    <p:sldId id="281" r:id="rId17"/>
    <p:sldId id="286" r:id="rId18"/>
    <p:sldId id="273" r:id="rId19"/>
    <p:sldId id="272" r:id="rId20"/>
    <p:sldId id="288" r:id="rId21"/>
    <p:sldId id="289" r:id="rId22"/>
    <p:sldId id="274" r:id="rId23"/>
    <p:sldId id="275" r:id="rId24"/>
    <p:sldId id="276" r:id="rId25"/>
    <p:sldId id="290" r:id="rId26"/>
    <p:sldId id="291" r:id="rId27"/>
    <p:sldId id="294" r:id="rId28"/>
    <p:sldId id="292" r:id="rId29"/>
    <p:sldId id="293" r:id="rId30"/>
    <p:sldId id="295" r:id="rId31"/>
    <p:sldId id="296" r:id="rId32"/>
    <p:sldId id="297" r:id="rId33"/>
    <p:sldId id="298" r:id="rId34"/>
    <p:sldId id="299" r:id="rId35"/>
    <p:sldId id="301" r:id="rId36"/>
    <p:sldId id="302" r:id="rId37"/>
    <p:sldId id="304" r:id="rId38"/>
    <p:sldId id="303" r:id="rId39"/>
    <p:sldId id="305" r:id="rId40"/>
    <p:sldId id="324" r:id="rId41"/>
    <p:sldId id="306" r:id="rId42"/>
    <p:sldId id="307" r:id="rId43"/>
    <p:sldId id="308" r:id="rId44"/>
    <p:sldId id="309" r:id="rId45"/>
    <p:sldId id="310" r:id="rId46"/>
    <p:sldId id="311" r:id="rId47"/>
    <p:sldId id="277" r:id="rId48"/>
  </p:sldIdLst>
  <p:sldSz cx="12192000" cy="6858000"/>
  <p:notesSz cx="6858000" cy="9144000"/>
  <p:custDataLst>
    <p:tags r:id="rId50"/>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741C1C6-A22A-4F21-9CF5-C962A50BDDC8}">
          <p14:sldIdLst>
            <p14:sldId id="257"/>
            <p14:sldId id="260"/>
            <p14:sldId id="312"/>
            <p14:sldId id="263"/>
            <p14:sldId id="283"/>
            <p14:sldId id="258"/>
            <p14:sldId id="264"/>
            <p14:sldId id="265"/>
            <p14:sldId id="266"/>
          </p14:sldIdLst>
        </p14:section>
        <p14:section name="Communication synchrone" id="{B5B3B73F-1249-4EBE-A07F-4D5A7F26EAD9}">
          <p14:sldIdLst>
            <p14:sldId id="267"/>
            <p14:sldId id="287"/>
            <p14:sldId id="278"/>
            <p14:sldId id="279"/>
            <p14:sldId id="280"/>
            <p14:sldId id="285"/>
            <p14:sldId id="281"/>
            <p14:sldId id="286"/>
            <p14:sldId id="273"/>
            <p14:sldId id="272"/>
            <p14:sldId id="288"/>
            <p14:sldId id="289"/>
            <p14:sldId id="274"/>
            <p14:sldId id="275"/>
            <p14:sldId id="276"/>
            <p14:sldId id="290"/>
            <p14:sldId id="291"/>
            <p14:sldId id="294"/>
          </p14:sldIdLst>
        </p14:section>
        <p14:section name="Communication asynchrone" id="{2CEA452C-1371-4057-B69E-30E5758D9F40}">
          <p14:sldIdLst>
            <p14:sldId id="292"/>
            <p14:sldId id="293"/>
            <p14:sldId id="295"/>
            <p14:sldId id="296"/>
            <p14:sldId id="297"/>
            <p14:sldId id="298"/>
            <p14:sldId id="299"/>
            <p14:sldId id="301"/>
            <p14:sldId id="302"/>
            <p14:sldId id="304"/>
            <p14:sldId id="303"/>
            <p14:sldId id="305"/>
          </p14:sldIdLst>
        </p14:section>
        <p14:section name="API Gateway" id="{28A78776-0ACC-48B7-A176-C998DE7F6D89}">
          <p14:sldIdLst>
            <p14:sldId id="324"/>
            <p14:sldId id="306"/>
            <p14:sldId id="307"/>
            <p14:sldId id="308"/>
            <p14:sldId id="309"/>
            <p14:sldId id="310"/>
            <p14:sldId id="311"/>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34" autoAdjust="0"/>
  </p:normalViewPr>
  <p:slideViewPr>
    <p:cSldViewPr snapToGrid="0">
      <p:cViewPr varScale="1">
        <p:scale>
          <a:sx n="76" d="100"/>
          <a:sy n="76" d="100"/>
        </p:scale>
        <p:origin x="9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8959F-58DE-45C6-8223-5EC90E6BA388}" type="datetimeFigureOut">
              <a:rPr lang="fr-FR" smtClean="0"/>
              <a:t>14/10/2024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D7A74-2C96-4930-9779-DF75995AFE51}" type="slidenum">
              <a:rPr lang="fr-FR" smtClean="0"/>
              <a:t>‹N°›</a:t>
            </a:fld>
            <a:endParaRPr lang="fr-FR"/>
          </a:p>
        </p:txBody>
      </p:sp>
    </p:spTree>
    <p:extLst>
      <p:ext uri="{BB962C8B-B14F-4D97-AF65-F5344CB8AC3E}">
        <p14:creationId xmlns:p14="http://schemas.microsoft.com/office/powerpoint/2010/main" val="427167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Ne pas oublier =&gt; Emargement Feuille de Présence</a:t>
            </a:r>
          </a:p>
          <a:p>
            <a:endParaRPr lang="fr-FR" dirty="0"/>
          </a:p>
        </p:txBody>
      </p:sp>
      <p:sp>
        <p:nvSpPr>
          <p:cNvPr id="4" name="Espace réservé du numéro de diapositive 3"/>
          <p:cNvSpPr>
            <a:spLocks noGrp="1"/>
          </p:cNvSpPr>
          <p:nvPr>
            <p:ph type="sldNum" sz="quarter" idx="5"/>
          </p:nvPr>
        </p:nvSpPr>
        <p:spPr/>
        <p:txBody>
          <a:bodyPr/>
          <a:lstStyle/>
          <a:p>
            <a:fld id="{0C781474-524D-480F-B4CF-E5E3F72A0E8D}" type="slidenum">
              <a:rPr lang="fr-FR" smtClean="0"/>
              <a:t>1</a:t>
            </a:fld>
            <a:endParaRPr lang="fr-FR"/>
          </a:p>
        </p:txBody>
      </p:sp>
    </p:spTree>
    <p:extLst>
      <p:ext uri="{BB962C8B-B14F-4D97-AF65-F5344CB8AC3E}">
        <p14:creationId xmlns:p14="http://schemas.microsoft.com/office/powerpoint/2010/main" val="2075879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21</a:t>
            </a:fld>
            <a:endParaRPr lang="fr-FR"/>
          </a:p>
        </p:txBody>
      </p:sp>
    </p:spTree>
    <p:extLst>
      <p:ext uri="{BB962C8B-B14F-4D97-AF65-F5344CB8AC3E}">
        <p14:creationId xmlns:p14="http://schemas.microsoft.com/office/powerpoint/2010/main" val="4285741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23</a:t>
            </a:fld>
            <a:endParaRPr lang="fr-FR"/>
          </a:p>
        </p:txBody>
      </p:sp>
    </p:spTree>
    <p:extLst>
      <p:ext uri="{BB962C8B-B14F-4D97-AF65-F5344CB8AC3E}">
        <p14:creationId xmlns:p14="http://schemas.microsoft.com/office/powerpoint/2010/main" val="1985131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26</a:t>
            </a:fld>
            <a:endParaRPr lang="fr-FR"/>
          </a:p>
        </p:txBody>
      </p:sp>
    </p:spTree>
    <p:extLst>
      <p:ext uri="{BB962C8B-B14F-4D97-AF65-F5344CB8AC3E}">
        <p14:creationId xmlns:p14="http://schemas.microsoft.com/office/powerpoint/2010/main" val="3295414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32</a:t>
            </a:fld>
            <a:endParaRPr lang="fr-FR"/>
          </a:p>
        </p:txBody>
      </p:sp>
    </p:spTree>
    <p:extLst>
      <p:ext uri="{BB962C8B-B14F-4D97-AF65-F5344CB8AC3E}">
        <p14:creationId xmlns:p14="http://schemas.microsoft.com/office/powerpoint/2010/main" val="60340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33</a:t>
            </a:fld>
            <a:endParaRPr lang="fr-FR"/>
          </a:p>
        </p:txBody>
      </p:sp>
    </p:spTree>
    <p:extLst>
      <p:ext uri="{BB962C8B-B14F-4D97-AF65-F5344CB8AC3E}">
        <p14:creationId xmlns:p14="http://schemas.microsoft.com/office/powerpoint/2010/main" val="3798014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34</a:t>
            </a:fld>
            <a:endParaRPr lang="fr-FR"/>
          </a:p>
        </p:txBody>
      </p:sp>
    </p:spTree>
    <p:extLst>
      <p:ext uri="{BB962C8B-B14F-4D97-AF65-F5344CB8AC3E}">
        <p14:creationId xmlns:p14="http://schemas.microsoft.com/office/powerpoint/2010/main" val="1860953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Format et types des messages transmis</a:t>
            </a:r>
          </a:p>
          <a:p>
            <a:r>
              <a:rPr lang="fr-FR" dirty="0"/>
              <a:t>	- Exemple de message de commande: Envoi de mail</a:t>
            </a:r>
          </a:p>
          <a:p>
            <a:r>
              <a:rPr lang="fr-FR" dirty="0"/>
              <a:t>	-  Exemple de message d'évènement: Les évènements liés à la commande</a:t>
            </a:r>
          </a:p>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35</a:t>
            </a:fld>
            <a:endParaRPr lang="fr-FR"/>
          </a:p>
        </p:txBody>
      </p:sp>
    </p:spTree>
    <p:extLst>
      <p:ext uri="{BB962C8B-B14F-4D97-AF65-F5344CB8AC3E}">
        <p14:creationId xmlns:p14="http://schemas.microsoft.com/office/powerpoint/2010/main" val="1461217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36</a:t>
            </a:fld>
            <a:endParaRPr lang="fr-FR"/>
          </a:p>
        </p:txBody>
      </p:sp>
    </p:spTree>
    <p:extLst>
      <p:ext uri="{BB962C8B-B14F-4D97-AF65-F5344CB8AC3E}">
        <p14:creationId xmlns:p14="http://schemas.microsoft.com/office/powerpoint/2010/main" val="1805717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37</a:t>
            </a:fld>
            <a:endParaRPr lang="fr-FR"/>
          </a:p>
        </p:txBody>
      </p:sp>
    </p:spTree>
    <p:extLst>
      <p:ext uri="{BB962C8B-B14F-4D97-AF65-F5344CB8AC3E}">
        <p14:creationId xmlns:p14="http://schemas.microsoft.com/office/powerpoint/2010/main" val="1907097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38</a:t>
            </a:fld>
            <a:endParaRPr lang="fr-FR"/>
          </a:p>
        </p:txBody>
      </p:sp>
    </p:spTree>
    <p:extLst>
      <p:ext uri="{BB962C8B-B14F-4D97-AF65-F5344CB8AC3E}">
        <p14:creationId xmlns:p14="http://schemas.microsoft.com/office/powerpoint/2010/main" val="378108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4</a:t>
            </a:fld>
            <a:endParaRPr lang="fr-FR"/>
          </a:p>
        </p:txBody>
      </p:sp>
    </p:spTree>
    <p:extLst>
      <p:ext uri="{BB962C8B-B14F-4D97-AF65-F5344CB8AC3E}">
        <p14:creationId xmlns:p14="http://schemas.microsoft.com/office/powerpoint/2010/main" val="1164484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39</a:t>
            </a:fld>
            <a:endParaRPr lang="fr-FR"/>
          </a:p>
        </p:txBody>
      </p:sp>
    </p:spTree>
    <p:extLst>
      <p:ext uri="{BB962C8B-B14F-4D97-AF65-F5344CB8AC3E}">
        <p14:creationId xmlns:p14="http://schemas.microsoft.com/office/powerpoint/2010/main" val="712545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42</a:t>
            </a:fld>
            <a:endParaRPr lang="fr-FR"/>
          </a:p>
        </p:txBody>
      </p:sp>
    </p:spTree>
    <p:extLst>
      <p:ext uri="{BB962C8B-B14F-4D97-AF65-F5344CB8AC3E}">
        <p14:creationId xmlns:p14="http://schemas.microsoft.com/office/powerpoint/2010/main" val="2388841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43</a:t>
            </a:fld>
            <a:endParaRPr lang="fr-FR"/>
          </a:p>
        </p:txBody>
      </p:sp>
    </p:spTree>
    <p:extLst>
      <p:ext uri="{BB962C8B-B14F-4D97-AF65-F5344CB8AC3E}">
        <p14:creationId xmlns:p14="http://schemas.microsoft.com/office/powerpoint/2010/main" val="2575247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44</a:t>
            </a:fld>
            <a:endParaRPr lang="fr-FR"/>
          </a:p>
        </p:txBody>
      </p:sp>
    </p:spTree>
    <p:extLst>
      <p:ext uri="{BB962C8B-B14F-4D97-AF65-F5344CB8AC3E}">
        <p14:creationId xmlns:p14="http://schemas.microsoft.com/office/powerpoint/2010/main" val="217696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5</a:t>
            </a:fld>
            <a:endParaRPr lang="fr-FR"/>
          </a:p>
        </p:txBody>
      </p:sp>
    </p:spTree>
    <p:extLst>
      <p:ext uri="{BB962C8B-B14F-4D97-AF65-F5344CB8AC3E}">
        <p14:creationId xmlns:p14="http://schemas.microsoft.com/office/powerpoint/2010/main" val="236083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7</a:t>
            </a:fld>
            <a:endParaRPr lang="fr-FR"/>
          </a:p>
        </p:txBody>
      </p:sp>
    </p:spTree>
    <p:extLst>
      <p:ext uri="{BB962C8B-B14F-4D97-AF65-F5344CB8AC3E}">
        <p14:creationId xmlns:p14="http://schemas.microsoft.com/office/powerpoint/2010/main" val="182091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8</a:t>
            </a:fld>
            <a:endParaRPr lang="fr-FR"/>
          </a:p>
        </p:txBody>
      </p:sp>
    </p:spTree>
    <p:extLst>
      <p:ext uri="{BB962C8B-B14F-4D97-AF65-F5344CB8AC3E}">
        <p14:creationId xmlns:p14="http://schemas.microsoft.com/office/powerpoint/2010/main" val="2618444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Format des messages:</a:t>
            </a:r>
          </a:p>
          <a:p>
            <a:endParaRPr lang="fr-FR" dirty="0"/>
          </a:p>
          <a:p>
            <a:r>
              <a:rPr lang="fr-FR" dirty="0"/>
              <a:t>	- Le choix des formats de message peut agir sur l'usage de l'API et son évolutivité. Il faut donc bien choisir.</a:t>
            </a:r>
          </a:p>
          <a:p>
            <a:r>
              <a:rPr lang="fr-FR" dirty="0"/>
              <a:t>	- Deux types : Texte et Binaire</a:t>
            </a:r>
          </a:p>
          <a:p>
            <a:endParaRPr lang="fr-FR" dirty="0"/>
          </a:p>
          <a:p>
            <a:r>
              <a:rPr lang="fr-FR" dirty="0"/>
              <a:t>	- Texte : JSON, XML</a:t>
            </a:r>
          </a:p>
          <a:p>
            <a:r>
              <a:rPr lang="fr-FR" dirty="0"/>
              <a:t>		- Inconvénients : Ajoute de la complexité lorsqu'il faut traiter les fichiers volumineux</a:t>
            </a:r>
          </a:p>
          <a:p>
            <a:r>
              <a:rPr lang="fr-FR" dirty="0"/>
              <a:t>	- Binaire</a:t>
            </a:r>
          </a:p>
          <a:p>
            <a:r>
              <a:rPr lang="fr-FR" dirty="0"/>
              <a:t>		- Sérialisation/Désérialisation: Expliquer les deux termes.</a:t>
            </a:r>
          </a:p>
          <a:p>
            <a:r>
              <a:rPr lang="fr-FR" dirty="0"/>
              <a:t>		-  Liens pour </a:t>
            </a:r>
            <a:r>
              <a:rPr lang="fr-FR" dirty="0" err="1"/>
              <a:t>protobuff</a:t>
            </a:r>
            <a:r>
              <a:rPr lang="fr-FR" dirty="0"/>
              <a:t> : https://protobuf.dev/overview/ et  </a:t>
            </a:r>
            <a:r>
              <a:rPr lang="fr-FR" dirty="0" err="1"/>
              <a:t>Avro</a:t>
            </a:r>
            <a:r>
              <a:rPr lang="fr-FR" dirty="0"/>
              <a:t>: https://avro.apache.org/</a:t>
            </a:r>
          </a:p>
          <a:p>
            <a:r>
              <a:rPr lang="fr-FR" dirty="0"/>
              <a:t>	</a:t>
            </a:r>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9</a:t>
            </a:fld>
            <a:endParaRPr lang="fr-FR"/>
          </a:p>
        </p:txBody>
      </p:sp>
    </p:spTree>
    <p:extLst>
      <p:ext uri="{BB962C8B-B14F-4D97-AF65-F5344CB8AC3E}">
        <p14:creationId xmlns:p14="http://schemas.microsoft.com/office/powerpoint/2010/main" val="4086206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13</a:t>
            </a:fld>
            <a:endParaRPr lang="fr-FR"/>
          </a:p>
        </p:txBody>
      </p:sp>
    </p:spTree>
    <p:extLst>
      <p:ext uri="{BB962C8B-B14F-4D97-AF65-F5344CB8AC3E}">
        <p14:creationId xmlns:p14="http://schemas.microsoft.com/office/powerpoint/2010/main" val="352707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15</a:t>
            </a:fld>
            <a:endParaRPr lang="fr-FR"/>
          </a:p>
        </p:txBody>
      </p:sp>
    </p:spTree>
    <p:extLst>
      <p:ext uri="{BB962C8B-B14F-4D97-AF65-F5344CB8AC3E}">
        <p14:creationId xmlns:p14="http://schemas.microsoft.com/office/powerpoint/2010/main" val="65611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7DD7A74-2C96-4930-9779-DF75995AFE51}" type="slidenum">
              <a:rPr lang="fr-FR" smtClean="0"/>
              <a:t>20</a:t>
            </a:fld>
            <a:endParaRPr lang="fr-FR"/>
          </a:p>
        </p:txBody>
      </p:sp>
    </p:spTree>
    <p:extLst>
      <p:ext uri="{BB962C8B-B14F-4D97-AF65-F5344CB8AC3E}">
        <p14:creationId xmlns:p14="http://schemas.microsoft.com/office/powerpoint/2010/main" val="271121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46F6CD-1C9F-C78F-271C-2E2DADE3EFD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3FF739B-CDC4-6848-673E-1B99B082B3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AFA379F-3E15-3837-41D9-A4EE795FD1B3}"/>
              </a:ext>
            </a:extLst>
          </p:cNvPr>
          <p:cNvSpPr>
            <a:spLocks noGrp="1"/>
          </p:cNvSpPr>
          <p:nvPr>
            <p:ph type="dt" sz="half" idx="10"/>
          </p:nvPr>
        </p:nvSpPr>
        <p:spPr/>
        <p:txBody>
          <a:bodyPr/>
          <a:lstStyle/>
          <a:p>
            <a:fld id="{55B074EA-6BAE-4552-A533-8D75583492AC}" type="datetimeFigureOut">
              <a:rPr lang="fr-FR" smtClean="0"/>
              <a:t>14/10/2024</a:t>
            </a:fld>
            <a:endParaRPr lang="fr-FR"/>
          </a:p>
        </p:txBody>
      </p:sp>
      <p:sp>
        <p:nvSpPr>
          <p:cNvPr id="5" name="Espace réservé du pied de page 4">
            <a:extLst>
              <a:ext uri="{FF2B5EF4-FFF2-40B4-BE49-F238E27FC236}">
                <a16:creationId xmlns:a16="http://schemas.microsoft.com/office/drawing/2014/main" id="{6165DEF4-B35B-B8F0-F2B5-C70DB849E77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4FF5349-E643-6901-7AA8-DA60B5956EC7}"/>
              </a:ext>
            </a:extLst>
          </p:cNvPr>
          <p:cNvSpPr>
            <a:spLocks noGrp="1"/>
          </p:cNvSpPr>
          <p:nvPr>
            <p:ph type="sldNum" sz="quarter" idx="12"/>
          </p:nvPr>
        </p:nvSpPr>
        <p:spPr/>
        <p:txBody>
          <a:bodyPr/>
          <a:lstStyle/>
          <a:p>
            <a:fld id="{1D1239DC-D3A0-4F36-9B3A-F7688F7F63AC}" type="slidenum">
              <a:rPr lang="fr-FR" smtClean="0"/>
              <a:t>‹N°›</a:t>
            </a:fld>
            <a:endParaRPr lang="fr-FR"/>
          </a:p>
        </p:txBody>
      </p:sp>
    </p:spTree>
    <p:extLst>
      <p:ext uri="{BB962C8B-B14F-4D97-AF65-F5344CB8AC3E}">
        <p14:creationId xmlns:p14="http://schemas.microsoft.com/office/powerpoint/2010/main" val="90922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C6EE8-15C1-D430-066A-12B122B3B63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94B4EF7-1D76-EE09-F6FB-8D7D25DF1F7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494985-9CA5-CD88-FAE0-54D166F2E9DC}"/>
              </a:ext>
            </a:extLst>
          </p:cNvPr>
          <p:cNvSpPr>
            <a:spLocks noGrp="1"/>
          </p:cNvSpPr>
          <p:nvPr>
            <p:ph type="dt" sz="half" idx="10"/>
          </p:nvPr>
        </p:nvSpPr>
        <p:spPr/>
        <p:txBody>
          <a:bodyPr/>
          <a:lstStyle/>
          <a:p>
            <a:fld id="{55B074EA-6BAE-4552-A533-8D75583492AC}" type="datetimeFigureOut">
              <a:rPr lang="fr-FR" smtClean="0"/>
              <a:t>14/10/2024</a:t>
            </a:fld>
            <a:endParaRPr lang="fr-FR"/>
          </a:p>
        </p:txBody>
      </p:sp>
      <p:sp>
        <p:nvSpPr>
          <p:cNvPr id="5" name="Espace réservé du pied de page 4">
            <a:extLst>
              <a:ext uri="{FF2B5EF4-FFF2-40B4-BE49-F238E27FC236}">
                <a16:creationId xmlns:a16="http://schemas.microsoft.com/office/drawing/2014/main" id="{9B1D9844-7AAB-04A1-2626-BE22E6CF0C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F78779-D75F-A2B7-599B-531909A0E6D2}"/>
              </a:ext>
            </a:extLst>
          </p:cNvPr>
          <p:cNvSpPr>
            <a:spLocks noGrp="1"/>
          </p:cNvSpPr>
          <p:nvPr>
            <p:ph type="sldNum" sz="quarter" idx="12"/>
          </p:nvPr>
        </p:nvSpPr>
        <p:spPr/>
        <p:txBody>
          <a:bodyPr/>
          <a:lstStyle/>
          <a:p>
            <a:fld id="{1D1239DC-D3A0-4F36-9B3A-F7688F7F63AC}" type="slidenum">
              <a:rPr lang="fr-FR" smtClean="0"/>
              <a:t>‹N°›</a:t>
            </a:fld>
            <a:endParaRPr lang="fr-FR"/>
          </a:p>
        </p:txBody>
      </p:sp>
    </p:spTree>
    <p:extLst>
      <p:ext uri="{BB962C8B-B14F-4D97-AF65-F5344CB8AC3E}">
        <p14:creationId xmlns:p14="http://schemas.microsoft.com/office/powerpoint/2010/main" val="2457014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90C237B-2135-DF2E-BA42-3F88AAD5B58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2D68C5C-D086-57E6-38D4-637C1409430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7B0BBC-44FF-40C8-3EEF-AEAA4E659F7E}"/>
              </a:ext>
            </a:extLst>
          </p:cNvPr>
          <p:cNvSpPr>
            <a:spLocks noGrp="1"/>
          </p:cNvSpPr>
          <p:nvPr>
            <p:ph type="dt" sz="half" idx="10"/>
          </p:nvPr>
        </p:nvSpPr>
        <p:spPr/>
        <p:txBody>
          <a:bodyPr/>
          <a:lstStyle/>
          <a:p>
            <a:fld id="{55B074EA-6BAE-4552-A533-8D75583492AC}" type="datetimeFigureOut">
              <a:rPr lang="fr-FR" smtClean="0"/>
              <a:t>14/10/2024</a:t>
            </a:fld>
            <a:endParaRPr lang="fr-FR"/>
          </a:p>
        </p:txBody>
      </p:sp>
      <p:sp>
        <p:nvSpPr>
          <p:cNvPr id="5" name="Espace réservé du pied de page 4">
            <a:extLst>
              <a:ext uri="{FF2B5EF4-FFF2-40B4-BE49-F238E27FC236}">
                <a16:creationId xmlns:a16="http://schemas.microsoft.com/office/drawing/2014/main" id="{4CAD1546-18E3-3154-77AB-F201E6E25D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BE0021B-AF17-2604-2A37-6387B80A2DE4}"/>
              </a:ext>
            </a:extLst>
          </p:cNvPr>
          <p:cNvSpPr>
            <a:spLocks noGrp="1"/>
          </p:cNvSpPr>
          <p:nvPr>
            <p:ph type="sldNum" sz="quarter" idx="12"/>
          </p:nvPr>
        </p:nvSpPr>
        <p:spPr/>
        <p:txBody>
          <a:bodyPr/>
          <a:lstStyle/>
          <a:p>
            <a:fld id="{1D1239DC-D3A0-4F36-9B3A-F7688F7F63AC}" type="slidenum">
              <a:rPr lang="fr-FR" smtClean="0"/>
              <a:t>‹N°›</a:t>
            </a:fld>
            <a:endParaRPr lang="fr-FR"/>
          </a:p>
        </p:txBody>
      </p:sp>
    </p:spTree>
    <p:extLst>
      <p:ext uri="{BB962C8B-B14F-4D97-AF65-F5344CB8AC3E}">
        <p14:creationId xmlns:p14="http://schemas.microsoft.com/office/powerpoint/2010/main" val="230090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D6AA7-70CA-01BE-D271-007438AC871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0572F84-C7FB-6E9F-1984-7A1BDB296C4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151500-AEC1-C05A-6F35-7A4BE62C241F}"/>
              </a:ext>
            </a:extLst>
          </p:cNvPr>
          <p:cNvSpPr>
            <a:spLocks noGrp="1"/>
          </p:cNvSpPr>
          <p:nvPr>
            <p:ph type="dt" sz="half" idx="10"/>
          </p:nvPr>
        </p:nvSpPr>
        <p:spPr/>
        <p:txBody>
          <a:bodyPr/>
          <a:lstStyle/>
          <a:p>
            <a:fld id="{55B074EA-6BAE-4552-A533-8D75583492AC}" type="datetimeFigureOut">
              <a:rPr lang="fr-FR" smtClean="0"/>
              <a:t>14/10/2024</a:t>
            </a:fld>
            <a:endParaRPr lang="fr-FR"/>
          </a:p>
        </p:txBody>
      </p:sp>
      <p:sp>
        <p:nvSpPr>
          <p:cNvPr id="5" name="Espace réservé du pied de page 4">
            <a:extLst>
              <a:ext uri="{FF2B5EF4-FFF2-40B4-BE49-F238E27FC236}">
                <a16:creationId xmlns:a16="http://schemas.microsoft.com/office/drawing/2014/main" id="{6A59EA86-3394-21AD-7F3F-FB81A927AD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4B94AF-7B86-A48D-D93A-11CAFA777E49}"/>
              </a:ext>
            </a:extLst>
          </p:cNvPr>
          <p:cNvSpPr>
            <a:spLocks noGrp="1"/>
          </p:cNvSpPr>
          <p:nvPr>
            <p:ph type="sldNum" sz="quarter" idx="12"/>
          </p:nvPr>
        </p:nvSpPr>
        <p:spPr/>
        <p:txBody>
          <a:bodyPr/>
          <a:lstStyle/>
          <a:p>
            <a:fld id="{1D1239DC-D3A0-4F36-9B3A-F7688F7F63AC}" type="slidenum">
              <a:rPr lang="fr-FR" smtClean="0"/>
              <a:t>‹N°›</a:t>
            </a:fld>
            <a:endParaRPr lang="fr-FR"/>
          </a:p>
        </p:txBody>
      </p:sp>
    </p:spTree>
    <p:extLst>
      <p:ext uri="{BB962C8B-B14F-4D97-AF65-F5344CB8AC3E}">
        <p14:creationId xmlns:p14="http://schemas.microsoft.com/office/powerpoint/2010/main" val="322392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BC1EE-8FD3-9714-A685-F195357FE69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E80CD1D-00D3-1BDF-B385-1EF72FBF23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02A415B-15FC-C7A5-2836-F6FA0825BC1B}"/>
              </a:ext>
            </a:extLst>
          </p:cNvPr>
          <p:cNvSpPr>
            <a:spLocks noGrp="1"/>
          </p:cNvSpPr>
          <p:nvPr>
            <p:ph type="dt" sz="half" idx="10"/>
          </p:nvPr>
        </p:nvSpPr>
        <p:spPr/>
        <p:txBody>
          <a:bodyPr/>
          <a:lstStyle/>
          <a:p>
            <a:fld id="{55B074EA-6BAE-4552-A533-8D75583492AC}" type="datetimeFigureOut">
              <a:rPr lang="fr-FR" smtClean="0"/>
              <a:t>14/10/2024</a:t>
            </a:fld>
            <a:endParaRPr lang="fr-FR"/>
          </a:p>
        </p:txBody>
      </p:sp>
      <p:sp>
        <p:nvSpPr>
          <p:cNvPr id="5" name="Espace réservé du pied de page 4">
            <a:extLst>
              <a:ext uri="{FF2B5EF4-FFF2-40B4-BE49-F238E27FC236}">
                <a16:creationId xmlns:a16="http://schemas.microsoft.com/office/drawing/2014/main" id="{081CCF43-031A-6C9B-6C43-0064F38BC8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B2130E-067C-FEC6-AF50-C1D99331AF81}"/>
              </a:ext>
            </a:extLst>
          </p:cNvPr>
          <p:cNvSpPr>
            <a:spLocks noGrp="1"/>
          </p:cNvSpPr>
          <p:nvPr>
            <p:ph type="sldNum" sz="quarter" idx="12"/>
          </p:nvPr>
        </p:nvSpPr>
        <p:spPr/>
        <p:txBody>
          <a:bodyPr/>
          <a:lstStyle/>
          <a:p>
            <a:fld id="{1D1239DC-D3A0-4F36-9B3A-F7688F7F63AC}" type="slidenum">
              <a:rPr lang="fr-FR" smtClean="0"/>
              <a:t>‹N°›</a:t>
            </a:fld>
            <a:endParaRPr lang="fr-FR"/>
          </a:p>
        </p:txBody>
      </p:sp>
    </p:spTree>
    <p:extLst>
      <p:ext uri="{BB962C8B-B14F-4D97-AF65-F5344CB8AC3E}">
        <p14:creationId xmlns:p14="http://schemas.microsoft.com/office/powerpoint/2010/main" val="245167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66785E-174E-A7B5-8C98-3F255AC08BE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011E48C-D90D-E74C-3509-F3C2CE363F0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A631CD4-95AC-FC10-580A-7674CBB7AEC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BC60B44-EE55-8CE4-52E7-9F242FD57B2E}"/>
              </a:ext>
            </a:extLst>
          </p:cNvPr>
          <p:cNvSpPr>
            <a:spLocks noGrp="1"/>
          </p:cNvSpPr>
          <p:nvPr>
            <p:ph type="dt" sz="half" idx="10"/>
          </p:nvPr>
        </p:nvSpPr>
        <p:spPr/>
        <p:txBody>
          <a:bodyPr/>
          <a:lstStyle/>
          <a:p>
            <a:fld id="{55B074EA-6BAE-4552-A533-8D75583492AC}" type="datetimeFigureOut">
              <a:rPr lang="fr-FR" smtClean="0"/>
              <a:t>14/10/2024</a:t>
            </a:fld>
            <a:endParaRPr lang="fr-FR"/>
          </a:p>
        </p:txBody>
      </p:sp>
      <p:sp>
        <p:nvSpPr>
          <p:cNvPr id="6" name="Espace réservé du pied de page 5">
            <a:extLst>
              <a:ext uri="{FF2B5EF4-FFF2-40B4-BE49-F238E27FC236}">
                <a16:creationId xmlns:a16="http://schemas.microsoft.com/office/drawing/2014/main" id="{4BC743F4-193D-A78A-37A2-6B931EB1B4C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10DA67F-9CEE-69D4-FB6C-9102C5C2F937}"/>
              </a:ext>
            </a:extLst>
          </p:cNvPr>
          <p:cNvSpPr>
            <a:spLocks noGrp="1"/>
          </p:cNvSpPr>
          <p:nvPr>
            <p:ph type="sldNum" sz="quarter" idx="12"/>
          </p:nvPr>
        </p:nvSpPr>
        <p:spPr/>
        <p:txBody>
          <a:bodyPr/>
          <a:lstStyle/>
          <a:p>
            <a:fld id="{1D1239DC-D3A0-4F36-9B3A-F7688F7F63AC}" type="slidenum">
              <a:rPr lang="fr-FR" smtClean="0"/>
              <a:t>‹N°›</a:t>
            </a:fld>
            <a:endParaRPr lang="fr-FR"/>
          </a:p>
        </p:txBody>
      </p:sp>
    </p:spTree>
    <p:extLst>
      <p:ext uri="{BB962C8B-B14F-4D97-AF65-F5344CB8AC3E}">
        <p14:creationId xmlns:p14="http://schemas.microsoft.com/office/powerpoint/2010/main" val="307368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8D1144-4E85-20C0-38EB-AAD38604B10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EBAEF7B-5784-5E44-615A-6649C7532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39AFFEC-E449-0648-20DB-2E1F001CDEB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BE36FD5-9D89-6FEE-521F-D305A6783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B3707C4-7A7B-2ABA-F49C-032B428DA3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B203429-269E-3FA1-556E-A1CB8799B05C}"/>
              </a:ext>
            </a:extLst>
          </p:cNvPr>
          <p:cNvSpPr>
            <a:spLocks noGrp="1"/>
          </p:cNvSpPr>
          <p:nvPr>
            <p:ph type="dt" sz="half" idx="10"/>
          </p:nvPr>
        </p:nvSpPr>
        <p:spPr/>
        <p:txBody>
          <a:bodyPr/>
          <a:lstStyle/>
          <a:p>
            <a:fld id="{55B074EA-6BAE-4552-A533-8D75583492AC}" type="datetimeFigureOut">
              <a:rPr lang="fr-FR" smtClean="0"/>
              <a:t>14/10/2024</a:t>
            </a:fld>
            <a:endParaRPr lang="fr-FR"/>
          </a:p>
        </p:txBody>
      </p:sp>
      <p:sp>
        <p:nvSpPr>
          <p:cNvPr id="8" name="Espace réservé du pied de page 7">
            <a:extLst>
              <a:ext uri="{FF2B5EF4-FFF2-40B4-BE49-F238E27FC236}">
                <a16:creationId xmlns:a16="http://schemas.microsoft.com/office/drawing/2014/main" id="{76069650-E387-F5DB-A78C-D7F2AB9F705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586A63C-836B-D886-61B7-BBFC7CA64174}"/>
              </a:ext>
            </a:extLst>
          </p:cNvPr>
          <p:cNvSpPr>
            <a:spLocks noGrp="1"/>
          </p:cNvSpPr>
          <p:nvPr>
            <p:ph type="sldNum" sz="quarter" idx="12"/>
          </p:nvPr>
        </p:nvSpPr>
        <p:spPr/>
        <p:txBody>
          <a:bodyPr/>
          <a:lstStyle/>
          <a:p>
            <a:fld id="{1D1239DC-D3A0-4F36-9B3A-F7688F7F63AC}" type="slidenum">
              <a:rPr lang="fr-FR" smtClean="0"/>
              <a:t>‹N°›</a:t>
            </a:fld>
            <a:endParaRPr lang="fr-FR"/>
          </a:p>
        </p:txBody>
      </p:sp>
    </p:spTree>
    <p:extLst>
      <p:ext uri="{BB962C8B-B14F-4D97-AF65-F5344CB8AC3E}">
        <p14:creationId xmlns:p14="http://schemas.microsoft.com/office/powerpoint/2010/main" val="222539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C4233-43E4-BC1C-1410-7E39D43B59A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E77CD61-3BCA-7EC6-9BFD-20CE39A63CDD}"/>
              </a:ext>
            </a:extLst>
          </p:cNvPr>
          <p:cNvSpPr>
            <a:spLocks noGrp="1"/>
          </p:cNvSpPr>
          <p:nvPr>
            <p:ph type="dt" sz="half" idx="10"/>
          </p:nvPr>
        </p:nvSpPr>
        <p:spPr/>
        <p:txBody>
          <a:bodyPr/>
          <a:lstStyle/>
          <a:p>
            <a:fld id="{55B074EA-6BAE-4552-A533-8D75583492AC}" type="datetimeFigureOut">
              <a:rPr lang="fr-FR" smtClean="0"/>
              <a:t>14/10/2024</a:t>
            </a:fld>
            <a:endParaRPr lang="fr-FR"/>
          </a:p>
        </p:txBody>
      </p:sp>
      <p:sp>
        <p:nvSpPr>
          <p:cNvPr id="4" name="Espace réservé du pied de page 3">
            <a:extLst>
              <a:ext uri="{FF2B5EF4-FFF2-40B4-BE49-F238E27FC236}">
                <a16:creationId xmlns:a16="http://schemas.microsoft.com/office/drawing/2014/main" id="{83FE31EE-D7E6-34A3-A9C5-2E96B535B9C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500443A-D6C7-3737-51A5-B07AE92ED1C0}"/>
              </a:ext>
            </a:extLst>
          </p:cNvPr>
          <p:cNvSpPr>
            <a:spLocks noGrp="1"/>
          </p:cNvSpPr>
          <p:nvPr>
            <p:ph type="sldNum" sz="quarter" idx="12"/>
          </p:nvPr>
        </p:nvSpPr>
        <p:spPr/>
        <p:txBody>
          <a:bodyPr/>
          <a:lstStyle/>
          <a:p>
            <a:fld id="{1D1239DC-D3A0-4F36-9B3A-F7688F7F63AC}" type="slidenum">
              <a:rPr lang="fr-FR" smtClean="0"/>
              <a:t>‹N°›</a:t>
            </a:fld>
            <a:endParaRPr lang="fr-FR"/>
          </a:p>
        </p:txBody>
      </p:sp>
    </p:spTree>
    <p:extLst>
      <p:ext uri="{BB962C8B-B14F-4D97-AF65-F5344CB8AC3E}">
        <p14:creationId xmlns:p14="http://schemas.microsoft.com/office/powerpoint/2010/main" val="904240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1BEAE08-49DF-5EB3-B266-84C80FE5556D}"/>
              </a:ext>
            </a:extLst>
          </p:cNvPr>
          <p:cNvSpPr>
            <a:spLocks noGrp="1"/>
          </p:cNvSpPr>
          <p:nvPr>
            <p:ph type="dt" sz="half" idx="10"/>
          </p:nvPr>
        </p:nvSpPr>
        <p:spPr/>
        <p:txBody>
          <a:bodyPr/>
          <a:lstStyle/>
          <a:p>
            <a:fld id="{55B074EA-6BAE-4552-A533-8D75583492AC}" type="datetimeFigureOut">
              <a:rPr lang="fr-FR" smtClean="0"/>
              <a:t>14/10/2024</a:t>
            </a:fld>
            <a:endParaRPr lang="fr-FR"/>
          </a:p>
        </p:txBody>
      </p:sp>
      <p:sp>
        <p:nvSpPr>
          <p:cNvPr id="3" name="Espace réservé du pied de page 2">
            <a:extLst>
              <a:ext uri="{FF2B5EF4-FFF2-40B4-BE49-F238E27FC236}">
                <a16:creationId xmlns:a16="http://schemas.microsoft.com/office/drawing/2014/main" id="{A8DD10E7-40FF-52F0-778B-C8EC2441631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CEDC7A1-BDFC-5F2F-5F91-B3DE19789324}"/>
              </a:ext>
            </a:extLst>
          </p:cNvPr>
          <p:cNvSpPr>
            <a:spLocks noGrp="1"/>
          </p:cNvSpPr>
          <p:nvPr>
            <p:ph type="sldNum" sz="quarter" idx="12"/>
          </p:nvPr>
        </p:nvSpPr>
        <p:spPr/>
        <p:txBody>
          <a:bodyPr/>
          <a:lstStyle/>
          <a:p>
            <a:fld id="{1D1239DC-D3A0-4F36-9B3A-F7688F7F63AC}" type="slidenum">
              <a:rPr lang="fr-FR" smtClean="0"/>
              <a:t>‹N°›</a:t>
            </a:fld>
            <a:endParaRPr lang="fr-FR"/>
          </a:p>
        </p:txBody>
      </p:sp>
    </p:spTree>
    <p:extLst>
      <p:ext uri="{BB962C8B-B14F-4D97-AF65-F5344CB8AC3E}">
        <p14:creationId xmlns:p14="http://schemas.microsoft.com/office/powerpoint/2010/main" val="140201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6F1D7F-D5AE-3B76-0B6D-ADD8BAC647A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1883165-F79E-A6CF-25C5-C92B59547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4B1B2F2-F247-2967-6044-54453E7E5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063729F-BC3F-1ED2-D0DE-8056B13500C4}"/>
              </a:ext>
            </a:extLst>
          </p:cNvPr>
          <p:cNvSpPr>
            <a:spLocks noGrp="1"/>
          </p:cNvSpPr>
          <p:nvPr>
            <p:ph type="dt" sz="half" idx="10"/>
          </p:nvPr>
        </p:nvSpPr>
        <p:spPr/>
        <p:txBody>
          <a:bodyPr/>
          <a:lstStyle/>
          <a:p>
            <a:fld id="{55B074EA-6BAE-4552-A533-8D75583492AC}" type="datetimeFigureOut">
              <a:rPr lang="fr-FR" smtClean="0"/>
              <a:t>14/10/2024</a:t>
            </a:fld>
            <a:endParaRPr lang="fr-FR"/>
          </a:p>
        </p:txBody>
      </p:sp>
      <p:sp>
        <p:nvSpPr>
          <p:cNvPr id="6" name="Espace réservé du pied de page 5">
            <a:extLst>
              <a:ext uri="{FF2B5EF4-FFF2-40B4-BE49-F238E27FC236}">
                <a16:creationId xmlns:a16="http://schemas.microsoft.com/office/drawing/2014/main" id="{F869D1B0-032D-D3BC-2CA2-2CABA34232D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24917EE-79C1-61F7-A54E-F6AD801EA37E}"/>
              </a:ext>
            </a:extLst>
          </p:cNvPr>
          <p:cNvSpPr>
            <a:spLocks noGrp="1"/>
          </p:cNvSpPr>
          <p:nvPr>
            <p:ph type="sldNum" sz="quarter" idx="12"/>
          </p:nvPr>
        </p:nvSpPr>
        <p:spPr/>
        <p:txBody>
          <a:bodyPr/>
          <a:lstStyle/>
          <a:p>
            <a:fld id="{1D1239DC-D3A0-4F36-9B3A-F7688F7F63AC}" type="slidenum">
              <a:rPr lang="fr-FR" smtClean="0"/>
              <a:t>‹N°›</a:t>
            </a:fld>
            <a:endParaRPr lang="fr-FR"/>
          </a:p>
        </p:txBody>
      </p:sp>
    </p:spTree>
    <p:extLst>
      <p:ext uri="{BB962C8B-B14F-4D97-AF65-F5344CB8AC3E}">
        <p14:creationId xmlns:p14="http://schemas.microsoft.com/office/powerpoint/2010/main" val="263306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E22526-AE03-6361-7220-4CDC238769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BFDD58A-5B8C-56FD-D5BB-8247C24C60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62B537D-782E-90F5-6DD2-6DCE4CE32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FEB49B7-54D0-9004-24DF-C655A22FBDF4}"/>
              </a:ext>
            </a:extLst>
          </p:cNvPr>
          <p:cNvSpPr>
            <a:spLocks noGrp="1"/>
          </p:cNvSpPr>
          <p:nvPr>
            <p:ph type="dt" sz="half" idx="10"/>
          </p:nvPr>
        </p:nvSpPr>
        <p:spPr/>
        <p:txBody>
          <a:bodyPr/>
          <a:lstStyle/>
          <a:p>
            <a:fld id="{55B074EA-6BAE-4552-A533-8D75583492AC}" type="datetimeFigureOut">
              <a:rPr lang="fr-FR" smtClean="0"/>
              <a:t>14/10/2024</a:t>
            </a:fld>
            <a:endParaRPr lang="fr-FR"/>
          </a:p>
        </p:txBody>
      </p:sp>
      <p:sp>
        <p:nvSpPr>
          <p:cNvPr id="6" name="Espace réservé du pied de page 5">
            <a:extLst>
              <a:ext uri="{FF2B5EF4-FFF2-40B4-BE49-F238E27FC236}">
                <a16:creationId xmlns:a16="http://schemas.microsoft.com/office/drawing/2014/main" id="{36833991-C346-5226-C0C3-54606D33724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6C3C12-3963-3754-2435-67354F078523}"/>
              </a:ext>
            </a:extLst>
          </p:cNvPr>
          <p:cNvSpPr>
            <a:spLocks noGrp="1"/>
          </p:cNvSpPr>
          <p:nvPr>
            <p:ph type="sldNum" sz="quarter" idx="12"/>
          </p:nvPr>
        </p:nvSpPr>
        <p:spPr/>
        <p:txBody>
          <a:bodyPr/>
          <a:lstStyle/>
          <a:p>
            <a:fld id="{1D1239DC-D3A0-4F36-9B3A-F7688F7F63AC}" type="slidenum">
              <a:rPr lang="fr-FR" smtClean="0"/>
              <a:t>‹N°›</a:t>
            </a:fld>
            <a:endParaRPr lang="fr-FR"/>
          </a:p>
        </p:txBody>
      </p:sp>
    </p:spTree>
    <p:extLst>
      <p:ext uri="{BB962C8B-B14F-4D97-AF65-F5344CB8AC3E}">
        <p14:creationId xmlns:p14="http://schemas.microsoft.com/office/powerpoint/2010/main" val="380256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DC8870B-4F6F-3ECD-8C8E-B9BB64313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85B6D0F-E475-3882-3801-765C8D133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B3BCD97-BE34-278B-D7F2-9A0749598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B074EA-6BAE-4552-A533-8D75583492AC}" type="datetimeFigureOut">
              <a:rPr lang="fr-FR" smtClean="0"/>
              <a:t>14/10/2024</a:t>
            </a:fld>
            <a:endParaRPr lang="fr-FR"/>
          </a:p>
        </p:txBody>
      </p:sp>
      <p:sp>
        <p:nvSpPr>
          <p:cNvPr id="5" name="Espace réservé du pied de page 4">
            <a:extLst>
              <a:ext uri="{FF2B5EF4-FFF2-40B4-BE49-F238E27FC236}">
                <a16:creationId xmlns:a16="http://schemas.microsoft.com/office/drawing/2014/main" id="{24924A4B-6B52-778D-CDC5-A4FC56E83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3C76B4B-D4FE-1549-8EFE-85BFF0A3F8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1239DC-D3A0-4F36-9B3A-F7688F7F63AC}" type="slidenum">
              <a:rPr lang="fr-FR" smtClean="0"/>
              <a:t>‹N°›</a:t>
            </a:fld>
            <a:endParaRPr lang="fr-FR"/>
          </a:p>
        </p:txBody>
      </p:sp>
    </p:spTree>
    <p:extLst>
      <p:ext uri="{BB962C8B-B14F-4D97-AF65-F5344CB8AC3E}">
        <p14:creationId xmlns:p14="http://schemas.microsoft.com/office/powerpoint/2010/main" val="622925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descr="Une image contenant texte, conception, capture d’écran, croquis">
            <a:extLst>
              <a:ext uri="{FF2B5EF4-FFF2-40B4-BE49-F238E27FC236}">
                <a16:creationId xmlns:a16="http://schemas.microsoft.com/office/drawing/2014/main" id="{AFFC5B44-9129-B866-C88F-D220AE85F684}"/>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rot="5400000">
            <a:off x="2596613" y="-2596610"/>
            <a:ext cx="6998776" cy="12192000"/>
          </a:xfrm>
          <a:prstGeom prst="rect">
            <a:avLst/>
          </a:prstGeom>
        </p:spPr>
      </p:pic>
      <p:sp>
        <p:nvSpPr>
          <p:cNvPr id="2" name="Titre 1">
            <a:extLst>
              <a:ext uri="{FF2B5EF4-FFF2-40B4-BE49-F238E27FC236}">
                <a16:creationId xmlns:a16="http://schemas.microsoft.com/office/drawing/2014/main" id="{A628ABC8-9E53-0506-D73C-F2A430DE8282}"/>
              </a:ext>
            </a:extLst>
          </p:cNvPr>
          <p:cNvSpPr>
            <a:spLocks noGrp="1"/>
          </p:cNvSpPr>
          <p:nvPr>
            <p:ph type="ctrTitle"/>
          </p:nvPr>
        </p:nvSpPr>
        <p:spPr>
          <a:xfrm>
            <a:off x="345186" y="2433638"/>
            <a:ext cx="3741039" cy="738187"/>
          </a:xfrm>
        </p:spPr>
        <p:txBody>
          <a:bodyPr>
            <a:normAutofit fontScale="90000"/>
          </a:bodyPr>
          <a:lstStyle/>
          <a:p>
            <a:pPr algn="l"/>
            <a:r>
              <a:rPr lang="fr-FR" sz="4500" b="1" dirty="0">
                <a:solidFill>
                  <a:schemeClr val="tx2"/>
                </a:solidFill>
                <a:latin typeface="Lora" pitchFamily="2" charset="0"/>
              </a:rPr>
              <a:t>Microservices</a:t>
            </a:r>
          </a:p>
        </p:txBody>
      </p:sp>
      <p:sp>
        <p:nvSpPr>
          <p:cNvPr id="3" name="Sous-titre 2">
            <a:extLst>
              <a:ext uri="{FF2B5EF4-FFF2-40B4-BE49-F238E27FC236}">
                <a16:creationId xmlns:a16="http://schemas.microsoft.com/office/drawing/2014/main" id="{7080C133-3620-FD6D-C39C-D9DD86DF3B9F}"/>
              </a:ext>
            </a:extLst>
          </p:cNvPr>
          <p:cNvSpPr>
            <a:spLocks noGrp="1"/>
          </p:cNvSpPr>
          <p:nvPr>
            <p:ph type="subTitle" idx="1"/>
          </p:nvPr>
        </p:nvSpPr>
        <p:spPr>
          <a:xfrm>
            <a:off x="4324350" y="6643878"/>
            <a:ext cx="2890647" cy="214122"/>
          </a:xfrm>
        </p:spPr>
        <p:txBody>
          <a:bodyPr>
            <a:noAutofit/>
          </a:bodyPr>
          <a:lstStyle/>
          <a:p>
            <a:r>
              <a:rPr lang="fr-FR" sz="1100" b="1" dirty="0">
                <a:solidFill>
                  <a:schemeClr val="tx2"/>
                </a:solidFill>
              </a:rPr>
              <a:t>Préparé et Présenté par Daniel  Lawson</a:t>
            </a:r>
          </a:p>
        </p:txBody>
      </p:sp>
      <p:sp>
        <p:nvSpPr>
          <p:cNvPr id="4" name="ZoneTexte 3">
            <a:extLst>
              <a:ext uri="{FF2B5EF4-FFF2-40B4-BE49-F238E27FC236}">
                <a16:creationId xmlns:a16="http://schemas.microsoft.com/office/drawing/2014/main" id="{238429A5-14AB-5158-C435-5F50CFE1D820}"/>
              </a:ext>
            </a:extLst>
          </p:cNvPr>
          <p:cNvSpPr txBox="1"/>
          <p:nvPr/>
        </p:nvSpPr>
        <p:spPr>
          <a:xfrm>
            <a:off x="345186" y="3238500"/>
            <a:ext cx="6197854" cy="461665"/>
          </a:xfrm>
          <a:prstGeom prst="rect">
            <a:avLst/>
          </a:prstGeom>
          <a:noFill/>
        </p:spPr>
        <p:txBody>
          <a:bodyPr wrap="square" rtlCol="0">
            <a:spAutoFit/>
          </a:bodyPr>
          <a:lstStyle/>
          <a:p>
            <a:r>
              <a:rPr lang="fr-FR" sz="2400" b="1" dirty="0">
                <a:solidFill>
                  <a:schemeClr val="tx2"/>
                </a:solidFill>
                <a:latin typeface="Lora" pitchFamily="2" charset="0"/>
              </a:rPr>
              <a:t>Module 3: Communication</a:t>
            </a:r>
          </a:p>
        </p:txBody>
      </p:sp>
    </p:spTree>
    <p:extLst>
      <p:ext uri="{BB962C8B-B14F-4D97-AF65-F5344CB8AC3E}">
        <p14:creationId xmlns:p14="http://schemas.microsoft.com/office/powerpoint/2010/main" val="1081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pture d’écran, Appareil de présentation, Rectangle, écran">
            <a:extLst>
              <a:ext uri="{FF2B5EF4-FFF2-40B4-BE49-F238E27FC236}">
                <a16:creationId xmlns:a16="http://schemas.microsoft.com/office/drawing/2014/main" id="{C7C533D6-5777-63DC-D95A-58EF84F5C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85900" y="-295275"/>
            <a:ext cx="3886200" cy="6858000"/>
          </a:xfrm>
          <a:prstGeom prst="rect">
            <a:avLst/>
          </a:prstGeom>
        </p:spPr>
      </p:pic>
      <p:sp>
        <p:nvSpPr>
          <p:cNvPr id="2" name="Titre 1">
            <a:extLst>
              <a:ext uri="{FF2B5EF4-FFF2-40B4-BE49-F238E27FC236}">
                <a16:creationId xmlns:a16="http://schemas.microsoft.com/office/drawing/2014/main" id="{F55CE32C-D2AC-5370-5CDB-FD8907408551}"/>
              </a:ext>
            </a:extLst>
          </p:cNvPr>
          <p:cNvSpPr>
            <a:spLocks noGrp="1"/>
          </p:cNvSpPr>
          <p:nvPr>
            <p:ph type="title"/>
          </p:nvPr>
        </p:nvSpPr>
        <p:spPr>
          <a:xfrm>
            <a:off x="200024" y="2686050"/>
            <a:ext cx="5895975" cy="1128713"/>
          </a:xfrm>
        </p:spPr>
        <p:txBody>
          <a:bodyPr>
            <a:noAutofit/>
          </a:bodyPr>
          <a:lstStyle/>
          <a:p>
            <a:r>
              <a:rPr lang="fr-FR" sz="4100" b="1" dirty="0">
                <a:solidFill>
                  <a:schemeClr val="tx2"/>
                </a:solidFill>
                <a:latin typeface="Lora" pitchFamily="2" charset="0"/>
              </a:rPr>
              <a:t>Les formes de communication</a:t>
            </a:r>
          </a:p>
        </p:txBody>
      </p:sp>
      <p:sp>
        <p:nvSpPr>
          <p:cNvPr id="6" name="Sous-titre 2">
            <a:extLst>
              <a:ext uri="{FF2B5EF4-FFF2-40B4-BE49-F238E27FC236}">
                <a16:creationId xmlns:a16="http://schemas.microsoft.com/office/drawing/2014/main" id="{3BCD69F1-18A3-8D63-D68C-8F4620299F31}"/>
              </a:ext>
            </a:extLst>
          </p:cNvPr>
          <p:cNvSpPr txBox="1">
            <a:spLocks/>
          </p:cNvSpPr>
          <p:nvPr/>
        </p:nvSpPr>
        <p:spPr>
          <a:xfrm>
            <a:off x="4533356" y="6517441"/>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Tree>
    <p:extLst>
      <p:ext uri="{BB962C8B-B14F-4D97-AF65-F5344CB8AC3E}">
        <p14:creationId xmlns:p14="http://schemas.microsoft.com/office/powerpoint/2010/main" val="48150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pture d’écran, Appareil de présentation, Rectangle, écran">
            <a:extLst>
              <a:ext uri="{FF2B5EF4-FFF2-40B4-BE49-F238E27FC236}">
                <a16:creationId xmlns:a16="http://schemas.microsoft.com/office/drawing/2014/main" id="{C7C533D6-5777-63DC-D95A-58EF84F5C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85900" y="-295275"/>
            <a:ext cx="3886200" cy="6858000"/>
          </a:xfrm>
          <a:prstGeom prst="rect">
            <a:avLst/>
          </a:prstGeom>
        </p:spPr>
      </p:pic>
      <p:sp>
        <p:nvSpPr>
          <p:cNvPr id="2" name="Titre 1">
            <a:extLst>
              <a:ext uri="{FF2B5EF4-FFF2-40B4-BE49-F238E27FC236}">
                <a16:creationId xmlns:a16="http://schemas.microsoft.com/office/drawing/2014/main" id="{F55CE32C-D2AC-5370-5CDB-FD8907408551}"/>
              </a:ext>
            </a:extLst>
          </p:cNvPr>
          <p:cNvSpPr>
            <a:spLocks noGrp="1"/>
          </p:cNvSpPr>
          <p:nvPr>
            <p:ph type="title"/>
          </p:nvPr>
        </p:nvSpPr>
        <p:spPr>
          <a:xfrm>
            <a:off x="200024" y="2686050"/>
            <a:ext cx="5895975" cy="1128713"/>
          </a:xfrm>
        </p:spPr>
        <p:txBody>
          <a:bodyPr>
            <a:noAutofit/>
          </a:bodyPr>
          <a:lstStyle/>
          <a:p>
            <a:r>
              <a:rPr lang="fr-FR" sz="4100" b="1" dirty="0">
                <a:solidFill>
                  <a:schemeClr val="tx2"/>
                </a:solidFill>
                <a:latin typeface="Lora" pitchFamily="2" charset="0"/>
              </a:rPr>
              <a:t>La communication synchrone</a:t>
            </a:r>
          </a:p>
        </p:txBody>
      </p:sp>
      <p:sp>
        <p:nvSpPr>
          <p:cNvPr id="6" name="Sous-titre 2">
            <a:extLst>
              <a:ext uri="{FF2B5EF4-FFF2-40B4-BE49-F238E27FC236}">
                <a16:creationId xmlns:a16="http://schemas.microsoft.com/office/drawing/2014/main" id="{3BCD69F1-18A3-8D63-D68C-8F4620299F31}"/>
              </a:ext>
            </a:extLst>
          </p:cNvPr>
          <p:cNvSpPr txBox="1">
            <a:spLocks/>
          </p:cNvSpPr>
          <p:nvPr/>
        </p:nvSpPr>
        <p:spPr>
          <a:xfrm>
            <a:off x="4533356" y="6517441"/>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Tree>
    <p:extLst>
      <p:ext uri="{BB962C8B-B14F-4D97-AF65-F5344CB8AC3E}">
        <p14:creationId xmlns:p14="http://schemas.microsoft.com/office/powerpoint/2010/main" val="185620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17500" y="1287146"/>
            <a:ext cx="11557000" cy="5012054"/>
          </a:xfrm>
        </p:spPr>
        <p:txBody>
          <a:bodyPr>
            <a:noAutofit/>
          </a:bodyPr>
          <a:lstStyle/>
          <a:p>
            <a:pPr marL="0" indent="0">
              <a:lnSpc>
                <a:spcPct val="150000"/>
              </a:lnSpc>
              <a:buNone/>
            </a:pPr>
            <a:r>
              <a:rPr lang="fr-FR" sz="2200" dirty="0"/>
              <a:t>La communication synchrone permet de faire un appel direct </a:t>
            </a:r>
            <a:r>
              <a:rPr lang="fr-FR" sz="2200" b="1" dirty="0"/>
              <a:t>et</a:t>
            </a:r>
            <a:r>
              <a:rPr lang="fr-FR" sz="2200" dirty="0"/>
              <a:t> attendre une réponse  en retour.</a:t>
            </a:r>
          </a:p>
          <a:p>
            <a:pPr marL="0" indent="0">
              <a:lnSpc>
                <a:spcPct val="150000"/>
              </a:lnSpc>
              <a:buNone/>
            </a:pPr>
            <a:r>
              <a:rPr lang="fr-FR" sz="2200" b="1" dirty="0"/>
              <a:t>Exemple</a:t>
            </a:r>
            <a:r>
              <a:rPr lang="fr-FR" sz="2200" dirty="0"/>
              <a:t>:  Requête de l’utilisateur demandant la liste des menus d’un restaurant.</a:t>
            </a:r>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49072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La communication synchrone</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pic>
        <p:nvPicPr>
          <p:cNvPr id="9" name="Image 8" descr="Une image contenant texte, capture d’écran, diagramme, Police">
            <a:extLst>
              <a:ext uri="{FF2B5EF4-FFF2-40B4-BE49-F238E27FC236}">
                <a16:creationId xmlns:a16="http://schemas.microsoft.com/office/drawing/2014/main" id="{A5E57843-FC17-3E46-16E3-019937E7B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899" y="3132010"/>
            <a:ext cx="9306411" cy="3202077"/>
          </a:xfrm>
          <a:prstGeom prst="rect">
            <a:avLst/>
          </a:prstGeom>
        </p:spPr>
      </p:pic>
    </p:spTree>
    <p:extLst>
      <p:ext uri="{BB962C8B-B14F-4D97-AF65-F5344CB8AC3E}">
        <p14:creationId xmlns:p14="http://schemas.microsoft.com/office/powerpoint/2010/main" val="4033150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Une image contenant ordinateur, ordinateur portable, texte">
            <a:extLst>
              <a:ext uri="{FF2B5EF4-FFF2-40B4-BE49-F238E27FC236}">
                <a16:creationId xmlns:a16="http://schemas.microsoft.com/office/drawing/2014/main" id="{7A173C66-501A-9CC2-4B39-C3505BDEEA99}"/>
              </a:ext>
            </a:extLst>
          </p:cNvPr>
          <p:cNvPicPr>
            <a:picLocks noChangeAspect="1"/>
          </p:cNvPicPr>
          <p:nvPr/>
        </p:nvPicPr>
        <p:blipFill>
          <a:blip r:embed="rId3">
            <a:extLst>
              <a:ext uri="{28A0092B-C50C-407E-A947-70E740481C1C}">
                <a14:useLocalDpi xmlns:a14="http://schemas.microsoft.com/office/drawing/2010/main" val="0"/>
              </a:ext>
            </a:extLst>
          </a:blip>
          <a:srcRect l="9259" r="4630"/>
          <a:stretch/>
        </p:blipFill>
        <p:spPr>
          <a:xfrm>
            <a:off x="7033558" y="861448"/>
            <a:ext cx="5158442" cy="5990449"/>
          </a:xfrm>
          <a:prstGeom prst="rect">
            <a:avLst/>
          </a:prstGeom>
        </p:spPr>
      </p:pic>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223520" y="867549"/>
            <a:ext cx="7104380" cy="5770223"/>
          </a:xfrm>
        </p:spPr>
        <p:txBody>
          <a:bodyPr>
            <a:noAutofit/>
          </a:bodyPr>
          <a:lstStyle/>
          <a:p>
            <a:pPr marL="0" indent="0">
              <a:lnSpc>
                <a:spcPct val="150000"/>
              </a:lnSpc>
              <a:buNone/>
            </a:pPr>
            <a:r>
              <a:rPr lang="fr-FR" sz="2000" b="1" dirty="0"/>
              <a:t>HTTP </a:t>
            </a:r>
            <a:r>
              <a:rPr lang="fr-FR" sz="2000" dirty="0"/>
              <a:t>est un protocole d’échange de données sur le web.</a:t>
            </a:r>
          </a:p>
          <a:p>
            <a:pPr marL="0" indent="0">
              <a:lnSpc>
                <a:spcPct val="150000"/>
              </a:lnSpc>
              <a:buNone/>
            </a:pPr>
            <a:r>
              <a:rPr lang="fr-FR" sz="2000" b="1" dirty="0"/>
              <a:t>HTTP</a:t>
            </a:r>
            <a:r>
              <a:rPr lang="fr-FR" sz="2000" dirty="0"/>
              <a:t> est le mécanisme de communication synchrone le plus populaire. Il offre de nombreux avantages :</a:t>
            </a:r>
          </a:p>
          <a:p>
            <a:pPr>
              <a:lnSpc>
                <a:spcPct val="150000"/>
              </a:lnSpc>
            </a:pPr>
            <a:r>
              <a:rPr lang="fr-FR" sz="2000" dirty="0"/>
              <a:t>Large  adoption par toutes les technologies et langages de programmation</a:t>
            </a:r>
          </a:p>
          <a:p>
            <a:pPr>
              <a:lnSpc>
                <a:spcPct val="150000"/>
              </a:lnSpc>
            </a:pPr>
            <a:r>
              <a:rPr lang="fr-FR" sz="2000" dirty="0"/>
              <a:t>Standardisation des codes statuts des réponses (200, 400, 404, etc. …)</a:t>
            </a:r>
          </a:p>
          <a:p>
            <a:pPr>
              <a:lnSpc>
                <a:spcPct val="150000"/>
              </a:lnSpc>
            </a:pPr>
            <a:r>
              <a:rPr lang="fr-FR" sz="2000" dirty="0"/>
              <a:t>Possibilité de mis en cache</a:t>
            </a:r>
          </a:p>
          <a:p>
            <a:pPr>
              <a:lnSpc>
                <a:spcPct val="150000"/>
              </a:lnSpc>
            </a:pPr>
            <a:r>
              <a:rPr lang="fr-FR" sz="2000" dirty="0"/>
              <a:t>Large adoption du JSON comme format de réponse aux requêtes.</a:t>
            </a:r>
          </a:p>
          <a:p>
            <a:pPr>
              <a:lnSpc>
                <a:spcPct val="150000"/>
              </a:lnSpc>
            </a:pPr>
            <a:r>
              <a:rPr lang="fr-FR" sz="2000" dirty="0"/>
              <a:t>Etc. …</a:t>
            </a:r>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91490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Exemple de protocole de communication synchrone: HTTP</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spTree>
    <p:extLst>
      <p:ext uri="{BB962C8B-B14F-4D97-AF65-F5344CB8AC3E}">
        <p14:creationId xmlns:p14="http://schemas.microsoft.com/office/powerpoint/2010/main" val="14106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17500" y="1249045"/>
            <a:ext cx="11557000" cy="5299157"/>
          </a:xfrm>
        </p:spPr>
        <p:txBody>
          <a:bodyPr>
            <a:noAutofit/>
          </a:bodyPr>
          <a:lstStyle/>
          <a:p>
            <a:pPr marL="0" indent="0">
              <a:lnSpc>
                <a:spcPct val="150000"/>
              </a:lnSpc>
              <a:buNone/>
            </a:pPr>
            <a:r>
              <a:rPr lang="fr-FR" sz="2000" dirty="0"/>
              <a:t>Une API RESTful est une API conçue selon l’approche </a:t>
            </a:r>
            <a:r>
              <a:rPr lang="fr-FR" sz="2000" b="1" dirty="0"/>
              <a:t>REST</a:t>
            </a:r>
            <a:r>
              <a:rPr lang="fr-FR" sz="2000" dirty="0"/>
              <a:t> et basée (presque toujours) sur le protocole HTTP.</a:t>
            </a:r>
          </a:p>
          <a:p>
            <a:pPr marL="0" indent="0">
              <a:lnSpc>
                <a:spcPct val="150000"/>
              </a:lnSpc>
              <a:buNone/>
            </a:pPr>
            <a:r>
              <a:rPr lang="fr-FR" sz="2000" b="1" dirty="0"/>
              <a:t>Caractéristiques d’une API RESTful</a:t>
            </a:r>
          </a:p>
          <a:p>
            <a:pPr>
              <a:lnSpc>
                <a:spcPct val="150000"/>
              </a:lnSpc>
            </a:pPr>
            <a:r>
              <a:rPr lang="fr-FR" sz="2000" dirty="0"/>
              <a:t>Les informations sont représentées sous forme de </a:t>
            </a:r>
            <a:r>
              <a:rPr lang="fr-FR" sz="2000" b="1" dirty="0"/>
              <a:t>ressources</a:t>
            </a:r>
            <a:r>
              <a:rPr lang="fr-FR" sz="2000" dirty="0"/>
              <a:t> (Exemple: Commande, Produit, …)</a:t>
            </a:r>
          </a:p>
          <a:p>
            <a:pPr>
              <a:lnSpc>
                <a:spcPct val="150000"/>
              </a:lnSpc>
            </a:pPr>
            <a:r>
              <a:rPr lang="fr-FR" sz="2000" dirty="0"/>
              <a:t>Les ressources sont manipulées en utilisant les verbes HTTP (GET, PUT, PATCH, DELETE, etc. …)</a:t>
            </a:r>
          </a:p>
          <a:p>
            <a:pPr>
              <a:lnSpc>
                <a:spcPct val="150000"/>
              </a:lnSpc>
            </a:pPr>
            <a:r>
              <a:rPr lang="fr-FR" sz="2000" dirty="0"/>
              <a:t>Utilise les codes de statut HTTP</a:t>
            </a:r>
          </a:p>
          <a:p>
            <a:pPr>
              <a:lnSpc>
                <a:spcPct val="150000"/>
              </a:lnSpc>
            </a:pPr>
            <a:r>
              <a:rPr lang="fr-FR" sz="2000" dirty="0"/>
              <a:t>Etc. …</a:t>
            </a:r>
          </a:p>
          <a:p>
            <a:pPr marL="0" indent="0">
              <a:lnSpc>
                <a:spcPct val="150000"/>
              </a:lnSpc>
              <a:buNone/>
            </a:pPr>
            <a:r>
              <a:rPr lang="fr-FR" sz="2000" b="1" dirty="0">
                <a:solidFill>
                  <a:srgbClr val="FF0000"/>
                </a:solidFill>
              </a:rPr>
              <a:t>Attention</a:t>
            </a:r>
            <a:r>
              <a:rPr lang="fr-FR" sz="2000" dirty="0"/>
              <a:t>: Toutes les APIs basées sur HTTP ne sont pas forcément RESTful! Une API RESTful doit </a:t>
            </a:r>
            <a:r>
              <a:rPr lang="fr-FR" sz="2000" b="1" dirty="0"/>
              <a:t>respecter le Modèle de Maturité de REST</a:t>
            </a:r>
            <a:r>
              <a:rPr lang="fr-FR" sz="2000" dirty="0"/>
              <a:t>.</a:t>
            </a:r>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260096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APIs RESTful</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spTree>
    <p:extLst>
      <p:ext uri="{BB962C8B-B14F-4D97-AF65-F5344CB8AC3E}">
        <p14:creationId xmlns:p14="http://schemas.microsoft.com/office/powerpoint/2010/main" val="33578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17500" y="1249045"/>
            <a:ext cx="11772900" cy="5299157"/>
          </a:xfrm>
        </p:spPr>
        <p:txBody>
          <a:bodyPr>
            <a:noAutofit/>
          </a:bodyPr>
          <a:lstStyle/>
          <a:p>
            <a:pPr marL="0" indent="0">
              <a:lnSpc>
                <a:spcPct val="150000"/>
              </a:lnSpc>
              <a:buNone/>
            </a:pPr>
            <a:r>
              <a:rPr lang="fr-FR" sz="2200" b="1" dirty="0"/>
              <a:t>Avantages</a:t>
            </a:r>
            <a:r>
              <a:rPr lang="fr-FR" sz="2000" b="1" dirty="0"/>
              <a:t> : </a:t>
            </a:r>
          </a:p>
          <a:p>
            <a:pPr>
              <a:lnSpc>
                <a:spcPct val="150000"/>
              </a:lnSpc>
            </a:pPr>
            <a:r>
              <a:rPr lang="fr-FR" sz="2000" dirty="0"/>
              <a:t>Simple et familier</a:t>
            </a:r>
          </a:p>
          <a:p>
            <a:pPr>
              <a:lnSpc>
                <a:spcPct val="150000"/>
              </a:lnSpc>
            </a:pPr>
            <a:r>
              <a:rPr lang="fr-FR" sz="2000" dirty="0"/>
              <a:t>Facile à tester, directement dans un navigateur (plugin Postman) ou en ligne de commande avec </a:t>
            </a:r>
            <a:r>
              <a:rPr lang="fr-FR" sz="2000" b="1" dirty="0" err="1"/>
              <a:t>curl</a:t>
            </a:r>
            <a:endParaRPr lang="fr-FR" sz="2000" b="1" dirty="0"/>
          </a:p>
          <a:p>
            <a:pPr>
              <a:lnSpc>
                <a:spcPct val="150000"/>
              </a:lnSpc>
            </a:pPr>
            <a:r>
              <a:rPr lang="fr-FR" sz="2000" dirty="0"/>
              <a:t>Il gère nativement le modèle de communication Requête/Réponse, sans besoin d’intermédiaire</a:t>
            </a:r>
          </a:p>
          <a:p>
            <a:pPr>
              <a:lnSpc>
                <a:spcPct val="150000"/>
              </a:lnSpc>
            </a:pPr>
            <a:r>
              <a:rPr lang="fr-FR" sz="2000" dirty="0"/>
              <a:t>Basé sur HTTP, donc facile de mettre en place des pares-feux</a:t>
            </a:r>
          </a:p>
          <a:p>
            <a:pPr marL="0" indent="0">
              <a:lnSpc>
                <a:spcPct val="150000"/>
              </a:lnSpc>
              <a:buNone/>
            </a:pPr>
            <a:r>
              <a:rPr lang="fr-FR" sz="2200" b="1" dirty="0"/>
              <a:t>Inconvénients</a:t>
            </a:r>
          </a:p>
          <a:p>
            <a:pPr>
              <a:lnSpc>
                <a:spcPct val="150000"/>
              </a:lnSpc>
            </a:pPr>
            <a:r>
              <a:rPr lang="fr-FR" sz="2000" dirty="0"/>
              <a:t>Compliqué de récupérer plusieurs objets liés en une seule requête (Alternative : </a:t>
            </a:r>
            <a:r>
              <a:rPr lang="fr-FR" sz="2000" b="1" dirty="0" err="1"/>
              <a:t>GraphQL</a:t>
            </a:r>
            <a:r>
              <a:rPr lang="fr-FR" sz="2000" dirty="0"/>
              <a:t>)</a:t>
            </a:r>
          </a:p>
          <a:p>
            <a:pPr>
              <a:lnSpc>
                <a:spcPct val="150000"/>
              </a:lnSpc>
            </a:pPr>
            <a:r>
              <a:rPr lang="fr-FR" sz="2000" dirty="0"/>
              <a:t>Réduit la disponibilité des services</a:t>
            </a:r>
          </a:p>
          <a:p>
            <a:pPr>
              <a:lnSpc>
                <a:spcPct val="150000"/>
              </a:lnSpc>
            </a:pPr>
            <a:r>
              <a:rPr lang="fr-FR" sz="2000" dirty="0"/>
              <a:t>Associer les différentes opérations aux verbes HTTP est parfois un défi</a:t>
            </a:r>
          </a:p>
          <a:p>
            <a:pPr>
              <a:lnSpc>
                <a:spcPct val="150000"/>
              </a:lnSpc>
            </a:pPr>
            <a:endParaRPr lang="fr-FR" sz="2000" dirty="0"/>
          </a:p>
          <a:p>
            <a:pPr marL="0" indent="0">
              <a:lnSpc>
                <a:spcPct val="150000"/>
              </a:lnSpc>
              <a:buNone/>
            </a:pPr>
            <a:endParaRPr lang="fr-FR" sz="2000" b="1" dirty="0"/>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59740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REST : Avantages et Inconvénients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spTree>
    <p:extLst>
      <p:ext uri="{BB962C8B-B14F-4D97-AF65-F5344CB8AC3E}">
        <p14:creationId xmlns:p14="http://schemas.microsoft.com/office/powerpoint/2010/main" val="2287930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17500" y="1287146"/>
            <a:ext cx="11772900" cy="4961254"/>
          </a:xfrm>
        </p:spPr>
        <p:txBody>
          <a:bodyPr>
            <a:noAutofit/>
          </a:bodyPr>
          <a:lstStyle/>
          <a:p>
            <a:pPr marL="0" indent="0">
              <a:lnSpc>
                <a:spcPct val="150000"/>
              </a:lnSpc>
              <a:buNone/>
            </a:pPr>
            <a:r>
              <a:rPr lang="fr-FR" sz="2200" b="1" dirty="0" err="1"/>
              <a:t>gRPC</a:t>
            </a:r>
            <a:r>
              <a:rPr lang="fr-FR" sz="2200" dirty="0"/>
              <a:t> est une alternative à REST. </a:t>
            </a:r>
          </a:p>
          <a:p>
            <a:pPr>
              <a:lnSpc>
                <a:spcPct val="150000"/>
              </a:lnSpc>
            </a:pPr>
            <a:r>
              <a:rPr lang="fr-FR" sz="2000" dirty="0"/>
              <a:t>Permet d’éviter le défi, lié à REST, des verbes HTTP</a:t>
            </a:r>
          </a:p>
          <a:p>
            <a:pPr>
              <a:lnSpc>
                <a:spcPct val="150000"/>
              </a:lnSpc>
            </a:pPr>
            <a:r>
              <a:rPr lang="fr-FR" sz="2000" dirty="0"/>
              <a:t>Il est basé sur la transmission de message </a:t>
            </a:r>
            <a:r>
              <a:rPr lang="fr-FR" sz="2000" b="1" dirty="0"/>
              <a:t>binaire</a:t>
            </a:r>
            <a:r>
              <a:rPr lang="fr-FR" sz="2000" dirty="0"/>
              <a:t>. </a:t>
            </a:r>
          </a:p>
          <a:p>
            <a:pPr>
              <a:lnSpc>
                <a:spcPct val="150000"/>
              </a:lnSpc>
            </a:pPr>
            <a:r>
              <a:rPr lang="fr-FR" sz="2000" dirty="0"/>
              <a:t>Utilise les Protocol Buffers comme format de message</a:t>
            </a:r>
          </a:p>
          <a:p>
            <a:pPr marL="0" indent="0">
              <a:lnSpc>
                <a:spcPct val="150000"/>
              </a:lnSpc>
              <a:buNone/>
            </a:pPr>
            <a:r>
              <a:rPr lang="fr-FR" sz="2200" b="1" dirty="0"/>
              <a:t>Avantages</a:t>
            </a:r>
            <a:r>
              <a:rPr lang="fr-FR" sz="2200" dirty="0"/>
              <a:t> :</a:t>
            </a:r>
          </a:p>
          <a:p>
            <a:pPr>
              <a:lnSpc>
                <a:spcPct val="150000"/>
              </a:lnSpc>
            </a:pPr>
            <a:r>
              <a:rPr lang="fr-FR" sz="2000" dirty="0"/>
              <a:t>Permet de définir des opérations de modification riches</a:t>
            </a:r>
          </a:p>
          <a:p>
            <a:pPr>
              <a:lnSpc>
                <a:spcPct val="150000"/>
              </a:lnSpc>
            </a:pPr>
            <a:r>
              <a:rPr lang="fr-FR" sz="2000" dirty="0"/>
              <a:t>Adapté pour les échanges de messages larges</a:t>
            </a:r>
          </a:p>
          <a:p>
            <a:pPr>
              <a:lnSpc>
                <a:spcPct val="150000"/>
              </a:lnSpc>
            </a:pPr>
            <a:r>
              <a:rPr lang="fr-FR" sz="2000" dirty="0"/>
              <a:t>Supporte le modèle requête/réponse </a:t>
            </a:r>
            <a:r>
              <a:rPr lang="fr-FR" sz="2000" b="1" dirty="0"/>
              <a:t>ET</a:t>
            </a:r>
            <a:r>
              <a:rPr lang="fr-FR" sz="2000" dirty="0"/>
              <a:t> le modèle streaming bidirectionnel</a:t>
            </a:r>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260096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err="1"/>
              <a:t>gRPC</a:t>
            </a:r>
            <a:endParaRPr lang="fr-FR" sz="2800" b="1" dirty="0"/>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pic>
        <p:nvPicPr>
          <p:cNvPr id="9" name="Image 8">
            <a:extLst>
              <a:ext uri="{FF2B5EF4-FFF2-40B4-BE49-F238E27FC236}">
                <a16:creationId xmlns:a16="http://schemas.microsoft.com/office/drawing/2014/main" id="{59F0978D-70C8-AD6F-2C17-9CFE35A1000C}"/>
              </a:ext>
            </a:extLst>
          </p:cNvPr>
          <p:cNvPicPr>
            <a:picLocks noChangeAspect="1"/>
          </p:cNvPicPr>
          <p:nvPr/>
        </p:nvPicPr>
        <p:blipFill>
          <a:blip r:embed="rId2"/>
          <a:stretch>
            <a:fillRect/>
          </a:stretch>
        </p:blipFill>
        <p:spPr>
          <a:xfrm>
            <a:off x="7250127" y="1901428"/>
            <a:ext cx="4624373" cy="2265943"/>
          </a:xfrm>
          <a:prstGeom prst="rect">
            <a:avLst/>
          </a:prstGeom>
        </p:spPr>
      </p:pic>
    </p:spTree>
    <p:extLst>
      <p:ext uri="{BB962C8B-B14F-4D97-AF65-F5344CB8AC3E}">
        <p14:creationId xmlns:p14="http://schemas.microsoft.com/office/powerpoint/2010/main" val="145787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17501" y="1287146"/>
            <a:ext cx="6464300" cy="2880225"/>
          </a:xfrm>
        </p:spPr>
        <p:txBody>
          <a:bodyPr>
            <a:noAutofit/>
          </a:bodyPr>
          <a:lstStyle/>
          <a:p>
            <a:pPr marL="0" indent="0">
              <a:lnSpc>
                <a:spcPct val="150000"/>
              </a:lnSpc>
              <a:buNone/>
            </a:pPr>
            <a:r>
              <a:rPr lang="fr-FR" sz="2200" b="1" dirty="0" err="1"/>
              <a:t>gRPC</a:t>
            </a:r>
            <a:r>
              <a:rPr lang="fr-FR" sz="2200" dirty="0"/>
              <a:t> a aussi quelques </a:t>
            </a:r>
            <a:r>
              <a:rPr lang="fr-FR" sz="2200" b="1" dirty="0"/>
              <a:t>inconvénients</a:t>
            </a:r>
            <a:r>
              <a:rPr lang="fr-FR" sz="2200" dirty="0"/>
              <a:t> :</a:t>
            </a:r>
          </a:p>
          <a:p>
            <a:pPr>
              <a:lnSpc>
                <a:spcPct val="150000"/>
              </a:lnSpc>
            </a:pPr>
            <a:r>
              <a:rPr lang="fr-FR" sz="2000" dirty="0"/>
              <a:t>Les clients en javascript consomment plus difficilement les API basés sur </a:t>
            </a:r>
            <a:r>
              <a:rPr lang="fr-FR" sz="2000" dirty="0" err="1"/>
              <a:t>gRPC</a:t>
            </a:r>
            <a:endParaRPr lang="fr-FR" sz="2000" dirty="0"/>
          </a:p>
          <a:p>
            <a:pPr>
              <a:lnSpc>
                <a:spcPct val="150000"/>
              </a:lnSpc>
            </a:pPr>
            <a:r>
              <a:rPr lang="fr-FR" sz="2000" dirty="0"/>
              <a:t>Les firewalls anciens peuvent ne pas supporter HTTP/2</a:t>
            </a:r>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39420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err="1"/>
              <a:t>gRPC</a:t>
            </a:r>
            <a:r>
              <a:rPr lang="fr-FR" sz="2800" b="1" dirty="0"/>
              <a:t> : Inconvénients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pic>
        <p:nvPicPr>
          <p:cNvPr id="9" name="Image 8">
            <a:extLst>
              <a:ext uri="{FF2B5EF4-FFF2-40B4-BE49-F238E27FC236}">
                <a16:creationId xmlns:a16="http://schemas.microsoft.com/office/drawing/2014/main" id="{59F0978D-70C8-AD6F-2C17-9CFE35A1000C}"/>
              </a:ext>
            </a:extLst>
          </p:cNvPr>
          <p:cNvPicPr>
            <a:picLocks noChangeAspect="1"/>
          </p:cNvPicPr>
          <p:nvPr/>
        </p:nvPicPr>
        <p:blipFill>
          <a:blip r:embed="rId2"/>
          <a:stretch>
            <a:fillRect/>
          </a:stretch>
        </p:blipFill>
        <p:spPr>
          <a:xfrm>
            <a:off x="7250127" y="1901428"/>
            <a:ext cx="4624373" cy="2265943"/>
          </a:xfrm>
          <a:prstGeom prst="rect">
            <a:avLst/>
          </a:prstGeom>
        </p:spPr>
      </p:pic>
    </p:spTree>
    <p:extLst>
      <p:ext uri="{BB962C8B-B14F-4D97-AF65-F5344CB8AC3E}">
        <p14:creationId xmlns:p14="http://schemas.microsoft.com/office/powerpoint/2010/main" val="408441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223520" y="2426179"/>
            <a:ext cx="5914535" cy="2888961"/>
          </a:xfrm>
        </p:spPr>
        <p:txBody>
          <a:bodyPr>
            <a:noAutofit/>
          </a:bodyPr>
          <a:lstStyle/>
          <a:p>
            <a:pPr marL="0" indent="0" algn="ctr">
              <a:lnSpc>
                <a:spcPct val="150000"/>
              </a:lnSpc>
              <a:buNone/>
            </a:pPr>
            <a:r>
              <a:rPr lang="fr-FR" sz="5400" b="1" dirty="0"/>
              <a:t>So, </a:t>
            </a:r>
            <a:r>
              <a:rPr lang="fr-FR" sz="5400" b="1" dirty="0" err="1"/>
              <a:t>What</a:t>
            </a:r>
            <a:r>
              <a:rPr lang="fr-FR" sz="5400" b="1" dirty="0"/>
              <a:t> </a:t>
            </a:r>
            <a:r>
              <a:rPr lang="fr-FR" sz="5400" b="1" dirty="0" err="1"/>
              <a:t>could</a:t>
            </a:r>
            <a:r>
              <a:rPr lang="fr-FR" sz="5400" b="1" dirty="0"/>
              <a:t> go </a:t>
            </a:r>
            <a:r>
              <a:rPr lang="fr-FR" sz="5400" b="1" dirty="0" err="1"/>
              <a:t>wrong</a:t>
            </a:r>
            <a:r>
              <a:rPr lang="fr-FR" sz="5400" b="1" dirty="0"/>
              <a:t>  ?</a:t>
            </a:r>
            <a:endParaRPr lang="fr-FR" sz="5400" dirty="0"/>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540512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Communication entre les services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pic>
        <p:nvPicPr>
          <p:cNvPr id="3074" name="Picture 2" descr="Penseur, En Pensant, Personne, Idée">
            <a:extLst>
              <a:ext uri="{FF2B5EF4-FFF2-40B4-BE49-F238E27FC236}">
                <a16:creationId xmlns:a16="http://schemas.microsoft.com/office/drawing/2014/main" id="{24345ADA-5AF9-DC08-3812-4275328F6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0128" y="957067"/>
            <a:ext cx="4408351" cy="5914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54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ommunication synchrone coupée. Le client envoie une réponse qu'il n'obtient jamais.">
            <a:extLst>
              <a:ext uri="{FF2B5EF4-FFF2-40B4-BE49-F238E27FC236}">
                <a16:creationId xmlns:a16="http://schemas.microsoft.com/office/drawing/2014/main" id="{3D122F40-284F-174A-22DC-52860C8C5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559" y="2597736"/>
            <a:ext cx="6247522" cy="3235324"/>
          </a:xfrm>
          <a:prstGeom prst="rect">
            <a:avLst/>
          </a:prstGeom>
        </p:spPr>
      </p:pic>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20040" y="1024940"/>
            <a:ext cx="6436360" cy="5618929"/>
          </a:xfrm>
        </p:spPr>
        <p:txBody>
          <a:bodyPr>
            <a:noAutofit/>
          </a:bodyPr>
          <a:lstStyle/>
          <a:p>
            <a:pPr marL="0" indent="0">
              <a:lnSpc>
                <a:spcPct val="150000"/>
              </a:lnSpc>
              <a:buNone/>
            </a:pPr>
            <a:r>
              <a:rPr lang="fr-FR" sz="2000" b="1" dirty="0"/>
              <a:t>Rappel</a:t>
            </a:r>
            <a:r>
              <a:rPr lang="fr-FR" sz="2000" dirty="0"/>
              <a:t>: Le  principe d’une communication synchrone est d’attendre une réponse d’une requête, dans un délai donné.  Alors, </a:t>
            </a:r>
            <a:r>
              <a:rPr lang="fr-FR" sz="2000" b="1" dirty="0"/>
              <a:t>Que faire lorsque le client ne reçoit pas de réponse ?</a:t>
            </a:r>
          </a:p>
          <a:p>
            <a:pPr>
              <a:lnSpc>
                <a:spcPct val="150000"/>
              </a:lnSpc>
            </a:pPr>
            <a:r>
              <a:rPr lang="fr-FR" sz="2000" dirty="0"/>
              <a:t>Problème réseau</a:t>
            </a:r>
          </a:p>
          <a:p>
            <a:pPr>
              <a:lnSpc>
                <a:spcPct val="150000"/>
              </a:lnSpc>
            </a:pPr>
            <a:r>
              <a:rPr lang="fr-FR" sz="2000" dirty="0"/>
              <a:t>Maintenance du système </a:t>
            </a:r>
          </a:p>
          <a:p>
            <a:pPr>
              <a:lnSpc>
                <a:spcPct val="150000"/>
              </a:lnSpc>
            </a:pPr>
            <a:r>
              <a:rPr lang="fr-FR" sz="2000" dirty="0"/>
              <a:t>Echec à formuler une réponse</a:t>
            </a:r>
          </a:p>
          <a:p>
            <a:pPr>
              <a:lnSpc>
                <a:spcPct val="150000"/>
              </a:lnSpc>
            </a:pPr>
            <a:r>
              <a:rPr lang="fr-FR" sz="2000" dirty="0"/>
              <a:t>Trop de requêtes</a:t>
            </a:r>
          </a:p>
          <a:p>
            <a:pPr>
              <a:lnSpc>
                <a:spcPct val="150000"/>
              </a:lnSpc>
            </a:pPr>
            <a:r>
              <a:rPr lang="fr-FR" sz="2000" dirty="0"/>
              <a:t>Etc. …</a:t>
            </a:r>
          </a:p>
          <a:p>
            <a:pPr marL="0" indent="0">
              <a:lnSpc>
                <a:spcPct val="150000"/>
              </a:lnSpc>
              <a:buNone/>
            </a:pPr>
            <a:r>
              <a:rPr lang="fr-FR" sz="2000" dirty="0"/>
              <a:t>Cela peut présenter un </a:t>
            </a:r>
            <a:r>
              <a:rPr lang="fr-FR" sz="2000" b="1" dirty="0"/>
              <a:t>risque d’échecs en cascade.</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
        <p:nvSpPr>
          <p:cNvPr id="12" name="Titre 1">
            <a:extLst>
              <a:ext uri="{FF2B5EF4-FFF2-40B4-BE49-F238E27FC236}">
                <a16:creationId xmlns:a16="http://schemas.microsoft.com/office/drawing/2014/main" id="{9F8046C7-59C6-E9C9-C220-2A88E0E8AA74}"/>
              </a:ext>
            </a:extLst>
          </p:cNvPr>
          <p:cNvSpPr txBox="1">
            <a:spLocks/>
          </p:cNvSpPr>
          <p:nvPr/>
        </p:nvSpPr>
        <p:spPr>
          <a:xfrm>
            <a:off x="218440" y="282915"/>
            <a:ext cx="724916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Challenges liés à la communication synchrone</a:t>
            </a:r>
          </a:p>
        </p:txBody>
      </p:sp>
    </p:spTree>
    <p:extLst>
      <p:ext uri="{BB962C8B-B14F-4D97-AF65-F5344CB8AC3E}">
        <p14:creationId xmlns:p14="http://schemas.microsoft.com/office/powerpoint/2010/main" val="128498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20040" y="1287145"/>
            <a:ext cx="10515600" cy="4977730"/>
          </a:xfrm>
        </p:spPr>
        <p:txBody>
          <a:bodyPr>
            <a:noAutofit/>
          </a:bodyPr>
          <a:lstStyle/>
          <a:p>
            <a:pPr>
              <a:lnSpc>
                <a:spcPct val="150000"/>
              </a:lnSpc>
            </a:pPr>
            <a:r>
              <a:rPr lang="fr-FR" sz="2200" dirty="0"/>
              <a:t>Quelques questions au sein de notre équipe</a:t>
            </a:r>
          </a:p>
          <a:p>
            <a:pPr>
              <a:lnSpc>
                <a:spcPct val="150000"/>
              </a:lnSpc>
            </a:pPr>
            <a:r>
              <a:rPr lang="fr-FR" sz="2200" dirty="0"/>
              <a:t>Importance de la communication entre les services</a:t>
            </a:r>
          </a:p>
          <a:p>
            <a:pPr>
              <a:lnSpc>
                <a:spcPct val="150000"/>
              </a:lnSpc>
            </a:pPr>
            <a:r>
              <a:rPr lang="fr-FR" sz="2200" dirty="0"/>
              <a:t>Les différents types de communication</a:t>
            </a:r>
          </a:p>
          <a:p>
            <a:pPr>
              <a:lnSpc>
                <a:spcPct val="150000"/>
              </a:lnSpc>
            </a:pPr>
            <a:r>
              <a:rPr lang="fr-FR" sz="2200" dirty="0"/>
              <a:t>Gestion des cas d’échec de communication</a:t>
            </a:r>
          </a:p>
          <a:p>
            <a:pPr>
              <a:lnSpc>
                <a:spcPct val="150000"/>
              </a:lnSpc>
            </a:pPr>
            <a:r>
              <a:rPr lang="fr-FR" sz="2200" dirty="0"/>
              <a:t>Communication avec le monde extérieur</a:t>
            </a:r>
          </a:p>
          <a:p>
            <a:pPr>
              <a:lnSpc>
                <a:spcPct val="150000"/>
              </a:lnSpc>
            </a:pPr>
            <a:r>
              <a:rPr lang="fr-FR" sz="2200" dirty="0"/>
              <a:t>Contrôle de connaissances</a:t>
            </a:r>
          </a:p>
          <a:p>
            <a:pPr>
              <a:lnSpc>
                <a:spcPct val="150000"/>
              </a:lnSpc>
            </a:pPr>
            <a:endParaRPr lang="fr-FR" sz="2200" dirty="0"/>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30276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Dans ce module …</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spTree>
    <p:extLst>
      <p:ext uri="{BB962C8B-B14F-4D97-AF65-F5344CB8AC3E}">
        <p14:creationId xmlns:p14="http://schemas.microsoft.com/office/powerpoint/2010/main" val="1603475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05740" y="266993"/>
            <a:ext cx="724916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Challenges liés à la communication synchrone</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
        <p:nvSpPr>
          <p:cNvPr id="11" name="Espace réservé du contenu 2">
            <a:extLst>
              <a:ext uri="{FF2B5EF4-FFF2-40B4-BE49-F238E27FC236}">
                <a16:creationId xmlns:a16="http://schemas.microsoft.com/office/drawing/2014/main" id="{0AF2BF68-F79A-CCE7-CCD9-1EA9165E81E1}"/>
              </a:ext>
            </a:extLst>
          </p:cNvPr>
          <p:cNvSpPr>
            <a:spLocks noGrp="1"/>
          </p:cNvSpPr>
          <p:nvPr>
            <p:ph idx="1"/>
          </p:nvPr>
        </p:nvSpPr>
        <p:spPr>
          <a:xfrm>
            <a:off x="320040" y="1024940"/>
            <a:ext cx="11414760" cy="5618929"/>
          </a:xfrm>
        </p:spPr>
        <p:txBody>
          <a:bodyPr>
            <a:noAutofit/>
          </a:bodyPr>
          <a:lstStyle/>
          <a:p>
            <a:pPr marL="0" indent="0">
              <a:lnSpc>
                <a:spcPct val="150000"/>
              </a:lnSpc>
              <a:buNone/>
            </a:pPr>
            <a:r>
              <a:rPr lang="fr-FR" sz="2200" dirty="0"/>
              <a:t>Nous devons donc définir des mécanismes de : </a:t>
            </a:r>
          </a:p>
          <a:p>
            <a:pPr>
              <a:lnSpc>
                <a:spcPct val="150000"/>
              </a:lnSpc>
            </a:pPr>
            <a:r>
              <a:rPr lang="fr-FR" sz="2200" b="1" dirty="0"/>
              <a:t>Protection contre les absences de réponse</a:t>
            </a:r>
          </a:p>
          <a:p>
            <a:pPr>
              <a:lnSpc>
                <a:spcPct val="150000"/>
              </a:lnSpc>
            </a:pPr>
            <a:r>
              <a:rPr lang="fr-FR" sz="2200" b="1" dirty="0"/>
              <a:t>Tolérance en cas d’absence de réponse</a:t>
            </a:r>
          </a:p>
          <a:p>
            <a:pPr marL="457200" lvl="1" indent="0">
              <a:lnSpc>
                <a:spcPct val="150000"/>
              </a:lnSpc>
              <a:buNone/>
            </a:pPr>
            <a:r>
              <a:rPr lang="fr-FR" sz="2000" dirty="0"/>
              <a:t>Il s’agit de répondre à la question : </a:t>
            </a:r>
            <a:r>
              <a:rPr lang="fr-FR" sz="2000" b="1" dirty="0"/>
              <a:t>Comment le système peut se relever et continuer de fonctionner en cas d’absence de réponse d’un autre service ?</a:t>
            </a:r>
          </a:p>
        </p:txBody>
      </p:sp>
    </p:spTree>
    <p:extLst>
      <p:ext uri="{BB962C8B-B14F-4D97-AF65-F5344CB8AC3E}">
        <p14:creationId xmlns:p14="http://schemas.microsoft.com/office/powerpoint/2010/main" val="1545849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320040" y="195491"/>
            <a:ext cx="903986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fr-FR" sz="2800" b="1" dirty="0"/>
              <a:t>Mécanismes de protection contre les absences de réponse</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
        <p:nvSpPr>
          <p:cNvPr id="11" name="Espace réservé du contenu 2">
            <a:extLst>
              <a:ext uri="{FF2B5EF4-FFF2-40B4-BE49-F238E27FC236}">
                <a16:creationId xmlns:a16="http://schemas.microsoft.com/office/drawing/2014/main" id="{0AF2BF68-F79A-CCE7-CCD9-1EA9165E81E1}"/>
              </a:ext>
            </a:extLst>
          </p:cNvPr>
          <p:cNvSpPr>
            <a:spLocks noGrp="1"/>
          </p:cNvSpPr>
          <p:nvPr>
            <p:ph idx="1"/>
          </p:nvPr>
        </p:nvSpPr>
        <p:spPr>
          <a:xfrm>
            <a:off x="320040" y="1024940"/>
            <a:ext cx="11871960" cy="5618929"/>
          </a:xfrm>
        </p:spPr>
        <p:txBody>
          <a:bodyPr>
            <a:noAutofit/>
          </a:bodyPr>
          <a:lstStyle/>
          <a:p>
            <a:pPr marL="0" indent="0">
              <a:lnSpc>
                <a:spcPct val="150000"/>
              </a:lnSpc>
              <a:buNone/>
            </a:pPr>
            <a:r>
              <a:rPr lang="fr-FR" sz="2200" dirty="0"/>
              <a:t>Nous pouvons définir des mécanismes de prévention, comme : </a:t>
            </a:r>
          </a:p>
          <a:p>
            <a:pPr>
              <a:lnSpc>
                <a:spcPct val="150000"/>
              </a:lnSpc>
            </a:pPr>
            <a:r>
              <a:rPr lang="fr-FR" sz="2200" b="1" dirty="0"/>
              <a:t>Les Timeouts</a:t>
            </a:r>
          </a:p>
          <a:p>
            <a:pPr marL="457200" lvl="1" indent="0">
              <a:lnSpc>
                <a:spcPct val="150000"/>
              </a:lnSpc>
              <a:buNone/>
            </a:pPr>
            <a:r>
              <a:rPr lang="fr-FR" sz="2000" dirty="0"/>
              <a:t>Ils permettent de définir un temps maximum d’attente de la réponse. Cela permet de ne pas bloquer indéfiniment le client qui attend la réponse.</a:t>
            </a:r>
          </a:p>
          <a:p>
            <a:pPr>
              <a:lnSpc>
                <a:spcPct val="150000"/>
              </a:lnSpc>
            </a:pPr>
            <a:r>
              <a:rPr lang="fr-FR" sz="2200" b="1" dirty="0"/>
              <a:t>Limiter le nombre de requêtes en attente d’un client à un service</a:t>
            </a:r>
          </a:p>
          <a:p>
            <a:pPr marL="457200" lvl="1" indent="0">
              <a:lnSpc>
                <a:spcPct val="150000"/>
              </a:lnSpc>
              <a:buNone/>
            </a:pPr>
            <a:r>
              <a:rPr lang="fr-FR" sz="2000" dirty="0"/>
              <a:t>Il s’agit d’imposer un nombre maximal de requêtes simultanées qu’un client peut envoyer à un service avant qu’il n’ait traité les requêtes précédentes.</a:t>
            </a:r>
          </a:p>
          <a:p>
            <a:pPr>
              <a:lnSpc>
                <a:spcPct val="150000"/>
              </a:lnSpc>
            </a:pPr>
            <a:r>
              <a:rPr lang="fr-FR" sz="2200" b="1" dirty="0"/>
              <a:t>Le Disjoncteur (Circuit—Breaker Pattern)</a:t>
            </a:r>
          </a:p>
          <a:p>
            <a:pPr marL="457200" lvl="1" indent="0">
              <a:lnSpc>
                <a:spcPct val="150000"/>
              </a:lnSpc>
              <a:buNone/>
            </a:pPr>
            <a:r>
              <a:rPr lang="fr-FR" sz="2000" dirty="0"/>
              <a:t>Permet de mettre en place un circuit qui s’ouvre et se ferme en fonction du succès ou de l’échec des requêtes envoyées.</a:t>
            </a:r>
          </a:p>
          <a:p>
            <a:pPr>
              <a:lnSpc>
                <a:spcPct val="150000"/>
              </a:lnSpc>
            </a:pPr>
            <a:endParaRPr lang="fr-FR" sz="2200" b="1" dirty="0"/>
          </a:p>
          <a:p>
            <a:pPr marL="0" indent="0">
              <a:lnSpc>
                <a:spcPct val="150000"/>
              </a:lnSpc>
              <a:buNone/>
            </a:pPr>
            <a:endParaRPr lang="fr-FR" sz="2200" dirty="0"/>
          </a:p>
          <a:p>
            <a:pPr marL="457200" lvl="1" indent="0">
              <a:lnSpc>
                <a:spcPct val="150000"/>
              </a:lnSpc>
              <a:buNone/>
            </a:pPr>
            <a:endParaRPr lang="fr-FR" sz="1800" dirty="0"/>
          </a:p>
          <a:p>
            <a:pPr marL="457200" lvl="1" indent="0">
              <a:lnSpc>
                <a:spcPct val="150000"/>
              </a:lnSpc>
              <a:buNone/>
            </a:pPr>
            <a:endParaRPr lang="fr-FR" sz="1800" dirty="0"/>
          </a:p>
          <a:p>
            <a:pPr lvl="1">
              <a:lnSpc>
                <a:spcPct val="150000"/>
              </a:lnSpc>
            </a:pPr>
            <a:endParaRPr lang="fr-FR" sz="1800" dirty="0"/>
          </a:p>
        </p:txBody>
      </p:sp>
    </p:spTree>
    <p:extLst>
      <p:ext uri="{BB962C8B-B14F-4D97-AF65-F5344CB8AC3E}">
        <p14:creationId xmlns:p14="http://schemas.microsoft.com/office/powerpoint/2010/main" val="278487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20040" y="1024940"/>
            <a:ext cx="11557000" cy="5618929"/>
          </a:xfrm>
        </p:spPr>
        <p:txBody>
          <a:bodyPr>
            <a:noAutofit/>
          </a:bodyPr>
          <a:lstStyle/>
          <a:p>
            <a:pPr marL="0" indent="0">
              <a:lnSpc>
                <a:spcPct val="150000"/>
              </a:lnSpc>
              <a:buNone/>
            </a:pPr>
            <a:r>
              <a:rPr lang="fr-FR" sz="2200" dirty="0"/>
              <a:t>Le circuit-breaker est un modèle de conception qui fonctionne comme suit:</a:t>
            </a:r>
          </a:p>
          <a:p>
            <a:pPr marL="457200" indent="-457200">
              <a:lnSpc>
                <a:spcPct val="150000"/>
              </a:lnSpc>
              <a:buFont typeface="+mj-lt"/>
              <a:buAutoNum type="arabicPeriod"/>
            </a:pPr>
            <a:r>
              <a:rPr lang="fr-FR" sz="2000" dirty="0"/>
              <a:t>Il traque et surveille le taux de réussite et d’échec des appels à un service</a:t>
            </a:r>
          </a:p>
          <a:p>
            <a:pPr marL="457200" indent="-457200">
              <a:lnSpc>
                <a:spcPct val="150000"/>
              </a:lnSpc>
              <a:buFont typeface="+mj-lt"/>
              <a:buAutoNum type="arabicPeriod"/>
            </a:pPr>
            <a:r>
              <a:rPr lang="fr-FR" sz="2000" dirty="0"/>
              <a:t>Lorsque le taux d’échec dépasse </a:t>
            </a:r>
            <a:r>
              <a:rPr lang="fr-FR" sz="2000" b="1" dirty="0"/>
              <a:t>un seuil défini</a:t>
            </a:r>
            <a:r>
              <a:rPr lang="fr-FR" sz="2000" dirty="0"/>
              <a:t>, le circuit s’ouvre et empêche d’autres requêtes d’être envoyés au service, </a:t>
            </a:r>
            <a:r>
              <a:rPr lang="fr-FR" sz="2000" b="1" dirty="0"/>
              <a:t>pendant un temps donné (timeout)</a:t>
            </a:r>
          </a:p>
          <a:p>
            <a:pPr marL="457200" indent="-457200">
              <a:lnSpc>
                <a:spcPct val="150000"/>
              </a:lnSpc>
              <a:buFont typeface="+mj-lt"/>
              <a:buAutoNum type="arabicPeriod"/>
            </a:pPr>
            <a:r>
              <a:rPr lang="fr-FR" sz="2000" dirty="0"/>
              <a:t>Lorsque le Timeout est expiré</a:t>
            </a:r>
            <a:r>
              <a:rPr lang="fr-FR" sz="2000" b="1" dirty="0"/>
              <a:t>, un petit nombre de requêtes</a:t>
            </a:r>
            <a:r>
              <a:rPr lang="fr-FR" sz="2000" dirty="0"/>
              <a:t> sont envoyées au service, pour </a:t>
            </a:r>
            <a:r>
              <a:rPr lang="fr-FR" sz="2000" b="1" dirty="0"/>
              <a:t>tester sa disponibilité</a:t>
            </a:r>
          </a:p>
          <a:p>
            <a:pPr lvl="1">
              <a:lnSpc>
                <a:spcPct val="150000"/>
              </a:lnSpc>
            </a:pPr>
            <a:r>
              <a:rPr lang="fr-FR" sz="2000" dirty="0"/>
              <a:t>Si les requêtes passent, le circuit se ferme et permet à nouveau d’envoyer des requêtes</a:t>
            </a:r>
          </a:p>
          <a:p>
            <a:pPr lvl="1">
              <a:lnSpc>
                <a:spcPct val="150000"/>
              </a:lnSpc>
            </a:pPr>
            <a:r>
              <a:rPr lang="fr-FR" sz="2000" dirty="0"/>
              <a:t>Sinon, le circuit s’ouvre à nouveau pour la durée du Timeout</a:t>
            </a:r>
          </a:p>
          <a:p>
            <a:pPr marL="0" indent="0">
              <a:lnSpc>
                <a:spcPct val="150000"/>
              </a:lnSpc>
              <a:buNone/>
            </a:pPr>
            <a:r>
              <a:rPr lang="fr-FR" sz="2200" dirty="0"/>
              <a:t>Le circuit-breaker permet alors </a:t>
            </a:r>
            <a:r>
              <a:rPr lang="fr-FR" sz="2200" b="1" dirty="0"/>
              <a:t>d’éviter la surcharge du service</a:t>
            </a:r>
            <a:r>
              <a:rPr lang="fr-FR" sz="2200" dirty="0"/>
              <a:t> qui reçoit les requêtes, tout en </a:t>
            </a:r>
            <a:r>
              <a:rPr lang="fr-FR" sz="2200" b="1" dirty="0"/>
              <a:t>préservant le système d’un risque d’erreurs en cascade</a:t>
            </a:r>
            <a:r>
              <a:rPr lang="fr-FR" sz="2200" dirty="0"/>
              <a:t>.</a:t>
            </a:r>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72313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Circuit Breaker : Principe de fonctionnement</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Tree>
    <p:extLst>
      <p:ext uri="{BB962C8B-B14F-4D97-AF65-F5344CB8AC3E}">
        <p14:creationId xmlns:p14="http://schemas.microsoft.com/office/powerpoint/2010/main" val="2586179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20040" y="897941"/>
            <a:ext cx="2372360" cy="597256"/>
          </a:xfrm>
        </p:spPr>
        <p:txBody>
          <a:bodyPr>
            <a:noAutofit/>
          </a:bodyPr>
          <a:lstStyle/>
          <a:p>
            <a:pPr marL="0" indent="0">
              <a:lnSpc>
                <a:spcPct val="150000"/>
              </a:lnSpc>
              <a:buNone/>
            </a:pPr>
            <a:r>
              <a:rPr lang="fr-FR" sz="2200" b="1" dirty="0"/>
              <a:t>Implémentation</a:t>
            </a:r>
          </a:p>
          <a:p>
            <a:pPr marL="0" indent="0">
              <a:lnSpc>
                <a:spcPct val="150000"/>
              </a:lnSpc>
              <a:buNone/>
            </a:pPr>
            <a:endParaRPr lang="fr-FR" sz="2000" dirty="0"/>
          </a:p>
          <a:p>
            <a:pPr marL="0" indent="0">
              <a:lnSpc>
                <a:spcPct val="150000"/>
              </a:lnSpc>
              <a:buNone/>
            </a:pPr>
            <a:endParaRPr lang="fr-FR" sz="2000" dirty="0"/>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51866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Circuit Breaker : Implémentation</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pic>
        <p:nvPicPr>
          <p:cNvPr id="8" name="Image 7" descr="Image expliquant le mécanisme de disjoncteur">
            <a:extLst>
              <a:ext uri="{FF2B5EF4-FFF2-40B4-BE49-F238E27FC236}">
                <a16:creationId xmlns:a16="http://schemas.microsoft.com/office/drawing/2014/main" id="{866620E7-D633-1209-19B1-B126FF935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860" y="1506118"/>
            <a:ext cx="7884160" cy="2799681"/>
          </a:xfrm>
          <a:prstGeom prst="rect">
            <a:avLst/>
          </a:prstGeom>
        </p:spPr>
      </p:pic>
      <p:sp>
        <p:nvSpPr>
          <p:cNvPr id="9" name="Espace réservé du contenu 2">
            <a:extLst>
              <a:ext uri="{FF2B5EF4-FFF2-40B4-BE49-F238E27FC236}">
                <a16:creationId xmlns:a16="http://schemas.microsoft.com/office/drawing/2014/main" id="{2BBCC640-FE42-A8A1-3D70-8CA4D85AF1F3}"/>
              </a:ext>
            </a:extLst>
          </p:cNvPr>
          <p:cNvSpPr txBox="1">
            <a:spLocks/>
          </p:cNvSpPr>
          <p:nvPr/>
        </p:nvSpPr>
        <p:spPr>
          <a:xfrm>
            <a:off x="314960" y="4401468"/>
            <a:ext cx="10784840" cy="21467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fr-FR" sz="2000" b="1" dirty="0"/>
              <a:t>Exemples</a:t>
            </a:r>
            <a:r>
              <a:rPr lang="fr-FR" sz="2000" dirty="0"/>
              <a:t> de librairies qui permettent d’implémenter un circuit-breaker : </a:t>
            </a:r>
          </a:p>
          <a:p>
            <a:pPr>
              <a:lnSpc>
                <a:spcPct val="150000"/>
              </a:lnSpc>
            </a:pPr>
            <a:r>
              <a:rPr lang="fr-FR" sz="2000" b="1" dirty="0"/>
              <a:t>Hystrix</a:t>
            </a:r>
            <a:r>
              <a:rPr lang="fr-FR" sz="2000" dirty="0"/>
              <a:t> (Créé par Netflix pour l’environnement Java)</a:t>
            </a:r>
          </a:p>
          <a:p>
            <a:pPr>
              <a:lnSpc>
                <a:spcPct val="150000"/>
              </a:lnSpc>
            </a:pPr>
            <a:r>
              <a:rPr lang="fr-FR" sz="2000" b="1" dirty="0"/>
              <a:t>Polly</a:t>
            </a:r>
            <a:r>
              <a:rPr lang="fr-FR" sz="2000" dirty="0"/>
              <a:t> (.NET)</a:t>
            </a:r>
          </a:p>
          <a:p>
            <a:pPr>
              <a:lnSpc>
                <a:spcPct val="150000"/>
              </a:lnSpc>
            </a:pPr>
            <a:r>
              <a:rPr lang="fr-FR" sz="2000" b="1" dirty="0"/>
              <a:t>Resilience4j</a:t>
            </a:r>
            <a:r>
              <a:rPr lang="fr-FR" sz="2000" dirty="0"/>
              <a:t> (Javascript)</a:t>
            </a:r>
          </a:p>
          <a:p>
            <a:pPr>
              <a:lnSpc>
                <a:spcPct val="150000"/>
              </a:lnSpc>
            </a:pPr>
            <a:endParaRPr lang="fr-FR" sz="2200" dirty="0"/>
          </a:p>
          <a:p>
            <a:pPr marL="0" indent="0">
              <a:lnSpc>
                <a:spcPct val="150000"/>
              </a:lnSpc>
              <a:buFont typeface="Arial" panose="020B0604020202020204" pitchFamily="34" charset="0"/>
              <a:buNone/>
            </a:pPr>
            <a:endParaRPr lang="fr-FR" sz="2000" dirty="0"/>
          </a:p>
          <a:p>
            <a:pPr marL="0" indent="0">
              <a:lnSpc>
                <a:spcPct val="150000"/>
              </a:lnSpc>
              <a:buFont typeface="Arial" panose="020B0604020202020204" pitchFamily="34" charset="0"/>
              <a:buNone/>
            </a:pPr>
            <a:endParaRPr lang="fr-FR" sz="2000" dirty="0"/>
          </a:p>
        </p:txBody>
      </p:sp>
    </p:spTree>
    <p:extLst>
      <p:ext uri="{BB962C8B-B14F-4D97-AF65-F5344CB8AC3E}">
        <p14:creationId xmlns:p14="http://schemas.microsoft.com/office/powerpoint/2010/main" val="1042553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20040" y="1024941"/>
            <a:ext cx="11554460" cy="5385346"/>
          </a:xfrm>
        </p:spPr>
        <p:txBody>
          <a:bodyPr>
            <a:noAutofit/>
          </a:bodyPr>
          <a:lstStyle/>
          <a:p>
            <a:pPr marL="0" indent="0">
              <a:lnSpc>
                <a:spcPct val="150000"/>
              </a:lnSpc>
              <a:buNone/>
            </a:pPr>
            <a:r>
              <a:rPr lang="fr-FR" sz="2200" dirty="0"/>
              <a:t>Dans ces cas d’échec de communication, le système peut répondre de deux (2) principales manières, selon le contexte : </a:t>
            </a:r>
          </a:p>
          <a:p>
            <a:pPr>
              <a:lnSpc>
                <a:spcPct val="150000"/>
              </a:lnSpc>
            </a:pPr>
            <a:r>
              <a:rPr lang="fr-FR" sz="2200" b="1" dirty="0"/>
              <a:t>Une réponse d’erreur </a:t>
            </a:r>
            <a:r>
              <a:rPr lang="fr-FR" sz="2200" dirty="0"/>
              <a:t>est envoyée au client</a:t>
            </a:r>
          </a:p>
          <a:p>
            <a:pPr>
              <a:lnSpc>
                <a:spcPct val="150000"/>
              </a:lnSpc>
            </a:pPr>
            <a:r>
              <a:rPr lang="fr-FR" sz="2200" b="1" dirty="0"/>
              <a:t>Une valeur par défaut</a:t>
            </a:r>
            <a:r>
              <a:rPr lang="fr-FR" sz="2200" dirty="0"/>
              <a:t>, ou </a:t>
            </a:r>
            <a:r>
              <a:rPr lang="fr-FR" sz="2200" b="1" dirty="0"/>
              <a:t>en cache </a:t>
            </a:r>
            <a:r>
              <a:rPr lang="fr-FR" sz="2200" dirty="0"/>
              <a:t>est envoyée au client</a:t>
            </a:r>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19" y="233591"/>
            <a:ext cx="6991477"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fr-FR" sz="2800" b="1" dirty="0"/>
              <a:t>Tolérance en cas d’absence de réponse</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Tree>
    <p:extLst>
      <p:ext uri="{BB962C8B-B14F-4D97-AF65-F5344CB8AC3E}">
        <p14:creationId xmlns:p14="http://schemas.microsoft.com/office/powerpoint/2010/main" val="530669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20040" y="1024941"/>
            <a:ext cx="11541760" cy="3178760"/>
          </a:xfrm>
        </p:spPr>
        <p:txBody>
          <a:bodyPr>
            <a:noAutofit/>
          </a:bodyPr>
          <a:lstStyle/>
          <a:p>
            <a:pPr marL="0" indent="0">
              <a:lnSpc>
                <a:spcPct val="150000"/>
              </a:lnSpc>
              <a:buNone/>
            </a:pPr>
            <a:r>
              <a:rPr lang="fr-FR" sz="2200" dirty="0"/>
              <a:t>Une architecture microservices est, par essence, dynamique. Les services sont dynamiquement déployés et détruits, en fonction de la demande. Les adresses IP sont dynamiquement attribuées et changent constamment. C’est un défi de localiser les services sur le réseau.</a:t>
            </a:r>
            <a:br>
              <a:rPr lang="fr-FR" sz="2200" dirty="0"/>
            </a:br>
            <a:r>
              <a:rPr lang="fr-FR" sz="2200" dirty="0"/>
              <a:t>Pour résoudre ce problème, il est courant de mettre en place un </a:t>
            </a:r>
            <a:r>
              <a:rPr lang="fr-FR" sz="2200" b="1" dirty="0"/>
              <a:t>registre de découverte de services</a:t>
            </a:r>
            <a:r>
              <a:rPr lang="fr-FR" sz="2200" dirty="0"/>
              <a:t>.</a:t>
            </a:r>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30149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Service Discovery</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Tree>
    <p:extLst>
      <p:ext uri="{BB962C8B-B14F-4D97-AF65-F5344CB8AC3E}">
        <p14:creationId xmlns:p14="http://schemas.microsoft.com/office/powerpoint/2010/main" val="301644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69BF182C-5199-C0D4-C063-BF337EC28A34}"/>
              </a:ext>
            </a:extLst>
          </p:cNvPr>
          <p:cNvPicPr>
            <a:picLocks noGrp="1" noChangeAspect="1"/>
          </p:cNvPicPr>
          <p:nvPr>
            <p:ph idx="1"/>
          </p:nvPr>
        </p:nvPicPr>
        <p:blipFill>
          <a:blip r:embed="rId3"/>
          <a:stretch>
            <a:fillRect/>
          </a:stretch>
        </p:blipFill>
        <p:spPr>
          <a:xfrm>
            <a:off x="1892300" y="638417"/>
            <a:ext cx="9880600" cy="6168398"/>
          </a:xfrm>
          <a:prstGeom prst="rect">
            <a:avLst/>
          </a:prstGeom>
        </p:spPr>
      </p:pic>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73710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Service Discovery : Fonctionnement</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223520" y="6548209"/>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Tree>
    <p:extLst>
      <p:ext uri="{BB962C8B-B14F-4D97-AF65-F5344CB8AC3E}">
        <p14:creationId xmlns:p14="http://schemas.microsoft.com/office/powerpoint/2010/main" val="3723667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61137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Service Discovery : Implémentations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223520" y="6548209"/>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
        <p:nvSpPr>
          <p:cNvPr id="8" name="Espace réservé du contenu 2">
            <a:extLst>
              <a:ext uri="{FF2B5EF4-FFF2-40B4-BE49-F238E27FC236}">
                <a16:creationId xmlns:a16="http://schemas.microsoft.com/office/drawing/2014/main" id="{7B3C2A97-C201-0FA1-64CD-03EB4A413B92}"/>
              </a:ext>
            </a:extLst>
          </p:cNvPr>
          <p:cNvSpPr>
            <a:spLocks noGrp="1"/>
          </p:cNvSpPr>
          <p:nvPr>
            <p:ph idx="1"/>
          </p:nvPr>
        </p:nvSpPr>
        <p:spPr>
          <a:xfrm>
            <a:off x="320040" y="1024940"/>
            <a:ext cx="6461760" cy="5274259"/>
          </a:xfrm>
        </p:spPr>
        <p:txBody>
          <a:bodyPr>
            <a:noAutofit/>
          </a:bodyPr>
          <a:lstStyle/>
          <a:p>
            <a:pPr marL="0" indent="0">
              <a:lnSpc>
                <a:spcPct val="150000"/>
              </a:lnSpc>
              <a:buNone/>
            </a:pPr>
            <a:r>
              <a:rPr lang="fr-FR" sz="2200" b="1" dirty="0"/>
              <a:t>Heureusement</a:t>
            </a:r>
            <a:r>
              <a:rPr lang="fr-FR" sz="2200" dirty="0"/>
              <a:t>, nous n’avons pas besoin de construire des registres de services nous-même. Plusieurs systèmes peuvent être utilisés à cette fin, entre autres : </a:t>
            </a:r>
          </a:p>
          <a:p>
            <a:pPr>
              <a:lnSpc>
                <a:spcPct val="150000"/>
              </a:lnSpc>
            </a:pPr>
            <a:r>
              <a:rPr lang="fr-FR" sz="2200" dirty="0"/>
              <a:t> Un service de </a:t>
            </a:r>
            <a:r>
              <a:rPr lang="fr-FR" sz="2200" b="1" dirty="0"/>
              <a:t>DNS</a:t>
            </a:r>
            <a:r>
              <a:rPr lang="fr-FR" sz="2200" dirty="0"/>
              <a:t> </a:t>
            </a:r>
          </a:p>
          <a:p>
            <a:pPr>
              <a:lnSpc>
                <a:spcPct val="150000"/>
              </a:lnSpc>
            </a:pPr>
            <a:r>
              <a:rPr lang="fr-FR" sz="2200" dirty="0"/>
              <a:t>Un orchestrateur de conteneurs (comme </a:t>
            </a:r>
            <a:r>
              <a:rPr lang="fr-FR" sz="2200" b="1" dirty="0" err="1"/>
              <a:t>Kubernetes</a:t>
            </a:r>
            <a:r>
              <a:rPr lang="fr-FR" sz="2200" dirty="0"/>
              <a:t>), avec un registre de services intégré</a:t>
            </a:r>
          </a:p>
        </p:txBody>
      </p:sp>
      <p:pic>
        <p:nvPicPr>
          <p:cNvPr id="1026" name="Picture 2">
            <a:extLst>
              <a:ext uri="{FF2B5EF4-FFF2-40B4-BE49-F238E27FC236}">
                <a16:creationId xmlns:a16="http://schemas.microsoft.com/office/drawing/2014/main" id="{305778C3-8050-43D4-58EF-139DF3EDF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1" y="4033977"/>
            <a:ext cx="2198794"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descr="Une image contenant logo, cercle, symbole, Police&#10;&#10;Description générée automatiquement">
            <a:extLst>
              <a:ext uri="{FF2B5EF4-FFF2-40B4-BE49-F238E27FC236}">
                <a16:creationId xmlns:a16="http://schemas.microsoft.com/office/drawing/2014/main" id="{F5C2EFFF-6E99-2CCB-E145-20AAC636F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1383963"/>
            <a:ext cx="2133600" cy="2133600"/>
          </a:xfrm>
          <a:prstGeom prst="rect">
            <a:avLst/>
          </a:prstGeom>
        </p:spPr>
      </p:pic>
    </p:spTree>
    <p:extLst>
      <p:ext uri="{BB962C8B-B14F-4D97-AF65-F5344CB8AC3E}">
        <p14:creationId xmlns:p14="http://schemas.microsoft.com/office/powerpoint/2010/main" val="144349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pture d’écran, Appareil de présentation, Rectangle, écran">
            <a:extLst>
              <a:ext uri="{FF2B5EF4-FFF2-40B4-BE49-F238E27FC236}">
                <a16:creationId xmlns:a16="http://schemas.microsoft.com/office/drawing/2014/main" id="{C7C533D6-5777-63DC-D95A-58EF84F5C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85900" y="-295275"/>
            <a:ext cx="3886200" cy="6858000"/>
          </a:xfrm>
          <a:prstGeom prst="rect">
            <a:avLst/>
          </a:prstGeom>
        </p:spPr>
      </p:pic>
      <p:sp>
        <p:nvSpPr>
          <p:cNvPr id="2" name="Titre 1">
            <a:extLst>
              <a:ext uri="{FF2B5EF4-FFF2-40B4-BE49-F238E27FC236}">
                <a16:creationId xmlns:a16="http://schemas.microsoft.com/office/drawing/2014/main" id="{F55CE32C-D2AC-5370-5CDB-FD8907408551}"/>
              </a:ext>
            </a:extLst>
          </p:cNvPr>
          <p:cNvSpPr>
            <a:spLocks noGrp="1"/>
          </p:cNvSpPr>
          <p:nvPr>
            <p:ph type="title"/>
          </p:nvPr>
        </p:nvSpPr>
        <p:spPr>
          <a:xfrm>
            <a:off x="200024" y="2686050"/>
            <a:ext cx="5895975" cy="1128713"/>
          </a:xfrm>
        </p:spPr>
        <p:txBody>
          <a:bodyPr>
            <a:noAutofit/>
          </a:bodyPr>
          <a:lstStyle/>
          <a:p>
            <a:r>
              <a:rPr lang="fr-FR" sz="4100" b="1" dirty="0">
                <a:solidFill>
                  <a:schemeClr val="tx2"/>
                </a:solidFill>
                <a:latin typeface="Lora" pitchFamily="2" charset="0"/>
              </a:rPr>
              <a:t>La communication asynchrone</a:t>
            </a:r>
          </a:p>
        </p:txBody>
      </p:sp>
      <p:sp>
        <p:nvSpPr>
          <p:cNvPr id="6" name="Sous-titre 2">
            <a:extLst>
              <a:ext uri="{FF2B5EF4-FFF2-40B4-BE49-F238E27FC236}">
                <a16:creationId xmlns:a16="http://schemas.microsoft.com/office/drawing/2014/main" id="{3BCD69F1-18A3-8D63-D68C-8F4620299F31}"/>
              </a:ext>
            </a:extLst>
          </p:cNvPr>
          <p:cNvSpPr txBox="1">
            <a:spLocks/>
          </p:cNvSpPr>
          <p:nvPr/>
        </p:nvSpPr>
        <p:spPr>
          <a:xfrm>
            <a:off x="4533356" y="6517441"/>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Tree>
    <p:extLst>
      <p:ext uri="{BB962C8B-B14F-4D97-AF65-F5344CB8AC3E}">
        <p14:creationId xmlns:p14="http://schemas.microsoft.com/office/powerpoint/2010/main" val="2880793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67995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Communication asynchrone : Cas concrets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223520" y="6548209"/>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320040" y="1024941"/>
            <a:ext cx="11541760" cy="5365877"/>
          </a:xfrm>
        </p:spPr>
        <p:txBody>
          <a:bodyPr>
            <a:noAutofit/>
          </a:bodyPr>
          <a:lstStyle/>
          <a:p>
            <a:pPr marL="0" indent="0">
              <a:lnSpc>
                <a:spcPct val="150000"/>
              </a:lnSpc>
              <a:buNone/>
            </a:pPr>
            <a:r>
              <a:rPr lang="fr-FR" sz="2200" b="1" dirty="0"/>
              <a:t>Cas 1</a:t>
            </a:r>
            <a:r>
              <a:rPr lang="fr-FR" sz="2200" dirty="0"/>
              <a:t> : Application de livraison de nourriture - </a:t>
            </a:r>
            <a:r>
              <a:rPr lang="fr-FR" sz="2200" b="1" dirty="0"/>
              <a:t>Processus de traitement d’une commande</a:t>
            </a:r>
          </a:p>
          <a:p>
            <a:pPr marL="0" indent="0">
              <a:lnSpc>
                <a:spcPct val="150000"/>
              </a:lnSpc>
              <a:buNone/>
            </a:pPr>
            <a:r>
              <a:rPr lang="fr-FR" sz="2200" dirty="0"/>
              <a:t>On peut imaginer les étapes suivantes : </a:t>
            </a:r>
          </a:p>
          <a:p>
            <a:pPr marL="457200" indent="-457200">
              <a:lnSpc>
                <a:spcPct val="150000"/>
              </a:lnSpc>
              <a:buFont typeface="+mj-lt"/>
              <a:buAutoNum type="arabicPeriod"/>
            </a:pPr>
            <a:r>
              <a:rPr lang="fr-FR" sz="2000" b="1" dirty="0"/>
              <a:t>Commande passée </a:t>
            </a:r>
            <a:r>
              <a:rPr lang="fr-FR" sz="2000" dirty="0"/>
              <a:t>: Le client passe la commande et la paie.</a:t>
            </a:r>
          </a:p>
          <a:p>
            <a:pPr marL="457200" indent="-457200">
              <a:lnSpc>
                <a:spcPct val="150000"/>
              </a:lnSpc>
              <a:buFont typeface="+mj-lt"/>
              <a:buAutoNum type="arabicPeriod"/>
            </a:pPr>
            <a:r>
              <a:rPr lang="fr-FR" sz="2000" b="1" dirty="0"/>
              <a:t>Commande acceptée </a:t>
            </a:r>
            <a:r>
              <a:rPr lang="fr-FR" sz="2000" dirty="0"/>
              <a:t>: Le restaurant reçoit la commande et commence à la préparer.</a:t>
            </a:r>
          </a:p>
          <a:p>
            <a:pPr marL="457200" indent="-457200">
              <a:lnSpc>
                <a:spcPct val="150000"/>
              </a:lnSpc>
              <a:buFont typeface="+mj-lt"/>
              <a:buAutoNum type="arabicPeriod"/>
            </a:pPr>
            <a:r>
              <a:rPr lang="fr-FR" sz="2000" b="1" dirty="0"/>
              <a:t>Commande prête </a:t>
            </a:r>
            <a:r>
              <a:rPr lang="fr-FR" sz="2000" dirty="0"/>
              <a:t>: Le livreur est assigné et récupère la commande au restaurant.</a:t>
            </a:r>
          </a:p>
          <a:p>
            <a:pPr marL="457200" indent="-457200">
              <a:lnSpc>
                <a:spcPct val="150000"/>
              </a:lnSpc>
              <a:buFont typeface="+mj-lt"/>
              <a:buAutoNum type="arabicPeriod"/>
            </a:pPr>
            <a:r>
              <a:rPr lang="fr-FR" sz="2000" b="1" dirty="0"/>
              <a:t>Commande en route </a:t>
            </a:r>
            <a:r>
              <a:rPr lang="fr-FR" sz="2000" dirty="0"/>
              <a:t>: Le livreur transporte la commande vers le client.</a:t>
            </a:r>
          </a:p>
          <a:p>
            <a:pPr marL="457200" indent="-457200">
              <a:lnSpc>
                <a:spcPct val="150000"/>
              </a:lnSpc>
              <a:buFont typeface="+mj-lt"/>
              <a:buAutoNum type="arabicPeriod"/>
            </a:pPr>
            <a:r>
              <a:rPr lang="fr-FR" sz="2000" b="1" dirty="0"/>
              <a:t>Commande livrée </a:t>
            </a:r>
            <a:r>
              <a:rPr lang="fr-FR" sz="2000" dirty="0"/>
              <a:t>: Le client reçoit la commande.</a:t>
            </a:r>
          </a:p>
          <a:p>
            <a:pPr marL="457200" indent="-457200">
              <a:lnSpc>
                <a:spcPct val="150000"/>
              </a:lnSpc>
              <a:buFont typeface="+mj-lt"/>
              <a:buAutoNum type="arabicPeriod"/>
            </a:pPr>
            <a:endParaRPr lang="fr-FR" sz="2200" dirty="0"/>
          </a:p>
        </p:txBody>
      </p:sp>
    </p:spTree>
    <p:extLst>
      <p:ext uri="{BB962C8B-B14F-4D97-AF65-F5344CB8AC3E}">
        <p14:creationId xmlns:p14="http://schemas.microsoft.com/office/powerpoint/2010/main" val="188916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iny business persons working on jigsaw puzzle together. Metaphor for cooperation or partnership, collaboration between team of people flat vector illustration. Communication, teamwork concept">
            <a:extLst>
              <a:ext uri="{FF2B5EF4-FFF2-40B4-BE49-F238E27FC236}">
                <a16:creationId xmlns:a16="http://schemas.microsoft.com/office/drawing/2014/main" id="{3E526906-89B6-D8E5-A04D-3665B0A00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39231"/>
            <a:ext cx="5962650" cy="459105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5524500" y="1287145"/>
            <a:ext cx="6526770" cy="4885052"/>
          </a:xfrm>
        </p:spPr>
        <p:txBody>
          <a:bodyPr>
            <a:noAutofit/>
          </a:bodyPr>
          <a:lstStyle/>
          <a:p>
            <a:pPr>
              <a:lnSpc>
                <a:spcPct val="150000"/>
              </a:lnSpc>
            </a:pPr>
            <a:r>
              <a:rPr lang="fr-FR" sz="2200" dirty="0"/>
              <a:t>Pourquoi a-t-on besoin d’un système de communication entre les services ?</a:t>
            </a:r>
          </a:p>
          <a:p>
            <a:pPr>
              <a:lnSpc>
                <a:spcPct val="150000"/>
              </a:lnSpc>
            </a:pPr>
            <a:r>
              <a:rPr lang="fr-FR" sz="2200" dirty="0"/>
              <a:t>Comment assurer cette communication ?</a:t>
            </a:r>
          </a:p>
          <a:p>
            <a:pPr>
              <a:lnSpc>
                <a:spcPct val="150000"/>
              </a:lnSpc>
            </a:pPr>
            <a:r>
              <a:rPr lang="fr-FR" sz="2200" dirty="0"/>
              <a:t>Quels sont les différents types de communication possible ?</a:t>
            </a:r>
          </a:p>
          <a:p>
            <a:pPr>
              <a:lnSpc>
                <a:spcPct val="150000"/>
              </a:lnSpc>
            </a:pPr>
            <a:r>
              <a:rPr lang="fr-FR" sz="2200" dirty="0"/>
              <a:t>Quels sont les formats des messages transmis ?</a:t>
            </a:r>
          </a:p>
          <a:p>
            <a:pPr>
              <a:lnSpc>
                <a:spcPct val="150000"/>
              </a:lnSpc>
            </a:pPr>
            <a:r>
              <a:rPr lang="fr-FR" sz="2200" dirty="0"/>
              <a:t>Que choisir et pourquoi ? </a:t>
            </a:r>
          </a:p>
          <a:p>
            <a:pPr>
              <a:lnSpc>
                <a:spcPct val="150000"/>
              </a:lnSpc>
            </a:pPr>
            <a:r>
              <a:rPr lang="fr-FR" sz="2200" dirty="0"/>
              <a:t>Que faire lorsque la communication échoue ?</a:t>
            </a:r>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96271"/>
            <a:ext cx="5453380" cy="3138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Questions au sein de notre équipe </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spTree>
    <p:extLst>
      <p:ext uri="{BB962C8B-B14F-4D97-AF65-F5344CB8AC3E}">
        <p14:creationId xmlns:p14="http://schemas.microsoft.com/office/powerpoint/2010/main" val="2510528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diagramme, capture d’écran, ligne&#10;&#10;Description générée automatiquement">
            <a:extLst>
              <a:ext uri="{FF2B5EF4-FFF2-40B4-BE49-F238E27FC236}">
                <a16:creationId xmlns:a16="http://schemas.microsoft.com/office/drawing/2014/main" id="{3F8788DB-0E7C-ADC3-BA52-A41158BB7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1705370"/>
            <a:ext cx="9467850" cy="4971655"/>
          </a:xfrm>
          <a:prstGeom prst="rect">
            <a:avLst/>
          </a:prstGeom>
        </p:spPr>
      </p:pic>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67995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Communication asynchrone : Cas concrets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9244203" y="6472009"/>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320040" y="1024942"/>
            <a:ext cx="11541760" cy="689558"/>
          </a:xfrm>
        </p:spPr>
        <p:txBody>
          <a:bodyPr>
            <a:noAutofit/>
          </a:bodyPr>
          <a:lstStyle/>
          <a:p>
            <a:pPr marL="0" indent="0">
              <a:lnSpc>
                <a:spcPct val="150000"/>
              </a:lnSpc>
              <a:buNone/>
            </a:pPr>
            <a:r>
              <a:rPr lang="fr-FR" sz="2200" b="1" dirty="0"/>
              <a:t>Cas 1</a:t>
            </a:r>
            <a:r>
              <a:rPr lang="fr-FR" sz="2200" dirty="0"/>
              <a:t> : Application de livraison de nourriture - </a:t>
            </a:r>
            <a:r>
              <a:rPr lang="fr-FR" sz="2200" b="1" dirty="0"/>
              <a:t>Processus de traitement d’une commande</a:t>
            </a:r>
          </a:p>
          <a:p>
            <a:pPr marL="0" indent="0">
              <a:lnSpc>
                <a:spcPct val="150000"/>
              </a:lnSpc>
              <a:buNone/>
            </a:pPr>
            <a:endParaRPr lang="fr-FR" sz="2200" dirty="0"/>
          </a:p>
        </p:txBody>
      </p:sp>
    </p:spTree>
    <p:extLst>
      <p:ext uri="{BB962C8B-B14F-4D97-AF65-F5344CB8AC3E}">
        <p14:creationId xmlns:p14="http://schemas.microsoft.com/office/powerpoint/2010/main" val="1299449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67995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Communication asynchrone : Cas concrets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223520" y="6548209"/>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320040" y="1024941"/>
            <a:ext cx="11541760" cy="5365877"/>
          </a:xfrm>
        </p:spPr>
        <p:txBody>
          <a:bodyPr>
            <a:noAutofit/>
          </a:bodyPr>
          <a:lstStyle/>
          <a:p>
            <a:pPr marL="0" indent="0">
              <a:lnSpc>
                <a:spcPct val="150000"/>
              </a:lnSpc>
              <a:buNone/>
            </a:pPr>
            <a:r>
              <a:rPr lang="fr-FR" sz="2200" b="1" dirty="0"/>
              <a:t>Cas 2</a:t>
            </a:r>
            <a:r>
              <a:rPr lang="fr-FR" sz="2200" dirty="0"/>
              <a:t> : Application e-commerce - </a:t>
            </a:r>
            <a:r>
              <a:rPr lang="fr-FR" sz="2200" b="1" dirty="0"/>
              <a:t>Processus de traitement d’une commande</a:t>
            </a:r>
          </a:p>
          <a:p>
            <a:pPr marL="0" indent="0">
              <a:lnSpc>
                <a:spcPct val="150000"/>
              </a:lnSpc>
              <a:buNone/>
            </a:pPr>
            <a:r>
              <a:rPr lang="fr-FR" sz="2200" dirty="0"/>
              <a:t>On peut imaginer les étapes suivantes : </a:t>
            </a:r>
          </a:p>
          <a:p>
            <a:pPr marL="457200" indent="-457200">
              <a:lnSpc>
                <a:spcPct val="150000"/>
              </a:lnSpc>
              <a:buFont typeface="+mj-lt"/>
              <a:buAutoNum type="arabicPeriod"/>
            </a:pPr>
            <a:r>
              <a:rPr lang="fr-FR" sz="2000" b="1" dirty="0"/>
              <a:t>Commande enregistrée </a:t>
            </a:r>
            <a:r>
              <a:rPr lang="fr-FR" sz="2000" dirty="0"/>
              <a:t>: Le client passe sa commande.</a:t>
            </a:r>
          </a:p>
          <a:p>
            <a:pPr marL="457200" indent="-457200">
              <a:lnSpc>
                <a:spcPct val="150000"/>
              </a:lnSpc>
              <a:buFont typeface="+mj-lt"/>
              <a:buAutoNum type="arabicPeriod"/>
            </a:pPr>
            <a:r>
              <a:rPr lang="fr-FR" sz="2000" b="1" dirty="0"/>
              <a:t>Paiement acceptée : </a:t>
            </a:r>
            <a:r>
              <a:rPr lang="fr-FR" sz="2000" dirty="0"/>
              <a:t> Le client paie sa commande.</a:t>
            </a:r>
          </a:p>
          <a:p>
            <a:pPr marL="457200" indent="-457200">
              <a:lnSpc>
                <a:spcPct val="150000"/>
              </a:lnSpc>
              <a:buFont typeface="+mj-lt"/>
              <a:buAutoNum type="arabicPeriod"/>
            </a:pPr>
            <a:r>
              <a:rPr lang="fr-FR" sz="2000" b="1" dirty="0"/>
              <a:t>Commande en attente de stock disponible</a:t>
            </a:r>
            <a:r>
              <a:rPr lang="fr-FR" sz="2000" dirty="0"/>
              <a:t>: La plate-forme lance une commande fournisseur supplémentaire pour satisfaire la commande de son client.</a:t>
            </a:r>
          </a:p>
          <a:p>
            <a:pPr marL="457200" indent="-457200">
              <a:lnSpc>
                <a:spcPct val="150000"/>
              </a:lnSpc>
              <a:buFont typeface="+mj-lt"/>
              <a:buAutoNum type="arabicPeriod"/>
            </a:pPr>
            <a:r>
              <a:rPr lang="fr-FR" sz="2000" b="1" dirty="0"/>
              <a:t>Commande en route </a:t>
            </a:r>
            <a:r>
              <a:rPr lang="fr-FR" sz="2000" dirty="0"/>
              <a:t>: Le livreur transporte la commande vers le client.</a:t>
            </a:r>
          </a:p>
          <a:p>
            <a:pPr marL="457200" indent="-457200">
              <a:lnSpc>
                <a:spcPct val="150000"/>
              </a:lnSpc>
              <a:buFont typeface="+mj-lt"/>
              <a:buAutoNum type="arabicPeriod"/>
            </a:pPr>
            <a:r>
              <a:rPr lang="fr-FR" sz="2000" b="1" dirty="0"/>
              <a:t>Commande livrée </a:t>
            </a:r>
            <a:r>
              <a:rPr lang="fr-FR" sz="2000" dirty="0"/>
              <a:t>: Le client reçoit sa commande.</a:t>
            </a:r>
          </a:p>
          <a:p>
            <a:pPr marL="457200" indent="-457200">
              <a:lnSpc>
                <a:spcPct val="150000"/>
              </a:lnSpc>
              <a:buFont typeface="+mj-lt"/>
              <a:buAutoNum type="arabicPeriod"/>
            </a:pPr>
            <a:endParaRPr lang="fr-FR" sz="2200" dirty="0"/>
          </a:p>
        </p:txBody>
      </p:sp>
    </p:spTree>
    <p:extLst>
      <p:ext uri="{BB962C8B-B14F-4D97-AF65-F5344CB8AC3E}">
        <p14:creationId xmlns:p14="http://schemas.microsoft.com/office/powerpoint/2010/main" val="658466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18211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Messaging</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223520" y="6548209"/>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320040" y="1024942"/>
            <a:ext cx="11541760" cy="2045602"/>
          </a:xfrm>
        </p:spPr>
        <p:txBody>
          <a:bodyPr>
            <a:noAutofit/>
          </a:bodyPr>
          <a:lstStyle/>
          <a:p>
            <a:pPr marL="0" indent="0">
              <a:lnSpc>
                <a:spcPct val="150000"/>
              </a:lnSpc>
              <a:buNone/>
            </a:pPr>
            <a:r>
              <a:rPr lang="fr-FR" sz="2000" dirty="0"/>
              <a:t>Le </a:t>
            </a:r>
            <a:r>
              <a:rPr lang="fr-FR" sz="2000" b="1" dirty="0"/>
              <a:t>messaging</a:t>
            </a:r>
            <a:r>
              <a:rPr lang="fr-FR" sz="2000" dirty="0"/>
              <a:t> est un modèle de communication asynchrone qui permet aux microservices de s’échanger des messages via </a:t>
            </a:r>
            <a:r>
              <a:rPr lang="fr-FR" sz="2000" b="1" dirty="0"/>
              <a:t>un bus de messages, </a:t>
            </a:r>
            <a:r>
              <a:rPr lang="fr-FR" sz="2000" dirty="0"/>
              <a:t>appelé</a:t>
            </a:r>
            <a:r>
              <a:rPr lang="fr-FR" sz="2000" b="1" dirty="0"/>
              <a:t> Message Broker.</a:t>
            </a:r>
          </a:p>
          <a:p>
            <a:pPr marL="0" indent="0">
              <a:lnSpc>
                <a:spcPct val="150000"/>
              </a:lnSpc>
              <a:buNone/>
            </a:pPr>
            <a:r>
              <a:rPr lang="fr-FR" sz="2000" dirty="0"/>
              <a:t>Au lieu de faire des appels synchrones, les services </a:t>
            </a:r>
            <a:r>
              <a:rPr lang="fr-FR" sz="2000" b="1" dirty="0"/>
              <a:t>publient</a:t>
            </a:r>
            <a:r>
              <a:rPr lang="fr-FR" sz="2000" dirty="0"/>
              <a:t> des messages dans le bus. Tout service concerné </a:t>
            </a:r>
            <a:r>
              <a:rPr lang="fr-FR" sz="2000" b="1" dirty="0"/>
              <a:t>souscrit</a:t>
            </a:r>
            <a:r>
              <a:rPr lang="fr-FR" sz="2000" dirty="0"/>
              <a:t> et </a:t>
            </a:r>
            <a:r>
              <a:rPr lang="fr-FR" sz="2000" b="1" dirty="0"/>
              <a:t>écoute</a:t>
            </a:r>
            <a:r>
              <a:rPr lang="fr-FR" sz="2000" dirty="0"/>
              <a:t> les messages publiés, puis agit en conséquence.</a:t>
            </a:r>
          </a:p>
          <a:p>
            <a:pPr marL="457200" indent="-457200">
              <a:lnSpc>
                <a:spcPct val="150000"/>
              </a:lnSpc>
              <a:buFont typeface="+mj-lt"/>
              <a:buAutoNum type="arabicPeriod"/>
            </a:pPr>
            <a:endParaRPr lang="fr-FR" sz="2200" dirty="0"/>
          </a:p>
        </p:txBody>
      </p:sp>
      <p:pic>
        <p:nvPicPr>
          <p:cNvPr id="3" name="Image 2" descr="Une image contenant texte, diagramme, capture d’écran, ligne&#10;&#10;Description générée automatiquement">
            <a:extLst>
              <a:ext uri="{FF2B5EF4-FFF2-40B4-BE49-F238E27FC236}">
                <a16:creationId xmlns:a16="http://schemas.microsoft.com/office/drawing/2014/main" id="{BEC93192-BF1F-0FF1-4079-825B9A8AB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386" y="3070543"/>
            <a:ext cx="8877622" cy="3781425"/>
          </a:xfrm>
          <a:prstGeom prst="rect">
            <a:avLst/>
          </a:prstGeom>
        </p:spPr>
      </p:pic>
    </p:spTree>
    <p:extLst>
      <p:ext uri="{BB962C8B-B14F-4D97-AF65-F5344CB8AC3E}">
        <p14:creationId xmlns:p14="http://schemas.microsoft.com/office/powerpoint/2010/main" val="1283889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34213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Messaging : Exemple</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3074" name="Picture 2">
            <a:extLst>
              <a:ext uri="{FF2B5EF4-FFF2-40B4-BE49-F238E27FC236}">
                <a16:creationId xmlns:a16="http://schemas.microsoft.com/office/drawing/2014/main" id="{7DA9F1C7-F90B-8013-A27B-61F53AA6F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918778"/>
            <a:ext cx="10572750" cy="592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17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78790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Messaging : Format et types des messages </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650676" y="653051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1100" b="1" dirty="0">
                <a:solidFill>
                  <a:schemeClr val="tx2"/>
                </a:solidFill>
              </a:rPr>
              <a:t>Préparé et Présenté par Daniel  Lawson</a:t>
            </a:r>
          </a:p>
        </p:txBody>
      </p:sp>
      <p:sp>
        <p:nvSpPr>
          <p:cNvPr id="2" name="Espace réservé du contenu 2">
            <a:extLst>
              <a:ext uri="{FF2B5EF4-FFF2-40B4-BE49-F238E27FC236}">
                <a16:creationId xmlns:a16="http://schemas.microsoft.com/office/drawing/2014/main" id="{E9700E22-6ABB-0F20-B3E4-6E5215B4B23E}"/>
              </a:ext>
            </a:extLst>
          </p:cNvPr>
          <p:cNvSpPr txBox="1">
            <a:spLocks/>
          </p:cNvSpPr>
          <p:nvPr/>
        </p:nvSpPr>
        <p:spPr>
          <a:xfrm>
            <a:off x="421640" y="1024940"/>
            <a:ext cx="11541760" cy="4574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sz="2200" b="1" dirty="0"/>
              <a:t>Format général des messages</a:t>
            </a:r>
          </a:p>
        </p:txBody>
      </p:sp>
      <p:pic>
        <p:nvPicPr>
          <p:cNvPr id="8" name="Image 7" descr="Une image contenant texte, capture d’écran, Police, ligne&#10;&#10;Description générée automatiquement">
            <a:extLst>
              <a:ext uri="{FF2B5EF4-FFF2-40B4-BE49-F238E27FC236}">
                <a16:creationId xmlns:a16="http://schemas.microsoft.com/office/drawing/2014/main" id="{1B572931-290A-3578-9274-0B6D30558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40" y="2015026"/>
            <a:ext cx="7936892" cy="2683973"/>
          </a:xfrm>
          <a:prstGeom prst="rect">
            <a:avLst/>
          </a:prstGeom>
        </p:spPr>
      </p:pic>
    </p:spTree>
    <p:extLst>
      <p:ext uri="{BB962C8B-B14F-4D97-AF65-F5344CB8AC3E}">
        <p14:creationId xmlns:p14="http://schemas.microsoft.com/office/powerpoint/2010/main" val="672804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78790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Messaging : Format et types des messages </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650676" y="653051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223520" y="1024940"/>
            <a:ext cx="11541760" cy="5132079"/>
          </a:xfrm>
        </p:spPr>
        <p:txBody>
          <a:bodyPr>
            <a:noAutofit/>
          </a:bodyPr>
          <a:lstStyle/>
          <a:p>
            <a:pPr marL="0" indent="0">
              <a:lnSpc>
                <a:spcPct val="150000"/>
              </a:lnSpc>
              <a:buNone/>
            </a:pPr>
            <a:r>
              <a:rPr lang="fr-FR" sz="2200" b="1" dirty="0"/>
              <a:t>Types de messages</a:t>
            </a:r>
          </a:p>
          <a:p>
            <a:pPr marL="0" indent="0">
              <a:lnSpc>
                <a:spcPct val="150000"/>
              </a:lnSpc>
              <a:buNone/>
            </a:pPr>
            <a:r>
              <a:rPr lang="fr-FR" sz="2000" dirty="0"/>
              <a:t>Les messages échangés peuvent être de </a:t>
            </a:r>
            <a:r>
              <a:rPr lang="fr-FR" sz="2000" b="1" dirty="0"/>
              <a:t>trois (3) types </a:t>
            </a:r>
            <a:r>
              <a:rPr lang="fr-FR" sz="2000" dirty="0"/>
              <a:t>: </a:t>
            </a:r>
          </a:p>
          <a:p>
            <a:pPr>
              <a:lnSpc>
                <a:spcPct val="100000"/>
              </a:lnSpc>
            </a:pPr>
            <a:r>
              <a:rPr lang="fr-FR" sz="2000" b="1" dirty="0"/>
              <a:t>Document</a:t>
            </a:r>
          </a:p>
          <a:p>
            <a:pPr marL="0" indent="0">
              <a:lnSpc>
                <a:spcPct val="100000"/>
              </a:lnSpc>
              <a:buNone/>
            </a:pPr>
            <a:r>
              <a:rPr lang="fr-FR" sz="1800" dirty="0"/>
              <a:t>C’est un message générique qui ne contient que de la donnée. Son interprétation est laissée à l’appréciation du receveur.</a:t>
            </a:r>
          </a:p>
          <a:p>
            <a:pPr>
              <a:lnSpc>
                <a:spcPct val="100000"/>
              </a:lnSpc>
            </a:pPr>
            <a:r>
              <a:rPr lang="fr-FR" sz="2000" b="1" dirty="0"/>
              <a:t>Commande</a:t>
            </a:r>
          </a:p>
          <a:p>
            <a:pPr marL="0" indent="0">
              <a:lnSpc>
                <a:spcPct val="100000"/>
              </a:lnSpc>
              <a:buNone/>
            </a:pPr>
            <a:r>
              <a:rPr lang="fr-FR" sz="1800" dirty="0"/>
              <a:t>Equivalent d’une requête . Il indique quelle opération invoquer et avec quel(s) paramètre(s),</a:t>
            </a:r>
          </a:p>
          <a:p>
            <a:pPr>
              <a:lnSpc>
                <a:spcPct val="100000"/>
              </a:lnSpc>
            </a:pPr>
            <a:r>
              <a:rPr lang="fr-FR" sz="2000" b="1" dirty="0"/>
              <a:t>Evènement</a:t>
            </a:r>
          </a:p>
          <a:p>
            <a:pPr marL="0" indent="0">
              <a:lnSpc>
                <a:spcPct val="100000"/>
              </a:lnSpc>
              <a:buNone/>
            </a:pPr>
            <a:r>
              <a:rPr lang="fr-FR" sz="1800" dirty="0"/>
              <a:t>C’est un message qui indique un </a:t>
            </a:r>
            <a:r>
              <a:rPr lang="fr-FR" sz="1800" b="1" dirty="0"/>
              <a:t>changement</a:t>
            </a:r>
            <a:r>
              <a:rPr lang="fr-FR" sz="1800" dirty="0"/>
              <a:t> notable dans le système de l’expéditeur. Il s’agit souvent d’un évènement qui notifie d’un changement d’état d’un domaine métier (Commande, Client, etc. …)</a:t>
            </a:r>
          </a:p>
          <a:p>
            <a:pPr marL="457200" indent="-457200">
              <a:lnSpc>
                <a:spcPct val="150000"/>
              </a:lnSpc>
              <a:buFont typeface="+mj-lt"/>
              <a:buAutoNum type="arabicPeriod"/>
            </a:pPr>
            <a:endParaRPr lang="fr-FR" sz="2200" dirty="0"/>
          </a:p>
        </p:txBody>
      </p:sp>
    </p:spTree>
    <p:extLst>
      <p:ext uri="{BB962C8B-B14F-4D97-AF65-F5344CB8AC3E}">
        <p14:creationId xmlns:p14="http://schemas.microsoft.com/office/powerpoint/2010/main" val="3109662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26847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Message Broker</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650676" y="653051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223520" y="1024940"/>
            <a:ext cx="11828780" cy="5132079"/>
          </a:xfrm>
        </p:spPr>
        <p:txBody>
          <a:bodyPr>
            <a:noAutofit/>
          </a:bodyPr>
          <a:lstStyle/>
          <a:p>
            <a:pPr marL="0" indent="0">
              <a:lnSpc>
                <a:spcPct val="150000"/>
              </a:lnSpc>
              <a:buNone/>
            </a:pPr>
            <a:r>
              <a:rPr lang="fr-FR" sz="2200" b="1" dirty="0"/>
              <a:t>Un Message Broker </a:t>
            </a:r>
            <a:r>
              <a:rPr lang="fr-FR" sz="2200" dirty="0"/>
              <a:t>est l’intermédiaire par lequel transite tous les messages. </a:t>
            </a:r>
            <a:r>
              <a:rPr lang="fr-FR" sz="2200" b="1" dirty="0"/>
              <a:t>L’expéditeur</a:t>
            </a:r>
            <a:r>
              <a:rPr lang="fr-FR" sz="2200" dirty="0"/>
              <a:t> écrit le message dans le message broker, et le message est délivré au </a:t>
            </a:r>
            <a:r>
              <a:rPr lang="fr-FR" sz="2200" b="1" dirty="0"/>
              <a:t>destinataire</a:t>
            </a:r>
            <a:r>
              <a:rPr lang="fr-FR" sz="2200" dirty="0"/>
              <a:t>.</a:t>
            </a:r>
          </a:p>
          <a:p>
            <a:pPr marL="0" indent="0">
              <a:lnSpc>
                <a:spcPct val="150000"/>
              </a:lnSpc>
              <a:buNone/>
            </a:pPr>
            <a:r>
              <a:rPr lang="fr-FR" sz="2200" dirty="0"/>
              <a:t>Les messages brokers populaires et open-source sont : </a:t>
            </a:r>
            <a:r>
              <a:rPr lang="fr-FR" sz="2200" b="1" dirty="0"/>
              <a:t>Apache Kafka, </a:t>
            </a:r>
            <a:r>
              <a:rPr lang="fr-FR" sz="2200" b="1" dirty="0" err="1"/>
              <a:t>RabbitMQ</a:t>
            </a:r>
            <a:r>
              <a:rPr lang="fr-FR" sz="2200" b="1" dirty="0"/>
              <a:t>, </a:t>
            </a:r>
            <a:r>
              <a:rPr lang="fr-FR" sz="2200" b="1" dirty="0" err="1"/>
              <a:t>ActiveMQ</a:t>
            </a:r>
            <a:r>
              <a:rPr lang="fr-FR" sz="2200" b="1" dirty="0"/>
              <a:t> </a:t>
            </a:r>
            <a:r>
              <a:rPr lang="fr-FR" sz="2200" dirty="0"/>
              <a:t>…</a:t>
            </a:r>
          </a:p>
          <a:p>
            <a:pPr marL="0" indent="0">
              <a:lnSpc>
                <a:spcPct val="150000"/>
              </a:lnSpc>
              <a:buNone/>
            </a:pPr>
            <a:r>
              <a:rPr lang="fr-FR" sz="2200" dirty="0"/>
              <a:t>Certains sont liés aux services cloud, comme </a:t>
            </a:r>
            <a:r>
              <a:rPr lang="fr-FR" sz="2200" b="1" dirty="0"/>
              <a:t>AWS SQS</a:t>
            </a:r>
            <a:r>
              <a:rPr lang="fr-FR" sz="2200" dirty="0"/>
              <a:t> (Simple Queue Service), </a:t>
            </a:r>
            <a:r>
              <a:rPr lang="fr-FR" sz="2200" b="1" dirty="0"/>
              <a:t>Azure Service Bus.</a:t>
            </a:r>
            <a:endParaRPr lang="fr-FR" sz="1800" dirty="0"/>
          </a:p>
          <a:p>
            <a:pPr marL="457200" indent="-457200">
              <a:lnSpc>
                <a:spcPct val="150000"/>
              </a:lnSpc>
              <a:buFont typeface="+mj-lt"/>
              <a:buAutoNum type="arabicPeriod"/>
            </a:pPr>
            <a:endParaRPr lang="fr-FR" sz="2200" dirty="0"/>
          </a:p>
        </p:txBody>
      </p:sp>
    </p:spTree>
    <p:extLst>
      <p:ext uri="{BB962C8B-B14F-4D97-AF65-F5344CB8AC3E}">
        <p14:creationId xmlns:p14="http://schemas.microsoft.com/office/powerpoint/2010/main" val="556600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26847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Message Broker</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650676" y="653051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223520" y="1024940"/>
            <a:ext cx="11828780" cy="5348186"/>
          </a:xfrm>
        </p:spPr>
        <p:txBody>
          <a:bodyPr>
            <a:noAutofit/>
          </a:bodyPr>
          <a:lstStyle/>
          <a:p>
            <a:pPr marL="0" indent="0">
              <a:lnSpc>
                <a:spcPct val="150000"/>
              </a:lnSpc>
              <a:buNone/>
            </a:pPr>
            <a:r>
              <a:rPr lang="fr-FR" sz="2200" b="1" dirty="0"/>
              <a:t>Caractéristiques d’un Message Broker</a:t>
            </a:r>
          </a:p>
          <a:p>
            <a:pPr marL="0" indent="0">
              <a:lnSpc>
                <a:spcPct val="150000"/>
              </a:lnSpc>
              <a:buNone/>
            </a:pPr>
            <a:r>
              <a:rPr lang="fr-FR" sz="2000" dirty="0"/>
              <a:t>Sur quels critères choisir un message broker ? </a:t>
            </a:r>
          </a:p>
          <a:p>
            <a:pPr>
              <a:lnSpc>
                <a:spcPct val="150000"/>
              </a:lnSpc>
            </a:pPr>
            <a:r>
              <a:rPr lang="fr-FR" sz="1800" b="1" i="1" dirty="0"/>
              <a:t>Protocole de messaging supporté </a:t>
            </a:r>
            <a:r>
              <a:rPr lang="fr-FR" sz="1800" dirty="0"/>
              <a:t>: AMQP, STOMP, Propriétaire, etc. …</a:t>
            </a:r>
          </a:p>
          <a:p>
            <a:pPr>
              <a:lnSpc>
                <a:spcPct val="150000"/>
              </a:lnSpc>
            </a:pPr>
            <a:r>
              <a:rPr lang="fr-FR" sz="1800" b="1" i="1" dirty="0"/>
              <a:t>Ordre des messages</a:t>
            </a:r>
            <a:r>
              <a:rPr lang="fr-FR" sz="1800" dirty="0"/>
              <a:t>: Le message broker préserve-t-il l’ordre des messages ?</a:t>
            </a:r>
          </a:p>
          <a:p>
            <a:pPr>
              <a:lnSpc>
                <a:spcPct val="150000"/>
              </a:lnSpc>
            </a:pPr>
            <a:r>
              <a:rPr lang="fr-FR" sz="1800" b="1" i="1" dirty="0"/>
              <a:t>Garantie de livraison des messages </a:t>
            </a:r>
            <a:r>
              <a:rPr lang="fr-FR" sz="1800" dirty="0"/>
              <a:t>: Quelles garanties le message broker fournit ?</a:t>
            </a:r>
          </a:p>
          <a:p>
            <a:pPr>
              <a:lnSpc>
                <a:spcPct val="150000"/>
              </a:lnSpc>
            </a:pPr>
            <a:r>
              <a:rPr lang="fr-FR" sz="1800" b="1" i="1" dirty="0"/>
              <a:t>Persistance des messages </a:t>
            </a:r>
            <a:r>
              <a:rPr lang="fr-FR" sz="1800" dirty="0"/>
              <a:t>: Les messages sont-ils sauvegardés en base de données ?</a:t>
            </a:r>
          </a:p>
          <a:p>
            <a:pPr>
              <a:lnSpc>
                <a:spcPct val="150000"/>
              </a:lnSpc>
            </a:pPr>
            <a:r>
              <a:rPr lang="fr-FR" sz="1800" b="1" i="1" dirty="0"/>
              <a:t>Durabilité</a:t>
            </a:r>
          </a:p>
          <a:p>
            <a:pPr>
              <a:lnSpc>
                <a:spcPct val="150000"/>
              </a:lnSpc>
            </a:pPr>
            <a:r>
              <a:rPr lang="fr-FR" sz="1800" b="1" i="1" dirty="0"/>
              <a:t>Scalabilité</a:t>
            </a:r>
          </a:p>
          <a:p>
            <a:pPr>
              <a:lnSpc>
                <a:spcPct val="150000"/>
              </a:lnSpc>
            </a:pPr>
            <a:r>
              <a:rPr lang="fr-FR" sz="1800" b="1" i="1" dirty="0"/>
              <a:t>Latence</a:t>
            </a:r>
          </a:p>
        </p:txBody>
      </p:sp>
    </p:spTree>
    <p:extLst>
      <p:ext uri="{BB962C8B-B14F-4D97-AF65-F5344CB8AC3E}">
        <p14:creationId xmlns:p14="http://schemas.microsoft.com/office/powerpoint/2010/main" val="3260113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71551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Message Broker : Avantages et inconvénients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650676" y="653051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223520" y="1024940"/>
            <a:ext cx="7317803" cy="4588460"/>
          </a:xfrm>
        </p:spPr>
        <p:txBody>
          <a:bodyPr>
            <a:noAutofit/>
          </a:bodyPr>
          <a:lstStyle/>
          <a:p>
            <a:pPr marL="0" indent="0">
              <a:lnSpc>
                <a:spcPct val="150000"/>
              </a:lnSpc>
              <a:buNone/>
            </a:pPr>
            <a:r>
              <a:rPr lang="fr-FR" sz="2200" b="1" dirty="0"/>
              <a:t>Avantages de l’utilisation d’un Message Broker</a:t>
            </a:r>
          </a:p>
          <a:p>
            <a:pPr marL="0" indent="0">
              <a:lnSpc>
                <a:spcPct val="150000"/>
              </a:lnSpc>
              <a:buNone/>
            </a:pPr>
            <a:r>
              <a:rPr lang="fr-FR" sz="2000" dirty="0"/>
              <a:t>Un Message broker offre de nombreux avantages : </a:t>
            </a:r>
          </a:p>
          <a:p>
            <a:pPr>
              <a:lnSpc>
                <a:spcPct val="150000"/>
              </a:lnSpc>
            </a:pPr>
            <a:r>
              <a:rPr lang="fr-FR" sz="2000" dirty="0"/>
              <a:t>Il participe à créer </a:t>
            </a:r>
            <a:r>
              <a:rPr lang="fr-FR" sz="2000" b="1" dirty="0"/>
              <a:t>un environnement découplé</a:t>
            </a:r>
            <a:endParaRPr lang="fr-FR" sz="2000" dirty="0"/>
          </a:p>
          <a:p>
            <a:pPr>
              <a:lnSpc>
                <a:spcPct val="150000"/>
              </a:lnSpc>
            </a:pPr>
            <a:r>
              <a:rPr lang="fr-FR" sz="2000" dirty="0"/>
              <a:t>Permet </a:t>
            </a:r>
            <a:r>
              <a:rPr lang="fr-FR" sz="2000" b="1" dirty="0"/>
              <a:t>de gérer l’indisponibilité des services</a:t>
            </a:r>
            <a:r>
              <a:rPr lang="fr-FR" sz="2000" dirty="0"/>
              <a:t>, en stockant les messages et les traitant lorsque le service est de nouveau disponible</a:t>
            </a:r>
          </a:p>
          <a:p>
            <a:pPr>
              <a:lnSpc>
                <a:spcPct val="150000"/>
              </a:lnSpc>
            </a:pPr>
            <a:r>
              <a:rPr lang="fr-FR" sz="2000" b="1" dirty="0"/>
              <a:t>La communication est flexible </a:t>
            </a:r>
            <a:r>
              <a:rPr lang="fr-FR" sz="2000" dirty="0"/>
              <a:t>car il explique plusieurs styles</a:t>
            </a:r>
            <a:endParaRPr lang="fr-FR" sz="2000" b="1" dirty="0"/>
          </a:p>
        </p:txBody>
      </p:sp>
    </p:spTree>
    <p:extLst>
      <p:ext uri="{BB962C8B-B14F-4D97-AF65-F5344CB8AC3E}">
        <p14:creationId xmlns:p14="http://schemas.microsoft.com/office/powerpoint/2010/main" val="2425967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71551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Message Broker : Avantages et inconvénients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650676" y="653051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223520" y="1024940"/>
            <a:ext cx="7840980" cy="4740860"/>
          </a:xfrm>
        </p:spPr>
        <p:txBody>
          <a:bodyPr>
            <a:noAutofit/>
          </a:bodyPr>
          <a:lstStyle/>
          <a:p>
            <a:pPr marL="0" indent="0">
              <a:lnSpc>
                <a:spcPct val="150000"/>
              </a:lnSpc>
              <a:buNone/>
            </a:pPr>
            <a:r>
              <a:rPr lang="fr-FR" sz="2200" b="1" dirty="0"/>
              <a:t>Un Message Broker a néanmoins quelques inconvénients :</a:t>
            </a:r>
          </a:p>
          <a:p>
            <a:pPr>
              <a:lnSpc>
                <a:spcPct val="150000"/>
              </a:lnSpc>
            </a:pPr>
            <a:r>
              <a:rPr lang="fr-FR" sz="2000" dirty="0"/>
              <a:t>Il peut être un </a:t>
            </a:r>
            <a:r>
              <a:rPr lang="fr-FR" sz="2000" b="1" dirty="0"/>
              <a:t>goulot d’étranglement </a:t>
            </a:r>
            <a:r>
              <a:rPr lang="fr-FR" sz="2000" dirty="0"/>
              <a:t>potentiel</a:t>
            </a:r>
          </a:p>
          <a:p>
            <a:pPr>
              <a:lnSpc>
                <a:spcPct val="150000"/>
              </a:lnSpc>
            </a:pPr>
            <a:r>
              <a:rPr lang="fr-FR" sz="2000" dirty="0"/>
              <a:t>Il peut introduire un point d’échec (</a:t>
            </a:r>
            <a:r>
              <a:rPr lang="fr-FR" sz="2000" b="1" dirty="0"/>
              <a:t>Single point of </a:t>
            </a:r>
            <a:r>
              <a:rPr lang="fr-FR" sz="2000" b="1" dirty="0" err="1"/>
              <a:t>failure</a:t>
            </a:r>
            <a:r>
              <a:rPr lang="fr-FR" sz="2000" dirty="0"/>
              <a:t>)</a:t>
            </a:r>
          </a:p>
          <a:p>
            <a:pPr>
              <a:lnSpc>
                <a:spcPct val="150000"/>
              </a:lnSpc>
            </a:pPr>
            <a:r>
              <a:rPr lang="fr-FR" sz="2000" dirty="0"/>
              <a:t>Il ajoute </a:t>
            </a:r>
            <a:r>
              <a:rPr lang="fr-FR" sz="2000" b="1" dirty="0"/>
              <a:t>une complexité opérationnelle supplémentaire</a:t>
            </a:r>
          </a:p>
          <a:p>
            <a:pPr lvl="1">
              <a:lnSpc>
                <a:spcPct val="150000"/>
              </a:lnSpc>
            </a:pPr>
            <a:r>
              <a:rPr lang="fr-FR" sz="1800" dirty="0"/>
              <a:t>Préservation de l’ordre des messages</a:t>
            </a:r>
          </a:p>
          <a:p>
            <a:pPr lvl="1">
              <a:lnSpc>
                <a:spcPct val="150000"/>
              </a:lnSpc>
            </a:pPr>
            <a:r>
              <a:rPr lang="fr-FR" sz="1800" dirty="0"/>
              <a:t>Gestion des doublons</a:t>
            </a:r>
          </a:p>
          <a:p>
            <a:pPr lvl="1">
              <a:lnSpc>
                <a:spcPct val="150000"/>
              </a:lnSpc>
            </a:pPr>
            <a:r>
              <a:rPr lang="fr-FR" sz="1800" dirty="0"/>
              <a:t>Etc. …</a:t>
            </a:r>
          </a:p>
          <a:p>
            <a:pPr lvl="1">
              <a:lnSpc>
                <a:spcPct val="150000"/>
              </a:lnSpc>
            </a:pPr>
            <a:endParaRPr lang="fr-FR" sz="1600" b="1" dirty="0"/>
          </a:p>
        </p:txBody>
      </p:sp>
    </p:spTree>
    <p:extLst>
      <p:ext uri="{BB962C8B-B14F-4D97-AF65-F5344CB8AC3E}">
        <p14:creationId xmlns:p14="http://schemas.microsoft.com/office/powerpoint/2010/main" val="299750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1138936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Importance de la communication dans les architectures microservices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pic>
        <p:nvPicPr>
          <p:cNvPr id="1034" name="Picture 10" descr="Vieille Ville, Architecture Ancienne">
            <a:extLst>
              <a:ext uri="{FF2B5EF4-FFF2-40B4-BE49-F238E27FC236}">
                <a16:creationId xmlns:a16="http://schemas.microsoft.com/office/drawing/2014/main" id="{EB430E66-BEF9-8064-537A-A308F0494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243" y="919943"/>
            <a:ext cx="8545667" cy="5694474"/>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A3A46061-F8A5-C71A-D6CB-32AD6AA43536}"/>
              </a:ext>
            </a:extLst>
          </p:cNvPr>
          <p:cNvSpPr txBox="1"/>
          <p:nvPr/>
        </p:nvSpPr>
        <p:spPr>
          <a:xfrm>
            <a:off x="25804" y="1252535"/>
            <a:ext cx="3732796" cy="3970318"/>
          </a:xfrm>
          <a:prstGeom prst="rect">
            <a:avLst/>
          </a:prstGeom>
          <a:noFill/>
        </p:spPr>
        <p:txBody>
          <a:bodyPr wrap="square">
            <a:spAutoFit/>
          </a:bodyPr>
          <a:lstStyle/>
          <a:p>
            <a:r>
              <a:rPr lang="fr-FR" b="1" dirty="0"/>
              <a:t>Une ville fonctionne avec :</a:t>
            </a:r>
          </a:p>
          <a:p>
            <a:endParaRPr lang="fr-FR" dirty="0"/>
          </a:p>
          <a:p>
            <a:pPr marL="285750" indent="-285750">
              <a:buFont typeface="Arial" panose="020B0604020202020204" pitchFamily="34" charset="0"/>
              <a:buChar char="•"/>
            </a:pPr>
            <a:r>
              <a:rPr lang="fr-FR" dirty="0"/>
              <a:t>Des services de postes</a:t>
            </a:r>
          </a:p>
          <a:p>
            <a:pPr marL="285750" indent="-285750">
              <a:buFont typeface="Arial" panose="020B0604020202020204" pitchFamily="34" charset="0"/>
              <a:buChar char="•"/>
            </a:pPr>
            <a:r>
              <a:rPr lang="fr-FR" dirty="0"/>
              <a:t>Des boîtes aux lettres</a:t>
            </a:r>
          </a:p>
          <a:p>
            <a:pPr marL="285750" indent="-285750">
              <a:buFont typeface="Arial" panose="020B0604020202020204" pitchFamily="34" charset="0"/>
              <a:buChar char="•"/>
            </a:pPr>
            <a:r>
              <a:rPr lang="fr-FR" dirty="0"/>
              <a:t>Un réseau téléphonique</a:t>
            </a:r>
          </a:p>
          <a:p>
            <a:pPr marL="285750" indent="-285750">
              <a:buFont typeface="Arial" panose="020B0604020202020204" pitchFamily="34" charset="0"/>
              <a:buChar char="•"/>
            </a:pPr>
            <a:r>
              <a:rPr lang="fr-FR" dirty="0"/>
              <a:t>Un réseau routier</a:t>
            </a:r>
          </a:p>
          <a:p>
            <a:pPr marL="285750" indent="-285750">
              <a:buFont typeface="Arial" panose="020B0604020202020204" pitchFamily="34" charset="0"/>
              <a:buChar char="•"/>
            </a:pPr>
            <a:r>
              <a:rPr lang="fr-FR" dirty="0"/>
              <a:t>Des gares</a:t>
            </a:r>
          </a:p>
          <a:p>
            <a:pPr marL="285750" indent="-285750">
              <a:buFont typeface="Arial" panose="020B0604020202020204" pitchFamily="34" charset="0"/>
              <a:buChar char="•"/>
            </a:pPr>
            <a:r>
              <a:rPr lang="fr-FR" dirty="0"/>
              <a:t>Parfois un aéroport</a:t>
            </a:r>
          </a:p>
          <a:p>
            <a:pPr marL="285750" indent="-285750">
              <a:buFont typeface="Arial" panose="020B0604020202020204" pitchFamily="34" charset="0"/>
              <a:buChar char="•"/>
            </a:pPr>
            <a:r>
              <a:rPr lang="fr-FR" dirty="0"/>
              <a:t>Etc. ...</a:t>
            </a:r>
          </a:p>
          <a:p>
            <a:pPr marL="285750" indent="-285750">
              <a:buFont typeface="Arial" panose="020B0604020202020204" pitchFamily="34" charset="0"/>
              <a:buChar char="•"/>
            </a:pPr>
            <a:endParaRPr lang="fr-FR" dirty="0"/>
          </a:p>
          <a:p>
            <a:r>
              <a:rPr lang="fr-FR" dirty="0"/>
              <a:t>Autant de moyens indispensables pour </a:t>
            </a:r>
            <a:r>
              <a:rPr lang="fr-FR" b="1" dirty="0"/>
              <a:t>communiquer</a:t>
            </a:r>
            <a:r>
              <a:rPr lang="fr-FR" dirty="0"/>
              <a:t> entre habitants, avec l’administration, et avec l’extérieur.</a:t>
            </a:r>
          </a:p>
        </p:txBody>
      </p:sp>
    </p:spTree>
    <p:extLst>
      <p:ext uri="{BB962C8B-B14F-4D97-AF65-F5344CB8AC3E}">
        <p14:creationId xmlns:p14="http://schemas.microsoft.com/office/powerpoint/2010/main" val="3829777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pture d’écran, Appareil de présentation, Rectangle, écran">
            <a:extLst>
              <a:ext uri="{FF2B5EF4-FFF2-40B4-BE49-F238E27FC236}">
                <a16:creationId xmlns:a16="http://schemas.microsoft.com/office/drawing/2014/main" id="{C7C533D6-5777-63DC-D95A-58EF84F5C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85900" y="-295275"/>
            <a:ext cx="3886200" cy="6858000"/>
          </a:xfrm>
          <a:prstGeom prst="rect">
            <a:avLst/>
          </a:prstGeom>
        </p:spPr>
      </p:pic>
      <p:sp>
        <p:nvSpPr>
          <p:cNvPr id="2" name="Titre 1">
            <a:extLst>
              <a:ext uri="{FF2B5EF4-FFF2-40B4-BE49-F238E27FC236}">
                <a16:creationId xmlns:a16="http://schemas.microsoft.com/office/drawing/2014/main" id="{F55CE32C-D2AC-5370-5CDB-FD8907408551}"/>
              </a:ext>
            </a:extLst>
          </p:cNvPr>
          <p:cNvSpPr>
            <a:spLocks noGrp="1"/>
          </p:cNvSpPr>
          <p:nvPr>
            <p:ph type="title"/>
          </p:nvPr>
        </p:nvSpPr>
        <p:spPr>
          <a:xfrm>
            <a:off x="200024" y="2686050"/>
            <a:ext cx="6162676" cy="1128713"/>
          </a:xfrm>
        </p:spPr>
        <p:txBody>
          <a:bodyPr>
            <a:noAutofit/>
          </a:bodyPr>
          <a:lstStyle/>
          <a:p>
            <a:r>
              <a:rPr lang="fr-FR" sz="4100" b="1" dirty="0">
                <a:solidFill>
                  <a:schemeClr val="tx2"/>
                </a:solidFill>
                <a:latin typeface="Lora" pitchFamily="2" charset="0"/>
              </a:rPr>
              <a:t>La communication avec le monde extérieur</a:t>
            </a:r>
          </a:p>
        </p:txBody>
      </p:sp>
      <p:sp>
        <p:nvSpPr>
          <p:cNvPr id="6" name="Sous-titre 2">
            <a:extLst>
              <a:ext uri="{FF2B5EF4-FFF2-40B4-BE49-F238E27FC236}">
                <a16:creationId xmlns:a16="http://schemas.microsoft.com/office/drawing/2014/main" id="{3BCD69F1-18A3-8D63-D68C-8F4620299F31}"/>
              </a:ext>
            </a:extLst>
          </p:cNvPr>
          <p:cNvSpPr txBox="1">
            <a:spLocks/>
          </p:cNvSpPr>
          <p:nvPr/>
        </p:nvSpPr>
        <p:spPr>
          <a:xfrm>
            <a:off x="4533356" y="6517441"/>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Tree>
    <p:extLst>
      <p:ext uri="{BB962C8B-B14F-4D97-AF65-F5344CB8AC3E}">
        <p14:creationId xmlns:p14="http://schemas.microsoft.com/office/powerpoint/2010/main" val="2989247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pture d’écran, Appareil de présentation, Rectangle, écran">
            <a:extLst>
              <a:ext uri="{FF2B5EF4-FFF2-40B4-BE49-F238E27FC236}">
                <a16:creationId xmlns:a16="http://schemas.microsoft.com/office/drawing/2014/main" id="{C7C533D6-5777-63DC-D95A-58EF84F5C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85900" y="-295275"/>
            <a:ext cx="3886200" cy="6858000"/>
          </a:xfrm>
          <a:prstGeom prst="rect">
            <a:avLst/>
          </a:prstGeom>
        </p:spPr>
      </p:pic>
      <p:sp>
        <p:nvSpPr>
          <p:cNvPr id="2" name="Titre 1">
            <a:extLst>
              <a:ext uri="{FF2B5EF4-FFF2-40B4-BE49-F238E27FC236}">
                <a16:creationId xmlns:a16="http://schemas.microsoft.com/office/drawing/2014/main" id="{F55CE32C-D2AC-5370-5CDB-FD8907408551}"/>
              </a:ext>
            </a:extLst>
          </p:cNvPr>
          <p:cNvSpPr>
            <a:spLocks noGrp="1"/>
          </p:cNvSpPr>
          <p:nvPr>
            <p:ph type="title"/>
          </p:nvPr>
        </p:nvSpPr>
        <p:spPr>
          <a:xfrm>
            <a:off x="200025" y="2686050"/>
            <a:ext cx="3686176" cy="1128713"/>
          </a:xfrm>
        </p:spPr>
        <p:txBody>
          <a:bodyPr>
            <a:noAutofit/>
          </a:bodyPr>
          <a:lstStyle/>
          <a:p>
            <a:r>
              <a:rPr lang="fr-FR" sz="4100" b="1" dirty="0">
                <a:solidFill>
                  <a:schemeClr val="tx2"/>
                </a:solidFill>
                <a:latin typeface="Lora" pitchFamily="2" charset="0"/>
              </a:rPr>
              <a:t>API Gateway</a:t>
            </a:r>
          </a:p>
        </p:txBody>
      </p:sp>
      <p:sp>
        <p:nvSpPr>
          <p:cNvPr id="6" name="Sous-titre 2">
            <a:extLst>
              <a:ext uri="{FF2B5EF4-FFF2-40B4-BE49-F238E27FC236}">
                <a16:creationId xmlns:a16="http://schemas.microsoft.com/office/drawing/2014/main" id="{3BCD69F1-18A3-8D63-D68C-8F4620299F31}"/>
              </a:ext>
            </a:extLst>
          </p:cNvPr>
          <p:cNvSpPr txBox="1">
            <a:spLocks/>
          </p:cNvSpPr>
          <p:nvPr/>
        </p:nvSpPr>
        <p:spPr>
          <a:xfrm>
            <a:off x="4533356" y="6517441"/>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Tree>
    <p:extLst>
      <p:ext uri="{BB962C8B-B14F-4D97-AF65-F5344CB8AC3E}">
        <p14:creationId xmlns:p14="http://schemas.microsoft.com/office/powerpoint/2010/main" val="1312319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ligne, capture d’écran, diagramme&#10;&#10;Description générée automatiquement">
            <a:extLst>
              <a:ext uri="{FF2B5EF4-FFF2-40B4-BE49-F238E27FC236}">
                <a16:creationId xmlns:a16="http://schemas.microsoft.com/office/drawing/2014/main" id="{6474FB22-7A9B-88EB-9D3E-C6E3038B7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030" y="2610168"/>
            <a:ext cx="7593700" cy="3951581"/>
          </a:xfrm>
          <a:prstGeom prst="rect">
            <a:avLst/>
          </a:prstGeom>
        </p:spPr>
      </p:pic>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48056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API Gateway  (Passerelle API)</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2476" y="653051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223520" y="1024940"/>
            <a:ext cx="11901642" cy="1680160"/>
          </a:xfrm>
        </p:spPr>
        <p:txBody>
          <a:bodyPr>
            <a:noAutofit/>
          </a:bodyPr>
          <a:lstStyle/>
          <a:p>
            <a:pPr marL="0" indent="0">
              <a:lnSpc>
                <a:spcPct val="150000"/>
              </a:lnSpc>
              <a:buNone/>
            </a:pPr>
            <a:r>
              <a:rPr lang="fr-FR" sz="2000" b="1" dirty="0"/>
              <a:t>Un API Gateway </a:t>
            </a:r>
            <a:r>
              <a:rPr lang="fr-FR" sz="2000" dirty="0"/>
              <a:t>est un service qui implémente </a:t>
            </a:r>
            <a:r>
              <a:rPr lang="fr-FR" sz="2000" b="1" dirty="0"/>
              <a:t>un point d’entrée unique</a:t>
            </a:r>
            <a:r>
              <a:rPr lang="fr-FR" sz="2000" dirty="0"/>
              <a:t> vers les microservices, dans leur communication avec le monde extérieur (Interfaces web, mobiles, API externes, etc. …).</a:t>
            </a:r>
          </a:p>
          <a:p>
            <a:pPr marL="0" indent="0">
              <a:lnSpc>
                <a:spcPct val="100000"/>
              </a:lnSpc>
              <a:buNone/>
            </a:pPr>
            <a:r>
              <a:rPr lang="fr-FR" sz="2000" dirty="0"/>
              <a:t>Toutes les requêtes arrivent sur le API Gateway, qui les redirige vers les services.</a:t>
            </a:r>
          </a:p>
          <a:p>
            <a:pPr marL="0" indent="0">
              <a:lnSpc>
                <a:spcPct val="150000"/>
              </a:lnSpc>
              <a:buNone/>
            </a:pPr>
            <a:endParaRPr lang="fr-FR" sz="2000" dirty="0"/>
          </a:p>
          <a:p>
            <a:pPr lvl="1">
              <a:lnSpc>
                <a:spcPct val="150000"/>
              </a:lnSpc>
            </a:pPr>
            <a:endParaRPr lang="fr-FR" sz="2000" b="1" dirty="0"/>
          </a:p>
        </p:txBody>
      </p:sp>
    </p:spTree>
    <p:extLst>
      <p:ext uri="{BB962C8B-B14F-4D97-AF65-F5344CB8AC3E}">
        <p14:creationId xmlns:p14="http://schemas.microsoft.com/office/powerpoint/2010/main" val="954115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48056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API Gateway : Fonctions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650676" y="6530519"/>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223520" y="1024940"/>
            <a:ext cx="11901642" cy="5348187"/>
          </a:xfrm>
        </p:spPr>
        <p:txBody>
          <a:bodyPr>
            <a:noAutofit/>
          </a:bodyPr>
          <a:lstStyle/>
          <a:p>
            <a:pPr marL="0" indent="0">
              <a:lnSpc>
                <a:spcPct val="150000"/>
              </a:lnSpc>
              <a:buNone/>
            </a:pPr>
            <a:r>
              <a:rPr lang="fr-FR" sz="2000" b="1" dirty="0"/>
              <a:t>Un API Gateway </a:t>
            </a:r>
            <a:r>
              <a:rPr lang="fr-FR" sz="2000" dirty="0"/>
              <a:t>peut remplir plusieurs fonctions, que le simple routage de requêtes, entre autres:</a:t>
            </a:r>
          </a:p>
          <a:p>
            <a:pPr>
              <a:lnSpc>
                <a:spcPct val="150000"/>
              </a:lnSpc>
            </a:pPr>
            <a:r>
              <a:rPr lang="fr-FR" sz="1800" dirty="0"/>
              <a:t>Composition d’API</a:t>
            </a:r>
          </a:p>
          <a:p>
            <a:pPr>
              <a:lnSpc>
                <a:spcPct val="150000"/>
              </a:lnSpc>
            </a:pPr>
            <a:r>
              <a:rPr lang="fr-FR" sz="1800" dirty="0"/>
              <a:t>Authentification</a:t>
            </a:r>
          </a:p>
          <a:p>
            <a:pPr>
              <a:lnSpc>
                <a:spcPct val="150000"/>
              </a:lnSpc>
            </a:pPr>
            <a:r>
              <a:rPr lang="fr-FR" sz="1800" dirty="0"/>
              <a:t>Autorisation</a:t>
            </a:r>
          </a:p>
          <a:p>
            <a:pPr>
              <a:lnSpc>
                <a:spcPct val="150000"/>
              </a:lnSpc>
            </a:pPr>
            <a:r>
              <a:rPr lang="fr-FR" sz="1800" dirty="0"/>
              <a:t>Limitation du nombre de requêtes par seconde (Rate </a:t>
            </a:r>
            <a:r>
              <a:rPr lang="fr-FR" sz="1800" dirty="0" err="1"/>
              <a:t>Limiting</a:t>
            </a:r>
            <a:r>
              <a:rPr lang="fr-FR" sz="1800" dirty="0"/>
              <a:t>)</a:t>
            </a:r>
          </a:p>
          <a:p>
            <a:pPr>
              <a:lnSpc>
                <a:spcPct val="150000"/>
              </a:lnSpc>
            </a:pPr>
            <a:r>
              <a:rPr lang="fr-FR" sz="1800" dirty="0" err="1"/>
              <a:t>Caching</a:t>
            </a:r>
            <a:endParaRPr lang="fr-FR" sz="1800" dirty="0"/>
          </a:p>
          <a:p>
            <a:pPr>
              <a:lnSpc>
                <a:spcPct val="150000"/>
              </a:lnSpc>
            </a:pPr>
            <a:r>
              <a:rPr lang="fr-FR" sz="1800" dirty="0"/>
              <a:t>Collection de métriques </a:t>
            </a:r>
          </a:p>
          <a:p>
            <a:pPr>
              <a:lnSpc>
                <a:spcPct val="150000"/>
              </a:lnSpc>
            </a:pPr>
            <a:r>
              <a:rPr lang="fr-FR" sz="1800" dirty="0"/>
              <a:t>Logs</a:t>
            </a:r>
          </a:p>
          <a:p>
            <a:pPr marL="0" indent="0">
              <a:lnSpc>
                <a:spcPct val="150000"/>
              </a:lnSpc>
              <a:buNone/>
            </a:pPr>
            <a:r>
              <a:rPr lang="fr-FR" sz="1800" dirty="0"/>
              <a:t>Quelques exemples de services d’API Gateway : </a:t>
            </a:r>
            <a:r>
              <a:rPr lang="fr-FR" sz="1800" b="1" dirty="0" err="1"/>
              <a:t>Zuul</a:t>
            </a:r>
            <a:r>
              <a:rPr lang="fr-FR" sz="1800" dirty="0"/>
              <a:t> (By </a:t>
            </a:r>
            <a:r>
              <a:rPr lang="fr-FR" sz="1800" dirty="0" err="1"/>
              <a:t>Netfilx</a:t>
            </a:r>
            <a:r>
              <a:rPr lang="fr-FR" sz="1800" dirty="0"/>
              <a:t>), </a:t>
            </a:r>
            <a:r>
              <a:rPr lang="fr-FR" sz="1800" b="1" dirty="0"/>
              <a:t>AWS API Gateway, Azure API </a:t>
            </a:r>
            <a:r>
              <a:rPr lang="fr-FR" sz="2000" b="1" dirty="0"/>
              <a:t>Management, </a:t>
            </a:r>
            <a:r>
              <a:rPr lang="fr-FR" sz="2000" dirty="0" err="1"/>
              <a:t>etc</a:t>
            </a:r>
            <a:r>
              <a:rPr lang="fr-FR" sz="2000" dirty="0"/>
              <a:t> …</a:t>
            </a:r>
          </a:p>
          <a:p>
            <a:pPr marL="0" indent="0">
              <a:lnSpc>
                <a:spcPct val="150000"/>
              </a:lnSpc>
              <a:buNone/>
            </a:pPr>
            <a:endParaRPr lang="fr-FR" sz="2000" dirty="0"/>
          </a:p>
          <a:p>
            <a:pPr lvl="1">
              <a:lnSpc>
                <a:spcPct val="150000"/>
              </a:lnSpc>
            </a:pPr>
            <a:endParaRPr lang="fr-FR" sz="2000" b="1" dirty="0"/>
          </a:p>
        </p:txBody>
      </p:sp>
    </p:spTree>
    <p:extLst>
      <p:ext uri="{BB962C8B-B14F-4D97-AF65-F5344CB8AC3E}">
        <p14:creationId xmlns:p14="http://schemas.microsoft.com/office/powerpoint/2010/main" val="3953546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71678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API Gateway : Avantages et inconvénients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650676" y="6530519"/>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1100" b="1" dirty="0">
                <a:solidFill>
                  <a:schemeClr val="tx2"/>
                </a:solidFill>
              </a:rPr>
              <a:t>Préparé et Présenté par Daniel  Lawson</a:t>
            </a:r>
          </a:p>
        </p:txBody>
      </p:sp>
      <p:sp>
        <p:nvSpPr>
          <p:cNvPr id="10" name="Espace réservé du contenu 2">
            <a:extLst>
              <a:ext uri="{FF2B5EF4-FFF2-40B4-BE49-F238E27FC236}">
                <a16:creationId xmlns:a16="http://schemas.microsoft.com/office/drawing/2014/main" id="{376AC106-780B-45E0-51C9-27EDF0068F0C}"/>
              </a:ext>
            </a:extLst>
          </p:cNvPr>
          <p:cNvSpPr>
            <a:spLocks noGrp="1"/>
          </p:cNvSpPr>
          <p:nvPr>
            <p:ph idx="1"/>
          </p:nvPr>
        </p:nvSpPr>
        <p:spPr>
          <a:xfrm>
            <a:off x="223520" y="1024940"/>
            <a:ext cx="11901642" cy="5348187"/>
          </a:xfrm>
        </p:spPr>
        <p:txBody>
          <a:bodyPr>
            <a:noAutofit/>
          </a:bodyPr>
          <a:lstStyle/>
          <a:p>
            <a:pPr marL="0" indent="0">
              <a:lnSpc>
                <a:spcPct val="150000"/>
              </a:lnSpc>
              <a:buNone/>
            </a:pPr>
            <a:r>
              <a:rPr lang="fr-FR" sz="2200" b="1" dirty="0"/>
              <a:t>Avantages:</a:t>
            </a:r>
          </a:p>
          <a:p>
            <a:pPr>
              <a:lnSpc>
                <a:spcPct val="150000"/>
              </a:lnSpc>
            </a:pPr>
            <a:r>
              <a:rPr lang="fr-FR" sz="2000" dirty="0"/>
              <a:t>Simplifie le code du client et des services</a:t>
            </a:r>
          </a:p>
          <a:p>
            <a:pPr>
              <a:lnSpc>
                <a:spcPct val="150000"/>
              </a:lnSpc>
            </a:pPr>
            <a:r>
              <a:rPr lang="fr-FR" sz="2000" dirty="0"/>
              <a:t>Apporte une encapsulation de la structure interne de l’application</a:t>
            </a:r>
          </a:p>
          <a:p>
            <a:pPr>
              <a:lnSpc>
                <a:spcPct val="150000"/>
              </a:lnSpc>
            </a:pPr>
            <a:r>
              <a:rPr lang="fr-FR" sz="2000" dirty="0"/>
              <a:t>Réduit considérablement le nombre de requêtes entre le client et les services</a:t>
            </a:r>
          </a:p>
          <a:p>
            <a:pPr marL="0" indent="0">
              <a:lnSpc>
                <a:spcPct val="150000"/>
              </a:lnSpc>
              <a:buNone/>
            </a:pPr>
            <a:r>
              <a:rPr lang="fr-FR" sz="2200" b="1" dirty="0"/>
              <a:t>Inconvénients</a:t>
            </a:r>
            <a:endParaRPr lang="fr-FR" sz="2200" dirty="0"/>
          </a:p>
          <a:p>
            <a:pPr>
              <a:lnSpc>
                <a:spcPct val="150000"/>
              </a:lnSpc>
            </a:pPr>
            <a:r>
              <a:rPr lang="fr-FR" sz="2000" dirty="0"/>
              <a:t>C’est un nouveau composant à déployer et à gérer</a:t>
            </a:r>
          </a:p>
          <a:p>
            <a:pPr>
              <a:lnSpc>
                <a:spcPct val="150000"/>
              </a:lnSpc>
            </a:pPr>
            <a:r>
              <a:rPr lang="fr-FR" sz="2000" dirty="0"/>
              <a:t>Risque de goulot d’étranglement et de point de défaillance unique (Single Point of Failure)</a:t>
            </a:r>
          </a:p>
          <a:p>
            <a:pPr>
              <a:lnSpc>
                <a:spcPct val="150000"/>
              </a:lnSpc>
            </a:pPr>
            <a:r>
              <a:rPr lang="fr-FR" sz="2000" dirty="0"/>
              <a:t>Nécessite d’être maintenu</a:t>
            </a:r>
          </a:p>
          <a:p>
            <a:pPr>
              <a:lnSpc>
                <a:spcPct val="150000"/>
              </a:lnSpc>
            </a:pPr>
            <a:r>
              <a:rPr lang="fr-FR" sz="2000" dirty="0"/>
              <a:t>Rajoute une dépendance à l’architecture générale (Résolue par les Backends For Frontends </a:t>
            </a:r>
            <a:r>
              <a:rPr lang="fr-FR" sz="2000" dirty="0" err="1"/>
              <a:t>a.k.a</a:t>
            </a:r>
            <a:r>
              <a:rPr lang="fr-FR" sz="2000" dirty="0"/>
              <a:t> </a:t>
            </a:r>
            <a:r>
              <a:rPr lang="fr-FR" sz="2000" dirty="0" err="1"/>
              <a:t>BFFs</a:t>
            </a:r>
            <a:r>
              <a:rPr lang="fr-FR" sz="2000" dirty="0"/>
              <a:t>)</a:t>
            </a:r>
          </a:p>
          <a:p>
            <a:pPr lvl="1">
              <a:lnSpc>
                <a:spcPct val="150000"/>
              </a:lnSpc>
            </a:pPr>
            <a:endParaRPr lang="fr-FR" sz="2000" b="1" dirty="0"/>
          </a:p>
        </p:txBody>
      </p:sp>
    </p:spTree>
    <p:extLst>
      <p:ext uri="{BB962C8B-B14F-4D97-AF65-F5344CB8AC3E}">
        <p14:creationId xmlns:p14="http://schemas.microsoft.com/office/powerpoint/2010/main" val="765190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pture d’écran, Appareil de présentation, Rectangle, écran">
            <a:extLst>
              <a:ext uri="{FF2B5EF4-FFF2-40B4-BE49-F238E27FC236}">
                <a16:creationId xmlns:a16="http://schemas.microsoft.com/office/drawing/2014/main" id="{C7C533D6-5777-63DC-D95A-58EF84F5C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85900" y="-295275"/>
            <a:ext cx="3886200" cy="6858000"/>
          </a:xfrm>
          <a:prstGeom prst="rect">
            <a:avLst/>
          </a:prstGeom>
        </p:spPr>
      </p:pic>
      <p:sp>
        <p:nvSpPr>
          <p:cNvPr id="2" name="Titre 1">
            <a:extLst>
              <a:ext uri="{FF2B5EF4-FFF2-40B4-BE49-F238E27FC236}">
                <a16:creationId xmlns:a16="http://schemas.microsoft.com/office/drawing/2014/main" id="{F55CE32C-D2AC-5370-5CDB-FD8907408551}"/>
              </a:ext>
            </a:extLst>
          </p:cNvPr>
          <p:cNvSpPr>
            <a:spLocks noGrp="1"/>
          </p:cNvSpPr>
          <p:nvPr>
            <p:ph type="title"/>
          </p:nvPr>
        </p:nvSpPr>
        <p:spPr>
          <a:xfrm>
            <a:off x="200025" y="2686050"/>
            <a:ext cx="2720596" cy="1128713"/>
          </a:xfrm>
        </p:spPr>
        <p:txBody>
          <a:bodyPr>
            <a:noAutofit/>
          </a:bodyPr>
          <a:lstStyle/>
          <a:p>
            <a:r>
              <a:rPr lang="fr-FR" sz="4100" b="1" dirty="0">
                <a:solidFill>
                  <a:schemeClr val="tx2"/>
                </a:solidFill>
                <a:latin typeface="Lora" pitchFamily="2" charset="0"/>
              </a:rPr>
              <a:t>Révision</a:t>
            </a:r>
          </a:p>
        </p:txBody>
      </p:sp>
      <p:sp>
        <p:nvSpPr>
          <p:cNvPr id="6" name="Sous-titre 2">
            <a:extLst>
              <a:ext uri="{FF2B5EF4-FFF2-40B4-BE49-F238E27FC236}">
                <a16:creationId xmlns:a16="http://schemas.microsoft.com/office/drawing/2014/main" id="{3BCD69F1-18A3-8D63-D68C-8F4620299F31}"/>
              </a:ext>
            </a:extLst>
          </p:cNvPr>
          <p:cNvSpPr txBox="1">
            <a:spLocks/>
          </p:cNvSpPr>
          <p:nvPr/>
        </p:nvSpPr>
        <p:spPr>
          <a:xfrm>
            <a:off x="4533356" y="6517441"/>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Tree>
    <p:extLst>
      <p:ext uri="{BB962C8B-B14F-4D97-AF65-F5344CB8AC3E}">
        <p14:creationId xmlns:p14="http://schemas.microsoft.com/office/powerpoint/2010/main" val="1055171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iny business persons working on jigsaw puzzle together. Metaphor for cooperation or partnership, collaboration between team of people flat vector illustration. Communication, teamwork concept">
            <a:extLst>
              <a:ext uri="{FF2B5EF4-FFF2-40B4-BE49-F238E27FC236}">
                <a16:creationId xmlns:a16="http://schemas.microsoft.com/office/drawing/2014/main" id="{3E526906-89B6-D8E5-A04D-3665B0A00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39231"/>
            <a:ext cx="5962650" cy="459105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5524500" y="1287145"/>
            <a:ext cx="6526770" cy="4885052"/>
          </a:xfrm>
        </p:spPr>
        <p:txBody>
          <a:bodyPr>
            <a:noAutofit/>
          </a:bodyPr>
          <a:lstStyle/>
          <a:p>
            <a:pPr>
              <a:lnSpc>
                <a:spcPct val="150000"/>
              </a:lnSpc>
            </a:pPr>
            <a:r>
              <a:rPr lang="fr-FR" sz="2200" dirty="0"/>
              <a:t>Pourquoi a-t-on besoin d’un système de communication entre les services ?</a:t>
            </a:r>
          </a:p>
          <a:p>
            <a:pPr>
              <a:lnSpc>
                <a:spcPct val="150000"/>
              </a:lnSpc>
            </a:pPr>
            <a:r>
              <a:rPr lang="fr-FR" sz="2200" dirty="0"/>
              <a:t>Comment assurer cette communication ?</a:t>
            </a:r>
          </a:p>
          <a:p>
            <a:pPr>
              <a:lnSpc>
                <a:spcPct val="150000"/>
              </a:lnSpc>
            </a:pPr>
            <a:r>
              <a:rPr lang="fr-FR" sz="2200" dirty="0"/>
              <a:t>Quels sont les différents types de communication possible ?</a:t>
            </a:r>
          </a:p>
          <a:p>
            <a:pPr>
              <a:lnSpc>
                <a:spcPct val="150000"/>
              </a:lnSpc>
            </a:pPr>
            <a:r>
              <a:rPr lang="fr-FR" sz="2200" dirty="0"/>
              <a:t>Quels sont les formats des messages transmis ?</a:t>
            </a:r>
          </a:p>
          <a:p>
            <a:pPr>
              <a:lnSpc>
                <a:spcPct val="150000"/>
              </a:lnSpc>
            </a:pPr>
            <a:r>
              <a:rPr lang="fr-FR" sz="2200" dirty="0"/>
              <a:t>Que choisir et pourquoi ? </a:t>
            </a:r>
          </a:p>
          <a:p>
            <a:pPr>
              <a:lnSpc>
                <a:spcPct val="150000"/>
              </a:lnSpc>
            </a:pPr>
            <a:r>
              <a:rPr lang="fr-FR" sz="2200" dirty="0"/>
              <a:t>Que faire lorsque la communication échoue ?</a:t>
            </a:r>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96271"/>
            <a:ext cx="5453380" cy="3138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Réponse à nos questions d’équipe</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spTree>
    <p:extLst>
      <p:ext uri="{BB962C8B-B14F-4D97-AF65-F5344CB8AC3E}">
        <p14:creationId xmlns:p14="http://schemas.microsoft.com/office/powerpoint/2010/main" val="3615831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A088750-6E52-3EB9-2C35-A5C7D459EC76}"/>
              </a:ext>
            </a:extLst>
          </p:cNvPr>
          <p:cNvSpPr txBox="1"/>
          <p:nvPr/>
        </p:nvSpPr>
        <p:spPr>
          <a:xfrm>
            <a:off x="3152775" y="3067362"/>
            <a:ext cx="5886450" cy="723275"/>
          </a:xfrm>
          <a:prstGeom prst="rect">
            <a:avLst/>
          </a:prstGeom>
          <a:noFill/>
        </p:spPr>
        <p:txBody>
          <a:bodyPr wrap="square">
            <a:spAutoFit/>
          </a:bodyPr>
          <a:lstStyle/>
          <a:p>
            <a:pPr algn="ctr"/>
            <a:r>
              <a:rPr lang="fr-FR" sz="4100" b="1" dirty="0">
                <a:solidFill>
                  <a:schemeClr val="tx2"/>
                </a:solidFill>
                <a:latin typeface="Lora" pitchFamily="2" charset="0"/>
              </a:rPr>
              <a:t>Fin du module</a:t>
            </a:r>
            <a:endParaRPr lang="fr-FR" sz="4100" dirty="0"/>
          </a:p>
        </p:txBody>
      </p:sp>
    </p:spTree>
    <p:extLst>
      <p:ext uri="{BB962C8B-B14F-4D97-AF65-F5344CB8AC3E}">
        <p14:creationId xmlns:p14="http://schemas.microsoft.com/office/powerpoint/2010/main" val="18344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223520" y="1259846"/>
            <a:ext cx="11475720" cy="4991735"/>
          </a:xfrm>
        </p:spPr>
        <p:txBody>
          <a:bodyPr>
            <a:noAutofit/>
          </a:bodyPr>
          <a:lstStyle/>
          <a:p>
            <a:pPr marL="0" indent="0">
              <a:lnSpc>
                <a:spcPct val="150000"/>
              </a:lnSpc>
              <a:buNone/>
            </a:pPr>
            <a:r>
              <a:rPr lang="fr-FR" sz="2200" dirty="0"/>
              <a:t>La communication joue un rôle prépondérant dans une architecture microservices. Elle permet, entre autres :</a:t>
            </a:r>
          </a:p>
          <a:p>
            <a:pPr>
              <a:lnSpc>
                <a:spcPct val="150000"/>
              </a:lnSpc>
            </a:pPr>
            <a:r>
              <a:rPr lang="fr-FR" sz="2200" b="1" dirty="0"/>
              <a:t>L’interaction</a:t>
            </a:r>
            <a:r>
              <a:rPr lang="fr-FR" sz="2200" dirty="0"/>
              <a:t> entre les différents services pour accomplir des tâches complexes</a:t>
            </a:r>
          </a:p>
          <a:p>
            <a:pPr>
              <a:lnSpc>
                <a:spcPct val="150000"/>
              </a:lnSpc>
            </a:pPr>
            <a:r>
              <a:rPr lang="fr-FR" sz="2200" b="1" dirty="0"/>
              <a:t>La synchronisation </a:t>
            </a:r>
            <a:r>
              <a:rPr lang="fr-FR" sz="2200" dirty="0"/>
              <a:t>des données entre les services</a:t>
            </a:r>
          </a:p>
          <a:p>
            <a:pPr marL="0" indent="0">
              <a:lnSpc>
                <a:spcPct val="150000"/>
              </a:lnSpc>
              <a:buNone/>
            </a:pPr>
            <a:r>
              <a:rPr lang="fr-FR" sz="2200" dirty="0"/>
              <a:t>Des critères importants dans le choix des méthodes de communication sont :</a:t>
            </a:r>
          </a:p>
          <a:p>
            <a:pPr>
              <a:lnSpc>
                <a:spcPct val="150000"/>
              </a:lnSpc>
            </a:pPr>
            <a:r>
              <a:rPr lang="fr-FR" sz="2200" dirty="0"/>
              <a:t> La </a:t>
            </a:r>
            <a:r>
              <a:rPr lang="fr-FR" sz="2200" b="1" dirty="0"/>
              <a:t>scalabilité</a:t>
            </a:r>
            <a:endParaRPr lang="fr-FR" sz="2200" dirty="0"/>
          </a:p>
          <a:p>
            <a:pPr>
              <a:lnSpc>
                <a:spcPct val="150000"/>
              </a:lnSpc>
            </a:pPr>
            <a:r>
              <a:rPr lang="fr-FR" sz="2200" dirty="0"/>
              <a:t>La </a:t>
            </a:r>
            <a:r>
              <a:rPr lang="fr-FR" sz="2200" b="1" dirty="0"/>
              <a:t>tolérance aux pannes</a:t>
            </a:r>
          </a:p>
          <a:p>
            <a:pPr>
              <a:lnSpc>
                <a:spcPct val="150000"/>
              </a:lnSpc>
            </a:pPr>
            <a:r>
              <a:rPr lang="fr-FR" sz="2200" dirty="0"/>
              <a:t>La </a:t>
            </a:r>
            <a:r>
              <a:rPr lang="fr-FR" sz="2200" b="1" dirty="0"/>
              <a:t>résilience</a:t>
            </a:r>
            <a:endParaRPr lang="fr-FR" sz="2200" dirty="0"/>
          </a:p>
          <a:p>
            <a:pPr marL="0" indent="0">
              <a:lnSpc>
                <a:spcPct val="150000"/>
              </a:lnSpc>
              <a:buNone/>
            </a:pPr>
            <a:endParaRPr lang="fr-FR" sz="2200" dirty="0"/>
          </a:p>
          <a:p>
            <a:pPr>
              <a:lnSpc>
                <a:spcPct val="150000"/>
              </a:lnSpc>
            </a:pPr>
            <a:endParaRPr lang="fr-FR" sz="2200" dirty="0"/>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1138936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Importance de la communication dans les architectures microservices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spTree>
    <p:extLst>
      <p:ext uri="{BB962C8B-B14F-4D97-AF65-F5344CB8AC3E}">
        <p14:creationId xmlns:p14="http://schemas.microsoft.com/office/powerpoint/2010/main" val="131927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pture d’écran, Appareil de présentation, Rectangle, écran">
            <a:extLst>
              <a:ext uri="{FF2B5EF4-FFF2-40B4-BE49-F238E27FC236}">
                <a16:creationId xmlns:a16="http://schemas.microsoft.com/office/drawing/2014/main" id="{C7C533D6-5777-63DC-D95A-58EF84F5C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85900" y="-295275"/>
            <a:ext cx="3886200" cy="6858000"/>
          </a:xfrm>
          <a:prstGeom prst="rect">
            <a:avLst/>
          </a:prstGeom>
        </p:spPr>
      </p:pic>
      <p:sp>
        <p:nvSpPr>
          <p:cNvPr id="2" name="Titre 1">
            <a:extLst>
              <a:ext uri="{FF2B5EF4-FFF2-40B4-BE49-F238E27FC236}">
                <a16:creationId xmlns:a16="http://schemas.microsoft.com/office/drawing/2014/main" id="{F55CE32C-D2AC-5370-5CDB-FD8907408551}"/>
              </a:ext>
            </a:extLst>
          </p:cNvPr>
          <p:cNvSpPr>
            <a:spLocks noGrp="1"/>
          </p:cNvSpPr>
          <p:nvPr>
            <p:ph type="title"/>
          </p:nvPr>
        </p:nvSpPr>
        <p:spPr>
          <a:xfrm>
            <a:off x="200025" y="2686050"/>
            <a:ext cx="5638800" cy="1128713"/>
          </a:xfrm>
        </p:spPr>
        <p:txBody>
          <a:bodyPr>
            <a:noAutofit/>
          </a:bodyPr>
          <a:lstStyle/>
          <a:p>
            <a:r>
              <a:rPr lang="fr-FR" sz="4100" b="1" dirty="0">
                <a:solidFill>
                  <a:schemeClr val="tx2"/>
                </a:solidFill>
                <a:latin typeface="Lora" pitchFamily="2" charset="0"/>
              </a:rPr>
              <a:t>Les styles de communication</a:t>
            </a:r>
          </a:p>
        </p:txBody>
      </p:sp>
      <p:sp>
        <p:nvSpPr>
          <p:cNvPr id="6" name="Sous-titre 2">
            <a:extLst>
              <a:ext uri="{FF2B5EF4-FFF2-40B4-BE49-F238E27FC236}">
                <a16:creationId xmlns:a16="http://schemas.microsoft.com/office/drawing/2014/main" id="{3BCD69F1-18A3-8D63-D68C-8F4620299F31}"/>
              </a:ext>
            </a:extLst>
          </p:cNvPr>
          <p:cNvSpPr txBox="1">
            <a:spLocks/>
          </p:cNvSpPr>
          <p:nvPr/>
        </p:nvSpPr>
        <p:spPr>
          <a:xfrm>
            <a:off x="4533356" y="6517441"/>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dirty="0">
                <a:solidFill>
                  <a:schemeClr val="tx2"/>
                </a:solidFill>
              </a:rPr>
              <a:t>Préparé et Présenté par Daniel  Lawson</a:t>
            </a:r>
          </a:p>
        </p:txBody>
      </p:sp>
    </p:spTree>
    <p:extLst>
      <p:ext uri="{BB962C8B-B14F-4D97-AF65-F5344CB8AC3E}">
        <p14:creationId xmlns:p14="http://schemas.microsoft.com/office/powerpoint/2010/main" val="213497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20040" y="1287145"/>
            <a:ext cx="11557000" cy="5012054"/>
          </a:xfrm>
        </p:spPr>
        <p:txBody>
          <a:bodyPr>
            <a:noAutofit/>
          </a:bodyPr>
          <a:lstStyle/>
          <a:p>
            <a:pPr marL="0" indent="0">
              <a:lnSpc>
                <a:spcPct val="150000"/>
              </a:lnSpc>
              <a:buNone/>
            </a:pPr>
            <a:r>
              <a:rPr lang="fr-FR" sz="2200" dirty="0"/>
              <a:t>Ils peuvent être catégorisés en </a:t>
            </a:r>
            <a:r>
              <a:rPr lang="fr-FR" sz="2200" b="1" dirty="0"/>
              <a:t>2</a:t>
            </a:r>
            <a:r>
              <a:rPr lang="fr-FR" sz="2200" dirty="0"/>
              <a:t> dimensions: </a:t>
            </a:r>
          </a:p>
          <a:p>
            <a:pPr>
              <a:lnSpc>
                <a:spcPct val="150000"/>
              </a:lnSpc>
            </a:pPr>
            <a:r>
              <a:rPr lang="fr-FR" sz="2200" b="1" i="1" dirty="0"/>
              <a:t>Synchrone/Asynchrone</a:t>
            </a:r>
          </a:p>
          <a:p>
            <a:pPr lvl="1">
              <a:lnSpc>
                <a:spcPct val="150000"/>
              </a:lnSpc>
            </a:pPr>
            <a:r>
              <a:rPr lang="fr-FR" sz="2000" b="1" dirty="0"/>
              <a:t>Synchrone</a:t>
            </a:r>
            <a:r>
              <a:rPr lang="fr-FR" sz="2000" dirty="0"/>
              <a:t>:  Le client attend une réponse et bloque le processus pendant son temps d’attente</a:t>
            </a:r>
          </a:p>
          <a:p>
            <a:pPr lvl="1">
              <a:lnSpc>
                <a:spcPct val="150000"/>
              </a:lnSpc>
            </a:pPr>
            <a:r>
              <a:rPr lang="fr-FR" sz="2000" b="1" dirty="0"/>
              <a:t>Asynchrone</a:t>
            </a:r>
            <a:r>
              <a:rPr lang="fr-FR" sz="2000" dirty="0"/>
              <a:t> : Le client ne bloque pas et peut effectuer d’autres processus en attendant sa réponse</a:t>
            </a:r>
          </a:p>
          <a:p>
            <a:pPr>
              <a:lnSpc>
                <a:spcPct val="150000"/>
              </a:lnSpc>
            </a:pPr>
            <a:r>
              <a:rPr lang="fr-FR" sz="2200" b="1" i="1" dirty="0"/>
              <a:t>Relation Un-à-Un / Un-à-Plusieurs</a:t>
            </a:r>
          </a:p>
          <a:p>
            <a:pPr lvl="1">
              <a:lnSpc>
                <a:spcPct val="150000"/>
              </a:lnSpc>
            </a:pPr>
            <a:r>
              <a:rPr lang="fr-FR" sz="2000" b="1" dirty="0"/>
              <a:t>Un-à-Un</a:t>
            </a:r>
            <a:r>
              <a:rPr lang="fr-FR" sz="2000" dirty="0"/>
              <a:t> : Chaque requête est traitée par un seul service</a:t>
            </a:r>
          </a:p>
          <a:p>
            <a:pPr lvl="1">
              <a:lnSpc>
                <a:spcPct val="150000"/>
              </a:lnSpc>
            </a:pPr>
            <a:r>
              <a:rPr lang="fr-FR" sz="2000" b="1" dirty="0"/>
              <a:t>Un-à-Plusieurs</a:t>
            </a:r>
            <a:r>
              <a:rPr lang="fr-FR" sz="2000" dirty="0"/>
              <a:t> : La requête est traitée par plusieurs services</a:t>
            </a:r>
          </a:p>
          <a:p>
            <a:pPr lvl="1">
              <a:lnSpc>
                <a:spcPct val="150000"/>
              </a:lnSpc>
            </a:pPr>
            <a:endParaRPr lang="fr-FR" sz="1800" dirty="0"/>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43992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Les styles d’interaction</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spTree>
    <p:extLst>
      <p:ext uri="{BB962C8B-B14F-4D97-AF65-F5344CB8AC3E}">
        <p14:creationId xmlns:p14="http://schemas.microsoft.com/office/powerpoint/2010/main" val="211388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20040" y="1287145"/>
            <a:ext cx="11557000" cy="5012054"/>
          </a:xfrm>
        </p:spPr>
        <p:txBody>
          <a:bodyPr>
            <a:noAutofit/>
          </a:bodyPr>
          <a:lstStyle/>
          <a:p>
            <a:pPr marL="0" indent="0">
              <a:lnSpc>
                <a:spcPct val="150000"/>
              </a:lnSpc>
              <a:buNone/>
            </a:pPr>
            <a:r>
              <a:rPr lang="fr-FR" sz="2200" b="1" dirty="0"/>
              <a:t>Quelques types d’interaction Un-à-Un :</a:t>
            </a:r>
          </a:p>
          <a:p>
            <a:pPr>
              <a:lnSpc>
                <a:spcPct val="150000"/>
              </a:lnSpc>
            </a:pPr>
            <a:r>
              <a:rPr lang="fr-FR" sz="2200" i="1" dirty="0"/>
              <a:t>Requête/Réponse</a:t>
            </a:r>
          </a:p>
          <a:p>
            <a:pPr>
              <a:lnSpc>
                <a:spcPct val="150000"/>
              </a:lnSpc>
            </a:pPr>
            <a:r>
              <a:rPr lang="fr-FR" sz="2200" i="1" dirty="0"/>
              <a:t>Requête/Réponse Asynchrone</a:t>
            </a:r>
          </a:p>
          <a:p>
            <a:pPr>
              <a:lnSpc>
                <a:spcPct val="150000"/>
              </a:lnSpc>
            </a:pPr>
            <a:r>
              <a:rPr lang="fr-FR" sz="2200" i="1" dirty="0"/>
              <a:t>Notifications</a:t>
            </a:r>
          </a:p>
          <a:p>
            <a:pPr marL="0" indent="0">
              <a:lnSpc>
                <a:spcPct val="150000"/>
              </a:lnSpc>
              <a:buNone/>
            </a:pPr>
            <a:r>
              <a:rPr lang="fr-FR" sz="2200" b="1" dirty="0"/>
              <a:t>Quelques types d’interaction Un-à-Plusieurs</a:t>
            </a:r>
          </a:p>
          <a:p>
            <a:pPr>
              <a:lnSpc>
                <a:spcPct val="150000"/>
              </a:lnSpc>
            </a:pPr>
            <a:r>
              <a:rPr lang="fr-FR" sz="2200" i="1" dirty="0"/>
              <a:t>Publication/Abonnement (</a:t>
            </a:r>
            <a:r>
              <a:rPr lang="fr-FR" sz="2200" i="1" dirty="0" err="1"/>
              <a:t>Publish</a:t>
            </a:r>
            <a:r>
              <a:rPr lang="fr-FR" sz="2200" i="1" dirty="0"/>
              <a:t>/</a:t>
            </a:r>
            <a:r>
              <a:rPr lang="fr-FR" sz="2200" i="1" dirty="0" err="1"/>
              <a:t>Subscribe</a:t>
            </a:r>
            <a:r>
              <a:rPr lang="fr-FR" sz="2200" i="1" dirty="0"/>
              <a:t> ou Pub/</a:t>
            </a:r>
            <a:r>
              <a:rPr lang="fr-FR" sz="2200" i="1" dirty="0" err="1"/>
              <a:t>Sub</a:t>
            </a:r>
            <a:r>
              <a:rPr lang="fr-FR" sz="2200" i="1" dirty="0"/>
              <a:t>)</a:t>
            </a:r>
          </a:p>
          <a:p>
            <a:pPr>
              <a:lnSpc>
                <a:spcPct val="150000"/>
              </a:lnSpc>
            </a:pPr>
            <a:r>
              <a:rPr lang="fr-FR" sz="2200" i="1" dirty="0"/>
              <a:t>Publication/Réponses asynchrones</a:t>
            </a:r>
            <a:endParaRPr lang="fr-FR" sz="2000" i="1" dirty="0"/>
          </a:p>
          <a:p>
            <a:pPr lvl="1">
              <a:lnSpc>
                <a:spcPct val="150000"/>
              </a:lnSpc>
            </a:pPr>
            <a:endParaRPr lang="fr-FR" sz="1800" dirty="0"/>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43992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Les styles d’interaction</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spTree>
    <p:extLst>
      <p:ext uri="{BB962C8B-B14F-4D97-AF65-F5344CB8AC3E}">
        <p14:creationId xmlns:p14="http://schemas.microsoft.com/office/powerpoint/2010/main" val="327209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1598F1-3F5E-181B-29E7-26081FFE38F7}"/>
              </a:ext>
            </a:extLst>
          </p:cNvPr>
          <p:cNvSpPr>
            <a:spLocks noGrp="1"/>
          </p:cNvSpPr>
          <p:nvPr>
            <p:ph idx="1"/>
          </p:nvPr>
        </p:nvSpPr>
        <p:spPr>
          <a:xfrm>
            <a:off x="317500" y="1024940"/>
            <a:ext cx="11557000" cy="5356725"/>
          </a:xfrm>
        </p:spPr>
        <p:txBody>
          <a:bodyPr>
            <a:noAutofit/>
          </a:bodyPr>
          <a:lstStyle/>
          <a:p>
            <a:pPr marL="0" indent="0">
              <a:lnSpc>
                <a:spcPct val="150000"/>
              </a:lnSpc>
              <a:buNone/>
            </a:pPr>
            <a:r>
              <a:rPr lang="fr-FR" sz="2200" dirty="0"/>
              <a:t>Le but de la communication est </a:t>
            </a:r>
            <a:r>
              <a:rPr lang="fr-FR" sz="2200" b="1" dirty="0"/>
              <a:t>l’échange de messages</a:t>
            </a:r>
            <a:r>
              <a:rPr lang="fr-FR" sz="2200" dirty="0"/>
              <a:t>. Les messages contiennent de la </a:t>
            </a:r>
            <a:r>
              <a:rPr lang="fr-FR" sz="2200" b="1" dirty="0"/>
              <a:t>donnée</a:t>
            </a:r>
            <a:r>
              <a:rPr lang="fr-FR" sz="2200" dirty="0"/>
              <a:t>. Le choix du format de la donnée est donc important.</a:t>
            </a:r>
          </a:p>
          <a:p>
            <a:pPr marL="0" indent="0">
              <a:lnSpc>
                <a:spcPct val="150000"/>
              </a:lnSpc>
              <a:buNone/>
            </a:pPr>
            <a:r>
              <a:rPr lang="fr-FR" sz="2200" dirty="0"/>
              <a:t>Il y a </a:t>
            </a:r>
            <a:r>
              <a:rPr lang="fr-FR" sz="2200" b="1" dirty="0"/>
              <a:t>deux (2)</a:t>
            </a:r>
            <a:r>
              <a:rPr lang="fr-FR" sz="2200" dirty="0"/>
              <a:t> catégories de messages : </a:t>
            </a:r>
          </a:p>
          <a:p>
            <a:pPr>
              <a:lnSpc>
                <a:spcPct val="150000"/>
              </a:lnSpc>
            </a:pPr>
            <a:r>
              <a:rPr lang="fr-FR" sz="2200" b="1" dirty="0"/>
              <a:t>Texte</a:t>
            </a:r>
          </a:p>
          <a:p>
            <a:pPr lvl="1">
              <a:lnSpc>
                <a:spcPct val="150000"/>
              </a:lnSpc>
            </a:pPr>
            <a:r>
              <a:rPr lang="fr-FR" sz="2000" dirty="0"/>
              <a:t>Basé sur du texte. Exemples: JSON, XML</a:t>
            </a:r>
          </a:p>
          <a:p>
            <a:pPr lvl="1">
              <a:lnSpc>
                <a:spcPct val="150000"/>
              </a:lnSpc>
            </a:pPr>
            <a:r>
              <a:rPr lang="fr-FR" sz="2000" b="1" dirty="0"/>
              <a:t>Avantages</a:t>
            </a:r>
            <a:r>
              <a:rPr lang="fr-FR" sz="2000" dirty="0"/>
              <a:t>: Lisibles par un humain. Un fichier JSON se décrit lui-même.</a:t>
            </a:r>
          </a:p>
          <a:p>
            <a:pPr lvl="1">
              <a:lnSpc>
                <a:spcPct val="150000"/>
              </a:lnSpc>
            </a:pPr>
            <a:r>
              <a:rPr lang="fr-FR" sz="2000" b="1" dirty="0"/>
              <a:t>Inconvénients</a:t>
            </a:r>
            <a:r>
              <a:rPr lang="fr-FR" sz="2000" dirty="0"/>
              <a:t>: Peut contenir beaucoup d’information pour les fichiers larges.</a:t>
            </a:r>
          </a:p>
          <a:p>
            <a:pPr>
              <a:lnSpc>
                <a:spcPct val="150000"/>
              </a:lnSpc>
            </a:pPr>
            <a:r>
              <a:rPr lang="fr-FR" sz="2200" b="1" dirty="0"/>
              <a:t>Binaire</a:t>
            </a:r>
          </a:p>
          <a:p>
            <a:pPr lvl="1">
              <a:lnSpc>
                <a:spcPct val="150000"/>
              </a:lnSpc>
            </a:pPr>
            <a:r>
              <a:rPr lang="fr-FR" sz="2000" dirty="0"/>
              <a:t>Les données sont sérialisées/désérialisées selon un format choisi. Exemples : </a:t>
            </a:r>
            <a:r>
              <a:rPr lang="fr-FR" sz="2000" dirty="0" err="1"/>
              <a:t>Protobuff</a:t>
            </a:r>
            <a:r>
              <a:rPr lang="fr-FR" sz="2000" dirty="0"/>
              <a:t>, </a:t>
            </a:r>
            <a:r>
              <a:rPr lang="fr-FR" sz="2000" dirty="0" err="1"/>
              <a:t>Avro</a:t>
            </a:r>
            <a:r>
              <a:rPr lang="fr-FR" sz="2000" dirty="0"/>
              <a:t>, …</a:t>
            </a:r>
          </a:p>
          <a:p>
            <a:pPr lvl="1">
              <a:lnSpc>
                <a:spcPct val="150000"/>
              </a:lnSpc>
            </a:pPr>
            <a:endParaRPr lang="fr-FR" sz="1800" dirty="0"/>
          </a:p>
          <a:p>
            <a:pPr lvl="1">
              <a:lnSpc>
                <a:spcPct val="150000"/>
              </a:lnSpc>
            </a:pPr>
            <a:endParaRPr lang="fr-FR" sz="1800" dirty="0"/>
          </a:p>
        </p:txBody>
      </p:sp>
      <p:sp>
        <p:nvSpPr>
          <p:cNvPr id="4" name="Titre 1">
            <a:extLst>
              <a:ext uri="{FF2B5EF4-FFF2-40B4-BE49-F238E27FC236}">
                <a16:creationId xmlns:a16="http://schemas.microsoft.com/office/drawing/2014/main" id="{9F8046C7-59C6-E9C9-C220-2A88E0E8AA74}"/>
              </a:ext>
            </a:extLst>
          </p:cNvPr>
          <p:cNvSpPr txBox="1">
            <a:spLocks/>
          </p:cNvSpPr>
          <p:nvPr/>
        </p:nvSpPr>
        <p:spPr>
          <a:xfrm>
            <a:off x="223520" y="309791"/>
            <a:ext cx="4399280" cy="400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Les formats des messages</a:t>
            </a:r>
          </a:p>
        </p:txBody>
      </p:sp>
      <p:cxnSp>
        <p:nvCxnSpPr>
          <p:cNvPr id="5" name="Connecteur droit 4">
            <a:extLst>
              <a:ext uri="{FF2B5EF4-FFF2-40B4-BE49-F238E27FC236}">
                <a16:creationId xmlns:a16="http://schemas.microsoft.com/office/drawing/2014/main" id="{555718AF-B7AD-AAD3-6D4E-C60371FD6A96}"/>
              </a:ext>
            </a:extLst>
          </p:cNvPr>
          <p:cNvCxnSpPr>
            <a:cxnSpLocks/>
          </p:cNvCxnSpPr>
          <p:nvPr/>
        </p:nvCxnSpPr>
        <p:spPr>
          <a:xfrm>
            <a:off x="0" y="86754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ous-titre 2">
            <a:extLst>
              <a:ext uri="{FF2B5EF4-FFF2-40B4-BE49-F238E27FC236}">
                <a16:creationId xmlns:a16="http://schemas.microsoft.com/office/drawing/2014/main" id="{02826535-6718-FF2C-7532-A8BEE5D7C409}"/>
              </a:ext>
            </a:extLst>
          </p:cNvPr>
          <p:cNvSpPr txBox="1">
            <a:spLocks/>
          </p:cNvSpPr>
          <p:nvPr/>
        </p:nvSpPr>
        <p:spPr>
          <a:xfrm>
            <a:off x="4324350" y="6643878"/>
            <a:ext cx="2890647" cy="214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100" b="1">
                <a:solidFill>
                  <a:schemeClr val="tx2"/>
                </a:solidFill>
              </a:rPr>
              <a:t>Préparé et Présenté par Daniel  Lawson</a:t>
            </a:r>
            <a:endParaRPr lang="fr-FR" sz="1100" b="1" dirty="0">
              <a:solidFill>
                <a:schemeClr val="tx2"/>
              </a:solidFill>
            </a:endParaRPr>
          </a:p>
        </p:txBody>
      </p:sp>
    </p:spTree>
    <p:extLst>
      <p:ext uri="{BB962C8B-B14F-4D97-AF65-F5344CB8AC3E}">
        <p14:creationId xmlns:p14="http://schemas.microsoft.com/office/powerpoint/2010/main" val="37713819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3.0.5724"/>
  <p:tag name="SLIDO_PRESENTATION_ID" val="475bf03e-600b-453d-9af3-043d25c102ac"/>
  <p:tag name="SLIDO_EVENT_UUID" val="0afa4259-b547-4913-b7a3-0f061378206f"/>
  <p:tag name="SLIDO_EVENT_SECTION_UUID" val="7b3fadcf-361c-4b20-b135-9f827c695f66"/>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2646</TotalTime>
  <Words>2700</Words>
  <Application>Microsoft Office PowerPoint</Application>
  <PresentationFormat>Grand écran</PresentationFormat>
  <Paragraphs>337</Paragraphs>
  <Slides>47</Slides>
  <Notes>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47</vt:i4>
      </vt:variant>
    </vt:vector>
  </HeadingPairs>
  <TitlesOfParts>
    <vt:vector size="52" baseType="lpstr">
      <vt:lpstr>Aptos</vt:lpstr>
      <vt:lpstr>Aptos Display</vt:lpstr>
      <vt:lpstr>Arial</vt:lpstr>
      <vt:lpstr>Lora</vt:lpstr>
      <vt:lpstr>Thème Office</vt:lpstr>
      <vt:lpstr>Microservices</vt:lpstr>
      <vt:lpstr>Présentation PowerPoint</vt:lpstr>
      <vt:lpstr>Présentation PowerPoint</vt:lpstr>
      <vt:lpstr>Présentation PowerPoint</vt:lpstr>
      <vt:lpstr>Présentation PowerPoint</vt:lpstr>
      <vt:lpstr>Les styles de communication</vt:lpstr>
      <vt:lpstr>Présentation PowerPoint</vt:lpstr>
      <vt:lpstr>Présentation PowerPoint</vt:lpstr>
      <vt:lpstr>Présentation PowerPoint</vt:lpstr>
      <vt:lpstr>Les formes de communication</vt:lpstr>
      <vt:lpstr>La communication synchrone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 communication asynchrone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 communication avec le monde extérieur</vt:lpstr>
      <vt:lpstr>API Gateway</vt:lpstr>
      <vt:lpstr>Présentation PowerPoint</vt:lpstr>
      <vt:lpstr>Présentation PowerPoint</vt:lpstr>
      <vt:lpstr>Présentation PowerPoint</vt:lpstr>
      <vt:lpstr>Révision</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LAWSON</dc:creator>
  <cp:lastModifiedBy>Daniel LAWSON</cp:lastModifiedBy>
  <cp:revision>343</cp:revision>
  <dcterms:created xsi:type="dcterms:W3CDTF">2024-09-17T00:45:26Z</dcterms:created>
  <dcterms:modified xsi:type="dcterms:W3CDTF">2024-10-14T16:56:03Z</dcterms:modified>
</cp:coreProperties>
</file>