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58" r:id="rId4"/>
    <p:sldId id="264" r:id="rId5"/>
    <p:sldId id="265" r:id="rId6"/>
    <p:sldId id="266" r:id="rId7"/>
    <p:sldId id="269" r:id="rId8"/>
    <p:sldId id="267" r:id="rId9"/>
    <p:sldId id="268" r:id="rId10"/>
    <p:sldId id="270" r:id="rId11"/>
    <p:sldId id="272" r:id="rId12"/>
    <p:sldId id="274" r:id="rId13"/>
    <p:sldId id="276" r:id="rId14"/>
    <p:sldId id="262" r:id="rId15"/>
    <p:sldId id="273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12192000" cy="6858000"/>
  <p:notesSz cx="6858000" cy="9144000"/>
  <p:custDataLst>
    <p:tags r:id="rId25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6DB63D4-9480-4952-A39C-2632C12D71C5}">
          <p14:sldIdLst>
            <p14:sldId id="256"/>
            <p14:sldId id="260"/>
            <p14:sldId id="258"/>
            <p14:sldId id="264"/>
            <p14:sldId id="265"/>
            <p14:sldId id="266"/>
            <p14:sldId id="269"/>
            <p14:sldId id="267"/>
            <p14:sldId id="268"/>
            <p14:sldId id="270"/>
            <p14:sldId id="272"/>
            <p14:sldId id="274"/>
            <p14:sldId id="276"/>
            <p14:sldId id="262"/>
          </p14:sldIdLst>
        </p14:section>
        <p14:section name="Quizz" id="{D2935ECB-BA50-4E3E-A99F-46D080B75FEB}">
          <p14:sldIdLst>
            <p14:sldId id="273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19" autoAdjust="0"/>
  </p:normalViewPr>
  <p:slideViewPr>
    <p:cSldViewPr snapToGrid="0">
      <p:cViewPr varScale="1">
        <p:scale>
          <a:sx n="84" d="100"/>
          <a:sy n="84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0A10B-ACD9-4A18-B916-B9640DB8AFCF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46431-D0D5-4BC1-9605-93B358FA0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0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pas oublier =&gt; Emargement Feuille de Présence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81474-524D-480F-B4CF-E5E3F72A0E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87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815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Les limites de l'architecture monolithique</a:t>
            </a:r>
          </a:p>
          <a:p>
            <a:r>
              <a:rPr lang="fr-FR" dirty="0"/>
              <a:t>		- Les problèmes commencent lorsque l'application grandit.</a:t>
            </a:r>
          </a:p>
          <a:p>
            <a:r>
              <a:rPr lang="fr-FR" dirty="0"/>
              <a:t>		- Fort couplage entre les composants : lorsqu'une partie tombe, tout peut potentiellement tomber</a:t>
            </a:r>
          </a:p>
          <a:p>
            <a:r>
              <a:rPr lang="fr-FR" dirty="0"/>
              <a:t>			- Prendre des exemples de code : l'utilisation d'une classe User dans les Produits.</a:t>
            </a:r>
          </a:p>
          <a:p>
            <a:r>
              <a:rPr lang="fr-FR" dirty="0"/>
              <a:t>		- Interdépendance entre les équipes =&gt; lenteur dans le cycle de déploiement</a:t>
            </a:r>
          </a:p>
          <a:p>
            <a:r>
              <a:rPr lang="fr-FR" dirty="0"/>
              <a:t>		- La base de code devient de plus en plus complexe =&gt; Sujet à des bugs et des </a:t>
            </a:r>
            <a:r>
              <a:rPr lang="fr-FR" dirty="0" err="1"/>
              <a:t>regressions</a:t>
            </a:r>
            <a:endParaRPr lang="fr-FR" dirty="0"/>
          </a:p>
          <a:p>
            <a:r>
              <a:rPr lang="fr-FR" dirty="0"/>
              <a:t>		- Les délais deviennent de plus en plus difficiles à respecter</a:t>
            </a:r>
          </a:p>
          <a:p>
            <a:r>
              <a:rPr lang="fr-FR" dirty="0"/>
              <a:t>		- </a:t>
            </a:r>
            <a:r>
              <a:rPr lang="fr-FR" dirty="0" err="1"/>
              <a:t>Scaler</a:t>
            </a:r>
            <a:r>
              <a:rPr lang="fr-FR" dirty="0"/>
              <a:t> devient difficile. </a:t>
            </a:r>
          </a:p>
          <a:p>
            <a:r>
              <a:rPr lang="fr-FR" dirty="0"/>
              <a:t>			- La base de données =&gt; besoin de plus de mémoire</a:t>
            </a:r>
          </a:p>
          <a:p>
            <a:r>
              <a:rPr lang="fr-FR" dirty="0"/>
              <a:t>			- Traitement des images =&gt; besoin de plus de processeur (CPU)</a:t>
            </a:r>
          </a:p>
          <a:p>
            <a:r>
              <a:rPr lang="fr-FR" dirty="0"/>
              <a:t>		- Blocage dans un </a:t>
            </a:r>
            <a:r>
              <a:rPr lang="fr-FR" dirty="0" err="1"/>
              <a:t>framework</a:t>
            </a:r>
            <a:r>
              <a:rPr lang="fr-FR" dirty="0"/>
              <a:t> peut-être obsolète : Impossible d'adopter de nouveaux </a:t>
            </a:r>
            <a:r>
              <a:rPr lang="fr-FR" dirty="0" err="1"/>
              <a:t>frameworks</a:t>
            </a:r>
            <a:r>
              <a:rPr lang="fr-FR" dirty="0"/>
              <a:t> ou langages. Exemple : Ajouter de l'Intelligence Artificielle =&gt; Impossible car le langage approprié est peut-être Python.</a:t>
            </a:r>
          </a:p>
          <a:p>
            <a:r>
              <a:rPr lang="fr-FR" dirty="0"/>
              <a:t>		- </a:t>
            </a:r>
            <a:r>
              <a:rPr lang="fr-FR" dirty="0" err="1"/>
              <a:t>Etc</a:t>
            </a:r>
            <a:r>
              <a:rPr lang="fr-FR" dirty="0"/>
              <a:t>, </a:t>
            </a:r>
            <a:r>
              <a:rPr lang="fr-FR" dirty="0" err="1"/>
              <a:t>Etc</a:t>
            </a:r>
            <a:r>
              <a:rPr lang="fr-FR" dirty="0"/>
              <a:t>, ...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44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Source de la définition de Matin Fowler :  https://martinfowler.com/articles/microservices.html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32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Microservices</a:t>
            </a:r>
            <a:r>
              <a:rPr lang="fr-FR" dirty="0"/>
              <a:t>: Définition</a:t>
            </a:r>
          </a:p>
          <a:p>
            <a:endParaRPr lang="fr-FR" dirty="0"/>
          </a:p>
          <a:p>
            <a:r>
              <a:rPr lang="fr-FR" dirty="0"/>
              <a:t>	- Terme apparu autour de 2011. En savoir plus =&gt; (http://2012.33degree.org/talk/show/67)</a:t>
            </a:r>
          </a:p>
          <a:p>
            <a:endParaRPr lang="fr-FR" dirty="0"/>
          </a:p>
          <a:p>
            <a:r>
              <a:rPr lang="fr-FR" dirty="0"/>
              <a:t>	- Définition de Martine Fowler (source: https://martinfowler.com/articles/microservices.html) : Décortiquer la définition</a:t>
            </a:r>
          </a:p>
          <a:p>
            <a:endParaRPr lang="fr-FR" dirty="0"/>
          </a:p>
          <a:p>
            <a:r>
              <a:rPr lang="fr-FR" dirty="0"/>
              <a:t>	- </a:t>
            </a:r>
            <a:r>
              <a:rPr lang="fr-FR" dirty="0" err="1"/>
              <a:t>Microservice</a:t>
            </a:r>
            <a:r>
              <a:rPr lang="fr-FR" dirty="0"/>
              <a:t> = Micro + Service</a:t>
            </a:r>
          </a:p>
          <a:p>
            <a:r>
              <a:rPr lang="fr-FR" dirty="0"/>
              <a:t>		- "Micro" ne fait pas référence à la taille. Ce qui est important c'est que le service ait UNE responsabilité bien ciblée.</a:t>
            </a:r>
          </a:p>
          <a:p>
            <a:r>
              <a:rPr lang="fr-FR" dirty="0"/>
              <a:t>		- Service =&gt; doit rendre un service</a:t>
            </a:r>
          </a:p>
          <a:p>
            <a:r>
              <a:rPr lang="fr-FR" dirty="0"/>
              <a:t>		- </a:t>
            </a:r>
            <a:r>
              <a:rPr lang="fr-FR" dirty="0" err="1"/>
              <a:t>Microservice</a:t>
            </a:r>
            <a:r>
              <a:rPr lang="fr-FR" dirty="0"/>
              <a:t> = Modularité</a:t>
            </a:r>
          </a:p>
          <a:p>
            <a:r>
              <a:rPr lang="fr-FR" dirty="0"/>
              <a:t>	- Le cycle de développement logiciel =&gt; Plus petit et indépendant pour chaque équipe</a:t>
            </a:r>
          </a:p>
          <a:p>
            <a:r>
              <a:rPr lang="fr-FR" dirty="0"/>
              <a:t>	- Périmètre limité</a:t>
            </a:r>
          </a:p>
          <a:p>
            <a:r>
              <a:rPr lang="fr-FR" dirty="0"/>
              <a:t>	- Autonomie (Développement et déploiement)</a:t>
            </a:r>
          </a:p>
          <a:p>
            <a:r>
              <a:rPr lang="fr-FR" dirty="0"/>
              <a:t>	- Communication (Echange de messages)</a:t>
            </a:r>
          </a:p>
          <a:p>
            <a:r>
              <a:rPr lang="fr-FR" dirty="0"/>
              <a:t>	- Chaque service à sa base de données</a:t>
            </a:r>
          </a:p>
          <a:p>
            <a:r>
              <a:rPr lang="fr-FR" dirty="0"/>
              <a:t>		- Pour aller au bout de l'idée de la modularité</a:t>
            </a:r>
          </a:p>
          <a:p>
            <a:r>
              <a:rPr lang="fr-FR" dirty="0"/>
              <a:t>		- Pour aussi se donner la possibilité d'utiliser des types de BD différentes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06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062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24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6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E6023-748F-4AAF-730B-5CBD34D09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39835E-ED3A-7F36-A507-3ED3FEDEB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E6AA7E-58CF-A52F-113D-67D3801D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81D620-A5E5-BE4D-7D1E-94E43448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D773E-6FD8-D68E-616D-47EF8354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4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449D0-24D1-809F-9CB1-37C7256E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4431F6-3153-9B6F-109F-153DFDE53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160B81-70CC-0D45-AF9A-27294DD7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7A183-295C-1427-2B39-8C5CD317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3D1E3E-2E2E-DAFF-2EFA-5652556C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76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07CAA1-901C-E8D1-3752-BDE4DE6AF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B6C08F-3760-1314-3347-2B264664F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B81B53-13EB-4D95-C06F-5D35319D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E846E2-E7D8-E336-79C0-6598BBE2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5E0C2-1DCF-4906-3FE3-C6891F87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24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C7D04-38E6-41F5-B2AA-D7C2F300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94214-4505-EF33-BA41-C39BE38E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C13330-7D77-CD2A-BFB5-96B6B22E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A418EE-6746-41D2-AACD-29146B96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02926B-E660-FF20-A288-BF9528CE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04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19799-AEBE-1516-53D0-0DF0CC8A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4A484E-05FF-D7F3-0483-CF7A6D87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293E35-656A-8E0F-1980-772E2A03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539ECA-27A8-DC15-7E48-B1CF5830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E8F076-B447-E62E-0EEF-F5CF0726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97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3FFD6-E0CA-2487-3FF2-B1FC9DE9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7F9DA-F18F-5E0E-571A-E57FCDB88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71DC66-E83C-E6FA-2605-6BE60699C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05337C-E427-A247-F4DD-EDF404F2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ADCED3-AA98-0155-BEEA-AA0909DF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A8B38E-0B90-A248-A6A3-BE803F2C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84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BC7D3-D5D1-0B04-F6DA-8A69C8F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1E3F9D-22FF-15EB-D48D-5AB632747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89290A-E81C-5A03-01B1-EC8FC9239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5A55D7-FC96-52A7-4265-EDDAA1175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C9701C-E3FF-7EB9-4B17-6D9139D65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AED12E-F6BD-5D73-58D9-023F6071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C19F63-C3D6-395E-6B7E-CD7CA61E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6B261F-986C-0A17-64A2-AD658BA6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2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4515F-A66C-B0E4-1505-3BD68ED7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188C16-F642-C522-509E-80ABF338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07FE43-D4B5-32B3-5173-6A7AE556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686035-BA93-0B43-A63F-F3C8E77B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3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2EB7A5-C1AE-8B23-B073-31BE4BE5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3A30D3-B6CD-3D82-47CA-70A30003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F50B46-4F59-1903-137C-D680743B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59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7B80F-12F8-5FC9-D51E-6C38871C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8809B1-0CBE-DE11-483D-D26E04608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CA177F-1FD1-F7BD-25A8-637796568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DA7ACA-A5F3-C295-B274-D75AD519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F0D21B-7D51-336D-6BCA-CD6CF300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81FC82-630A-50FD-77D4-A80ED106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1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C2FB4-07DE-232B-6AFF-F8939FE7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B45492-7FA6-2C7E-EDE6-511E330BA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2D2AD1-7187-3BF6-EDC8-E99D7BBE4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5FC839-3D6F-BDA5-0773-8CCA9D3F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12E200-4DDA-437A-87D4-FDCD5B3D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E71ABC-A722-DC3E-3600-0E19CFAF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5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0B276E-776D-2541-2839-0FBF70AC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842962-C53D-B472-036F-1D6803A0C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7B5E37-60A1-CA8C-D453-3F61E5D5E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0AA4A2-7F45-B0E7-987D-CE8DA73AF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AB30AB-F857-49CB-4C7D-087A6F41A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82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13.sv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2.png"/><Relationship Id="rId5" Type="http://schemas.openxmlformats.org/officeDocument/2006/relationships/tags" Target="../tags/tag6.xml"/><Relationship Id="rId10" Type="http://schemas.openxmlformats.org/officeDocument/2006/relationships/image" Target="../media/image11.svg"/><Relationship Id="rId4" Type="http://schemas.openxmlformats.org/officeDocument/2006/relationships/tags" Target="../tags/tag5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3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2.png"/><Relationship Id="rId5" Type="http://schemas.openxmlformats.org/officeDocument/2006/relationships/tags" Target="../tags/tag13.xml"/><Relationship Id="rId10" Type="http://schemas.openxmlformats.org/officeDocument/2006/relationships/image" Target="../media/image11.svg"/><Relationship Id="rId4" Type="http://schemas.openxmlformats.org/officeDocument/2006/relationships/tags" Target="../tags/tag12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3.sv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2.png"/><Relationship Id="rId5" Type="http://schemas.openxmlformats.org/officeDocument/2006/relationships/tags" Target="../tags/tag20.xml"/><Relationship Id="rId10" Type="http://schemas.openxmlformats.org/officeDocument/2006/relationships/image" Target="../media/image11.svg"/><Relationship Id="rId4" Type="http://schemas.openxmlformats.org/officeDocument/2006/relationships/tags" Target="../tags/tag19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13.sv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2.png"/><Relationship Id="rId5" Type="http://schemas.openxmlformats.org/officeDocument/2006/relationships/tags" Target="../tags/tag27.xml"/><Relationship Id="rId10" Type="http://schemas.openxmlformats.org/officeDocument/2006/relationships/image" Target="../media/image11.svg"/><Relationship Id="rId4" Type="http://schemas.openxmlformats.org/officeDocument/2006/relationships/tags" Target="../tags/tag26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13.sv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12.png"/><Relationship Id="rId5" Type="http://schemas.openxmlformats.org/officeDocument/2006/relationships/tags" Target="../tags/tag34.xml"/><Relationship Id="rId10" Type="http://schemas.openxmlformats.org/officeDocument/2006/relationships/image" Target="../media/image11.svg"/><Relationship Id="rId4" Type="http://schemas.openxmlformats.org/officeDocument/2006/relationships/tags" Target="../tags/tag33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13.sv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12.png"/><Relationship Id="rId5" Type="http://schemas.openxmlformats.org/officeDocument/2006/relationships/tags" Target="../tags/tag41.xml"/><Relationship Id="rId10" Type="http://schemas.openxmlformats.org/officeDocument/2006/relationships/image" Target="../media/image11.svg"/><Relationship Id="rId4" Type="http://schemas.openxmlformats.org/officeDocument/2006/relationships/tags" Target="../tags/tag40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13.sv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12.png"/><Relationship Id="rId5" Type="http://schemas.openxmlformats.org/officeDocument/2006/relationships/tags" Target="../tags/tag48.xml"/><Relationship Id="rId10" Type="http://schemas.openxmlformats.org/officeDocument/2006/relationships/image" Target="../media/image11.svg"/><Relationship Id="rId4" Type="http://schemas.openxmlformats.org/officeDocument/2006/relationships/tags" Target="../tags/tag47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onception, capture d’écran, croquis">
            <a:extLst>
              <a:ext uri="{FF2B5EF4-FFF2-40B4-BE49-F238E27FC236}">
                <a16:creationId xmlns:a16="http://schemas.microsoft.com/office/drawing/2014/main" id="{AFFC5B44-9129-B866-C88F-D220AE85F6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96613" y="-2596610"/>
            <a:ext cx="6998776" cy="12192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28ABC8-9E53-0506-D73C-F2A430DE8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186" y="2433638"/>
            <a:ext cx="3741039" cy="738187"/>
          </a:xfrm>
        </p:spPr>
        <p:txBody>
          <a:bodyPr>
            <a:normAutofit fontScale="90000"/>
          </a:bodyPr>
          <a:lstStyle/>
          <a:p>
            <a:pPr algn="l"/>
            <a:r>
              <a:rPr lang="fr-FR" sz="4500" b="1" dirty="0" err="1">
                <a:solidFill>
                  <a:schemeClr val="tx2"/>
                </a:solidFill>
                <a:latin typeface="Lora" pitchFamily="2" charset="0"/>
              </a:rPr>
              <a:t>Microservices</a:t>
            </a:r>
            <a:endParaRPr lang="fr-FR" sz="4500" b="1" dirty="0">
              <a:solidFill>
                <a:schemeClr val="tx2"/>
              </a:solidFill>
              <a:latin typeface="Lora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80C133-3620-FD6D-C39C-D9DD86DF3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4350" y="6643878"/>
            <a:ext cx="2890647" cy="214122"/>
          </a:xfrm>
        </p:spPr>
        <p:txBody>
          <a:bodyPr>
            <a:noAutofit/>
          </a:bodyPr>
          <a:lstStyle/>
          <a:p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38429A5-14AB-5158-C435-5F50CFE1D820}"/>
              </a:ext>
            </a:extLst>
          </p:cNvPr>
          <p:cNvSpPr txBox="1"/>
          <p:nvPr/>
        </p:nvSpPr>
        <p:spPr>
          <a:xfrm>
            <a:off x="345186" y="3238500"/>
            <a:ext cx="619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/>
                </a:solidFill>
                <a:latin typeface="Lora" pitchFamily="2" charset="0"/>
              </a:rPr>
              <a:t>Module 1: Introduction au </a:t>
            </a:r>
            <a:r>
              <a:rPr lang="fr-FR" sz="2400" b="1" dirty="0" err="1">
                <a:solidFill>
                  <a:schemeClr val="tx2"/>
                </a:solidFill>
                <a:latin typeface="Lora" pitchFamily="2" charset="0"/>
              </a:rPr>
              <a:t>microservices</a:t>
            </a:r>
            <a:endParaRPr lang="fr-FR" sz="2400" b="1" dirty="0">
              <a:solidFill>
                <a:schemeClr val="tx2"/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275086"/>
            <a:ext cx="11501120" cy="432307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200" dirty="0"/>
              <a:t>Une responsabilité bien ciblée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 Communication via des appels API (mais pas que)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Autonomie de développement 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Autonomie de déploiement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Il y a un minimum de gestion centralisée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Chaque service à sa base de données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10912118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err="1"/>
              <a:t>Microservices</a:t>
            </a:r>
            <a:r>
              <a:rPr lang="fr-FR" sz="2800" b="1" dirty="0"/>
              <a:t> : Caractéristiques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91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168028"/>
            <a:ext cx="11501120" cy="558291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200" dirty="0"/>
              <a:t>Permet l'intégration et le déploiement continue d'applications </a:t>
            </a:r>
            <a:r>
              <a:rPr lang="fr-FR" sz="2200" b="1" dirty="0"/>
              <a:t>larges</a:t>
            </a:r>
            <a:r>
              <a:rPr lang="fr-FR" sz="2200" dirty="0"/>
              <a:t> et </a:t>
            </a:r>
            <a:r>
              <a:rPr lang="fr-FR" sz="2200" b="1" dirty="0"/>
              <a:t>complexes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 Les services sont </a:t>
            </a:r>
            <a:r>
              <a:rPr lang="fr-FR" sz="2200" b="1" dirty="0"/>
              <a:t>petits</a:t>
            </a:r>
            <a:r>
              <a:rPr lang="fr-FR" sz="2200" dirty="0"/>
              <a:t>, donc </a:t>
            </a:r>
            <a:r>
              <a:rPr lang="fr-FR" sz="2200" b="1" dirty="0"/>
              <a:t>facilement maintenables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Les services sont </a:t>
            </a:r>
            <a:r>
              <a:rPr lang="fr-FR" sz="2200" b="1" dirty="0"/>
              <a:t>déployables indépendamment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 Les services sont scalables indépendamment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Permet aux équipes d'être </a:t>
            </a:r>
            <a:r>
              <a:rPr lang="fr-FR" sz="2200" b="1" dirty="0"/>
              <a:t>autonomes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Permet d'expérimenter </a:t>
            </a:r>
            <a:r>
              <a:rPr lang="fr-FR" sz="2200" b="1" dirty="0"/>
              <a:t>l'adoption de nouvelles technologies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Permet </a:t>
            </a:r>
            <a:r>
              <a:rPr lang="fr-FR" sz="2200" b="1" dirty="0"/>
              <a:t>d'isoler rapidement un problème </a:t>
            </a:r>
            <a:r>
              <a:rPr lang="fr-FR" sz="2200" dirty="0"/>
              <a:t>et le corriger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200" dirty="0"/>
          </a:p>
          <a:p>
            <a:pPr marL="0" indent="0" algn="just">
              <a:lnSpc>
                <a:spcPct val="150000"/>
              </a:lnSpc>
              <a:buNone/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528828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err="1"/>
              <a:t>Microservices</a:t>
            </a:r>
            <a:r>
              <a:rPr lang="fr-FR" sz="2800" b="1" dirty="0"/>
              <a:t> : Les avantages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2" name="Picture 2" descr="Tiques, Marque, Vert, Droite, Correct">
            <a:extLst>
              <a:ext uri="{FF2B5EF4-FFF2-40B4-BE49-F238E27FC236}">
                <a16:creationId xmlns:a16="http://schemas.microsoft.com/office/drawing/2014/main" id="{6464A997-B6D9-27B9-B98F-A50C30CA6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50" y="1745456"/>
            <a:ext cx="3881330" cy="369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52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867550"/>
            <a:ext cx="7978784" cy="588339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200" dirty="0"/>
              <a:t>Trouver/identifier le bon nombre de services est compliqué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Les systèmes distribués sont complexes car impliquent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beaucoup de points d'échec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Décider quand l'adopter est difficile.</a:t>
            </a:r>
          </a:p>
          <a:p>
            <a:pPr algn="just">
              <a:lnSpc>
                <a:spcPct val="150000"/>
              </a:lnSpc>
            </a:pPr>
            <a:r>
              <a:rPr lang="fr-FR" sz="2200" dirty="0" err="1"/>
              <a:t>Etc</a:t>
            </a:r>
            <a:r>
              <a:rPr lang="fr-FR" sz="2200" dirty="0"/>
              <a:t> …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528828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err="1"/>
              <a:t>Microservices</a:t>
            </a:r>
            <a:r>
              <a:rPr lang="fr-FR" sz="2800" b="1" dirty="0"/>
              <a:t> : Les défis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8" name="Picture 4" descr="Homme, Coureur, Sauteur, Silhouette">
            <a:extLst>
              <a:ext uri="{FF2B5EF4-FFF2-40B4-BE49-F238E27FC236}">
                <a16:creationId xmlns:a16="http://schemas.microsoft.com/office/drawing/2014/main" id="{A69DCDB4-5EC3-B21D-AB0D-791760BBD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859" y="1015544"/>
            <a:ext cx="4631141" cy="578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1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29527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86050"/>
            <a:ext cx="2720596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Révision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167702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0" y="1287145"/>
            <a:ext cx="8727440" cy="429478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dirty="0"/>
              <a:t>Réfléchir aux réponses à donner à ces questions : 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Quels sont les problèmes, présents ou futurs, de notre architecture actuelle (monolithique)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Pouvez-vous m’expliquer en quoi consiste l’architecture </a:t>
            </a:r>
            <a:r>
              <a:rPr lang="fr-FR" sz="2200" dirty="0" err="1"/>
              <a:t>microservices</a:t>
            </a:r>
            <a:r>
              <a:rPr lang="fr-FR" sz="2200" dirty="0"/>
              <a:t>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Comment une architecture </a:t>
            </a:r>
            <a:r>
              <a:rPr lang="fr-FR" sz="2200" dirty="0" err="1"/>
              <a:t>microservices</a:t>
            </a:r>
            <a:r>
              <a:rPr lang="fr-FR" sz="2200" dirty="0"/>
              <a:t> peut nous aider à régler nos problèmes actuels et anticiper les futurs ?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447953"/>
            <a:ext cx="4348480" cy="262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Réponses aux questions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Homme D'Affaire, Dessin, Esquisser">
            <a:extLst>
              <a:ext uri="{FF2B5EF4-FFF2-40B4-BE49-F238E27FC236}">
                <a16:creationId xmlns:a16="http://schemas.microsoft.com/office/drawing/2014/main" id="{44D93F3A-6D82-C6DA-00A0-5148FD89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890040"/>
            <a:ext cx="1689100" cy="59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57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BBD490F-0135-83AC-A1D0-18C01882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714" y="2713346"/>
            <a:ext cx="6828572" cy="1128713"/>
          </a:xfrm>
        </p:spPr>
        <p:txBody>
          <a:bodyPr>
            <a:noAutofit/>
          </a:bodyPr>
          <a:lstStyle/>
          <a:p>
            <a:pPr algn="ctr"/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Contrôle de connaissances</a:t>
            </a:r>
          </a:p>
        </p:txBody>
      </p:sp>
    </p:spTree>
    <p:extLst>
      <p:ext uri="{BB962C8B-B14F-4D97-AF65-F5344CB8AC3E}">
        <p14:creationId xmlns:p14="http://schemas.microsoft.com/office/powerpoint/2010/main" val="161034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5E80379-2E09-7FAA-8736-AA1ABD8BF18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8D60B06F-B207-D6FA-574B-339015E96825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F054CD78-8E82-CF60-E727-B5CEABE62C1B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8F88B9EF-87DC-5DC5-5A4D-2F90A442FD98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279A65-5983-CF67-FD1B-E27B58841A1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>
                <a:solidFill>
                  <a:srgbClr val="5B5B5B"/>
                </a:solidFill>
              </a:rPr>
              <a:t>Qu'est-ce qu'un système monolithique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2F0001-831F-5175-DFDC-ECD9C37FF4E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229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C385425-05D3-4269-85D8-2839DFEEEF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77CF413B-4ED5-3846-101E-398A6101B1BD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B5BD16D9-81B0-555B-38CF-6BA4CC6F46BD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1C998F70-3E48-C1AC-E7CB-EE233F949602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557CE5-01F7-2C29-F5BC-A36EBB09216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>
                <a:solidFill>
                  <a:srgbClr val="5B5B5B"/>
                </a:solidFill>
              </a:rPr>
              <a:t>Dans une architecture de microservices, chaque service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1B555-A395-28BF-3F91-B23324C4FB9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31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7D71FE4-7AD7-4095-0FA7-C3167E6AF95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90C78809-7264-3ABD-1F82-5C90A6C6635C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E5B98E9D-BCDA-B281-9C8F-7C5BECB65C81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7E3EC559-FC3F-01AB-8060-8B5A71534505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F2EEF4-B60C-8BD5-FF92-99A1FA74BA5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>
                <a:solidFill>
                  <a:srgbClr val="5B5B5B"/>
                </a:solidFill>
              </a:rPr>
              <a:t>Pourquoi une architecture microservices facilite-t-elle le développement par des équipes indépendantes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E14ADD-FC53-CEF1-587E-6B6C6672DD0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666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62192BB-0912-1C42-59AE-674173CEAB5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08A34083-555A-DD2E-32C9-307BC0E39BB2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F382B455-A915-6191-1215-0EC5C9B7C95F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43BD2ED6-4FA1-3D3A-E1B2-4AE744499268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476B53-05F1-3013-22B2-7E1BAB4504A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>
                <a:solidFill>
                  <a:srgbClr val="5B5B5B"/>
                </a:solidFill>
              </a:rPr>
              <a:t>Quel est un avantage clé d'une architecture microservices par rapport à une architecture monolithique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A5F45C-8DAB-C2B0-BF00-CA92E24972A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138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87145"/>
            <a:ext cx="10515600" cy="40366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/>
              <a:t>Quelques questions de notre DSI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Rappel sur les architectures monolithiques</a:t>
            </a:r>
          </a:p>
          <a:p>
            <a:pPr>
              <a:lnSpc>
                <a:spcPct val="150000"/>
              </a:lnSpc>
            </a:pPr>
            <a:r>
              <a:rPr lang="fr-FR" sz="2200" b="1" dirty="0" err="1"/>
              <a:t>Microservices</a:t>
            </a:r>
            <a:r>
              <a:rPr lang="fr-FR" sz="2200" dirty="0"/>
              <a:t>: Définition</a:t>
            </a:r>
          </a:p>
          <a:p>
            <a:pPr>
              <a:lnSpc>
                <a:spcPct val="150000"/>
              </a:lnSpc>
            </a:pPr>
            <a:r>
              <a:rPr lang="fr-FR" sz="2200" b="1" dirty="0" err="1"/>
              <a:t>Microser</a:t>
            </a:r>
            <a:r>
              <a:rPr lang="fr-FR" sz="2200" b="1" i="1" dirty="0" err="1"/>
              <a:t>v</a:t>
            </a:r>
            <a:r>
              <a:rPr lang="fr-FR" sz="2200" b="1" dirty="0" err="1"/>
              <a:t>ices</a:t>
            </a:r>
            <a:r>
              <a:rPr lang="fr-FR" sz="2200" dirty="0"/>
              <a:t>: Avantages et Défis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Répondre aux questions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Contrôle de connaissances</a:t>
            </a:r>
          </a:p>
          <a:p>
            <a:pPr>
              <a:lnSpc>
                <a:spcPct val="150000"/>
              </a:lnSpc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302768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Dans ce module …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75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F56B461-EF92-DBF7-2CAE-BDD5146700F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C365F798-66C5-FC5B-A600-5FA2692F9589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A5214245-D544-AFC7-E8FA-F482CF0FF762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C98B43EF-2CE6-1D57-5E90-EE7CD736C19F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B080A3-7D0C-32CE-AE74-8ED57301687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>
                <a:solidFill>
                  <a:srgbClr val="5B5B5B"/>
                </a:solidFill>
              </a:rPr>
              <a:t>Quel est un défi courant associé aux microservices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0F0721-4F9E-4805-5E71-73CCD0AD511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131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BFB745B-E9BC-F3BE-0F27-A9D8A6B802B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8A56D6D-D504-EB65-CA62-A0FCF4E60E31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E35FD33A-C994-B62A-95A5-72F37D4CF0B4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E4F6F153-F8E6-3F3C-B9C1-B60ABBC2327F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90E8CF-8AD0-CEBF-96EE-FF41011A568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>
                <a:solidFill>
                  <a:srgbClr val="5B5B5B"/>
                </a:solidFill>
              </a:rPr>
              <a:t>Quels avantages principaux offrent les microservices par rapport à une architecture monolithique ? (SELECTIONNER DEUX PROPOSITIONS)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842B8-D58C-F33B-FB22-6D0CF2BD18B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50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1A51E34-4545-B6A8-F49A-3514F676E8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62A581A2-3113-376B-81F3-8BE82732F1CD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D69F0BC3-2537-C3AE-8E5C-B4C2BEF189CC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E4B73133-E906-5F1F-B5B7-F92F0F329998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54F327-1B28-ED79-7A2E-17853462FF5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>
                <a:solidFill>
                  <a:srgbClr val="5B5B5B"/>
                </a:solidFill>
              </a:rPr>
              <a:t>L'architecture microservices est la meilleure au démarrage d'un projet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D9AB17-6F79-A595-0C0C-38CC1F58E1A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00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29527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86050"/>
            <a:ext cx="5638800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L’architecture Monolithique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</a:t>
            </a:r>
            <a:r>
              <a:rPr lang="fr-FR" sz="1100" b="1">
                <a:solidFill>
                  <a:schemeClr val="tx2"/>
                </a:solidFill>
              </a:rPr>
              <a:t>par  Daniel  </a:t>
            </a:r>
            <a:r>
              <a:rPr lang="fr-FR" sz="1100" b="1" dirty="0">
                <a:solidFill>
                  <a:schemeClr val="tx2"/>
                </a:solidFill>
              </a:rPr>
              <a:t>Lawson</a:t>
            </a:r>
          </a:p>
        </p:txBody>
      </p:sp>
    </p:spTree>
    <p:extLst>
      <p:ext uri="{BB962C8B-B14F-4D97-AF65-F5344CB8AC3E}">
        <p14:creationId xmlns:p14="http://schemas.microsoft.com/office/powerpoint/2010/main" val="213497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E8DBEBDA-F32A-D65D-40B9-AC53B2DBA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4" y="-28987"/>
            <a:ext cx="7774489" cy="681359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87145"/>
            <a:ext cx="4965944" cy="506088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200" b="1" dirty="0"/>
              <a:t>Exemple d’application monolithique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200" b="1" dirty="0"/>
              <a:t> en plusieurs couches (n-Tiers)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Couche UI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Couche Business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Couche Accès aux données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Base de données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Services externes (emails,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200" dirty="0"/>
              <a:t>paiement, </a:t>
            </a:r>
            <a:r>
              <a:rPr lang="fr-FR" sz="2200" dirty="0" err="1"/>
              <a:t>etc</a:t>
            </a:r>
            <a:r>
              <a:rPr lang="fr-FR" sz="2200" dirty="0"/>
              <a:t> …)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435864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Architecture monolithique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2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87145"/>
            <a:ext cx="6146074" cy="39706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200" b="1" dirty="0"/>
              <a:t>Avantages d’une architecture monolithique : 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 Simple à développer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Simple à déployer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Facile à tester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La scalabilité est facile</a:t>
            </a:r>
          </a:p>
          <a:p>
            <a:pPr>
              <a:lnSpc>
                <a:spcPct val="150000"/>
              </a:lnSpc>
            </a:pPr>
            <a:r>
              <a:rPr lang="fr-FR" sz="2200" dirty="0" err="1"/>
              <a:t>Etc</a:t>
            </a:r>
            <a:r>
              <a:rPr lang="fr-FR" sz="2200" dirty="0"/>
              <a:t> ...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435864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Architecture monolithique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Tiques, Marque, Vert, Droite, Correct">
            <a:extLst>
              <a:ext uri="{FF2B5EF4-FFF2-40B4-BE49-F238E27FC236}">
                <a16:creationId xmlns:a16="http://schemas.microsoft.com/office/drawing/2014/main" id="{5355CD3E-C60A-3B39-D8DC-B06482E48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008" y="1071792"/>
            <a:ext cx="3881330" cy="369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10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2426179"/>
            <a:ext cx="5914535" cy="2888961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fr-FR" sz="5400" b="1" dirty="0"/>
              <a:t>So, </a:t>
            </a:r>
            <a:r>
              <a:rPr lang="fr-FR" sz="5400" b="1" dirty="0" err="1"/>
              <a:t>What</a:t>
            </a:r>
            <a:r>
              <a:rPr lang="fr-FR" sz="5400" b="1" dirty="0"/>
              <a:t> </a:t>
            </a:r>
            <a:r>
              <a:rPr lang="fr-FR" sz="5400" b="1" dirty="0" err="1"/>
              <a:t>could</a:t>
            </a:r>
            <a:r>
              <a:rPr lang="fr-FR" sz="5400" b="1" dirty="0"/>
              <a:t> go </a:t>
            </a:r>
            <a:r>
              <a:rPr lang="fr-FR" sz="5400" b="1" dirty="0" err="1"/>
              <a:t>wrong</a:t>
            </a:r>
            <a:r>
              <a:rPr lang="fr-FR" sz="5400" b="1" dirty="0"/>
              <a:t>  ?</a:t>
            </a:r>
            <a:endParaRPr lang="fr-FR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435864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Architecture monolithique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3074" name="Picture 2" descr="Penseur, En Pensant, Personne, Idée">
            <a:extLst>
              <a:ext uri="{FF2B5EF4-FFF2-40B4-BE49-F238E27FC236}">
                <a16:creationId xmlns:a16="http://schemas.microsoft.com/office/drawing/2014/main" id="{24345ADA-5AF9-DC08-3812-4275328F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28" y="957067"/>
            <a:ext cx="4408351" cy="591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54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87144"/>
            <a:ext cx="10114280" cy="526106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200" b="1" dirty="0"/>
              <a:t>Lorsque le business (métier) prend de l’ampleur, plusieurs situations sont à craindre: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Lorsqu'une partie tombe, tout peut potentiellement tomber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Lenteur dans le cycle de déploiement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Base de code de plus en plus complexe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Délais deviennent de plus en plus difficiles à respecter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 </a:t>
            </a:r>
            <a:r>
              <a:rPr lang="fr-FR" sz="2200" dirty="0" err="1"/>
              <a:t>Scaler</a:t>
            </a:r>
            <a:r>
              <a:rPr lang="fr-FR" sz="2200" dirty="0"/>
              <a:t> devient difficile 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Blocage dans un </a:t>
            </a:r>
            <a:r>
              <a:rPr lang="fr-FR" sz="2200" dirty="0" err="1"/>
              <a:t>framework</a:t>
            </a:r>
            <a:r>
              <a:rPr lang="fr-FR" sz="2200" dirty="0"/>
              <a:t> peut-être obsolète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...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6242594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Architecture monolithique : Les limites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4098" name="Picture 2" descr="Erreur, Échec, Problème, Incorrect">
            <a:extLst>
              <a:ext uri="{FF2B5EF4-FFF2-40B4-BE49-F238E27FC236}">
                <a16:creationId xmlns:a16="http://schemas.microsoft.com/office/drawing/2014/main" id="{05BAC2A7-E404-4564-8883-82AE8F87B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967" y="1926505"/>
            <a:ext cx="3652993" cy="464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a Sirène, Phare, Attention">
            <a:extLst>
              <a:ext uri="{FF2B5EF4-FFF2-40B4-BE49-F238E27FC236}">
                <a16:creationId xmlns:a16="http://schemas.microsoft.com/office/drawing/2014/main" id="{114088AD-7C86-5CCE-CA95-2B7804401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317" y="1024940"/>
            <a:ext cx="1514998" cy="133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2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29527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86050"/>
            <a:ext cx="5638800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Les </a:t>
            </a:r>
            <a:r>
              <a:rPr lang="fr-FR" sz="4100" b="1" dirty="0" err="1">
                <a:solidFill>
                  <a:schemeClr val="tx2"/>
                </a:solidFill>
                <a:latin typeface="Lora" pitchFamily="2" charset="0"/>
              </a:rPr>
              <a:t>Microservices</a:t>
            </a:r>
            <a:endParaRPr lang="fr-FR" sz="4100" b="1" dirty="0">
              <a:solidFill>
                <a:schemeClr val="tx2"/>
              </a:solidFill>
              <a:latin typeface="Lora" pitchFamily="2" charset="0"/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79650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275086"/>
            <a:ext cx="11501120" cy="432307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b="1" dirty="0"/>
              <a:t>«</a:t>
            </a:r>
            <a:r>
              <a:rPr lang="fr-FR" sz="2200" dirty="0"/>
              <a:t> Le style architectural </a:t>
            </a:r>
            <a:r>
              <a:rPr lang="fr-FR" sz="2200" dirty="0" err="1"/>
              <a:t>microservice</a:t>
            </a:r>
            <a:r>
              <a:rPr lang="fr-FR" sz="2200" dirty="0"/>
              <a:t> est une approche qui consiste à développer une application comme </a:t>
            </a:r>
            <a:r>
              <a:rPr lang="fr-FR" sz="2200" b="1" dirty="0"/>
              <a:t>une suite</a:t>
            </a:r>
            <a:r>
              <a:rPr lang="fr-FR" sz="2200" dirty="0"/>
              <a:t> de </a:t>
            </a:r>
            <a:r>
              <a:rPr lang="fr-FR" sz="2200" b="1" dirty="0"/>
              <a:t>petits</a:t>
            </a:r>
            <a:r>
              <a:rPr lang="fr-FR" sz="2200" dirty="0"/>
              <a:t> services, chacune s’exécutant selon </a:t>
            </a:r>
            <a:r>
              <a:rPr lang="fr-FR" sz="2200" b="1" dirty="0"/>
              <a:t>son propre processus</a:t>
            </a:r>
            <a:r>
              <a:rPr lang="fr-FR" sz="2200" dirty="0"/>
              <a:t>, et </a:t>
            </a:r>
            <a:r>
              <a:rPr lang="fr-FR" sz="2200" b="1" dirty="0"/>
              <a:t>communiquant</a:t>
            </a:r>
            <a:r>
              <a:rPr lang="fr-FR" sz="2200" dirty="0"/>
              <a:t> au travers de mécanismes légers, souvent via des ressources HTTP des appels APIs.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Ces services sont construits autour de </a:t>
            </a:r>
            <a:r>
              <a:rPr lang="fr-FR" sz="2200" b="1" dirty="0"/>
              <a:t>domaines métier</a:t>
            </a:r>
            <a:r>
              <a:rPr lang="fr-FR" sz="2200" dirty="0"/>
              <a:t> et sont </a:t>
            </a:r>
            <a:r>
              <a:rPr lang="fr-FR" sz="2200" b="1" dirty="0"/>
              <a:t>déployables indépendamment</a:t>
            </a:r>
            <a:r>
              <a:rPr lang="fr-FR" sz="2200" dirty="0"/>
              <a:t> grâce à des cycles automatisés. Il y a un strict minimum pour un système de </a:t>
            </a:r>
            <a:r>
              <a:rPr lang="fr-FR" sz="2200" b="1" dirty="0"/>
              <a:t>gestion centralisée</a:t>
            </a:r>
            <a:r>
              <a:rPr lang="fr-FR" sz="2200" dirty="0"/>
              <a:t> de ces services, qui peuvent être conçus avec des langages de programmation différentes et utiliser un </a:t>
            </a:r>
            <a:r>
              <a:rPr lang="fr-FR" sz="2200" b="1" dirty="0"/>
              <a:t>système de stockage de données différent</a:t>
            </a:r>
            <a:r>
              <a:rPr lang="fr-FR" sz="2200" dirty="0"/>
              <a:t>. </a:t>
            </a:r>
            <a:r>
              <a:rPr lang="fr-FR" sz="2200" b="1" dirty="0"/>
              <a:t>»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410083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err="1"/>
              <a:t>Microservices</a:t>
            </a:r>
            <a:r>
              <a:rPr lang="fr-FR" sz="2800" b="1" dirty="0"/>
              <a:t> : Définition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F993B65-1275-B585-67D5-F5FCC0193106}"/>
              </a:ext>
            </a:extLst>
          </p:cNvPr>
          <p:cNvSpPr txBox="1">
            <a:spLocks/>
          </p:cNvSpPr>
          <p:nvPr/>
        </p:nvSpPr>
        <p:spPr>
          <a:xfrm>
            <a:off x="9875520" y="5790267"/>
            <a:ext cx="184912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200" b="1" dirty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3049949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2.0.5522"/>
  <p:tag name="SLIDO_PRESENTATION_ID" val="00000000-0000-0000-0000-000000000000"/>
  <p:tag name="SLIDO_EVENT_UUID" val="02d23b6e-c298-4541-82ca-37b7834d9787"/>
  <p:tag name="SLIDO_EVENT_SECTION_UUID" val="045c6d2b-61d3-44b3-9104-7d16c0fd6ce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wNTh9"/>
  <p:tag name="SLIDO_TYPE" val="SlidoPoll"/>
  <p:tag name="SLIDO_POLL_UUID" val="6d55ebd2-f44f-4000-b0c8-613c2ebb5dc6"/>
  <p:tag name="SLIDO_POLL_QUESTION_UUID" val="e394a3ae-987d-40e8-a048-b38d3ac9ed68"/>
  <p:tag name="SLIDO_TIMELINE" val="W3sicG9sbFF1ZXN0aW9uVXVpZCI6ImUzOTRhM2FlLTk4N2QtNDBlOC1hMDQ4LWIzOGQzYWM5ZWQ2OCIsInNob3dSZXN1bHRzIjpmYWxzZSwic2hvd0NvcnJlY3RBbnN3ZXJzIjpmYWxzZSwidm90aW5nTG9ja2VkIjpmYWxzZX0seyJwb2xsUXVlc3Rpb25VdWlkIjoiZTM5NGEzYWUtOTg3ZC00MGU4LWEwNDgtYjM4ZDNhYzllZDY4Iiwic2hvd1Jlc3VsdHMiOnRydWUsInNob3dDb3JyZWN0QW5zd2VycyI6ZmFsc2UsInZvdGluZ0xvY2tlZCI6dHJ1ZX0seyJwb2xsUXVlc3Rpb25VdWlkIjoiZTM5NGEzYWUtOTg3ZC00MGU4LWEwNDgtYjM4ZDNhYzllZDY4Iiwic2hvd1Jlc3VsdHMiOnRydWUsInNob3dDb3JyZWN0QW5zd2VycyI6dHJ1ZSwidm90aW5nTG9ja2VkIjp0cnVlfV0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wNTd9"/>
  <p:tag name="SLIDO_TYPE" val="SlidoPoll"/>
  <p:tag name="SLIDO_POLL_UUID" val="6d55ebd2-f44f-4000-b0c8-613c2ebb5dc6"/>
  <p:tag name="SLIDO_POLL_QUESTION_UUID" val="2940a5cb-8288-4ae5-9a5c-28132ab21f66"/>
  <p:tag name="SLIDO_TIMELINE" val="W3sic2NyZWVuIjoiUXVpekpvaW5pbmciLCJzaG93UmVzdWx0cyI6ZmFsc2UsInNob3dDb3JyZWN0QW5zd2VycyI6ZmFsc2UsInZvdGluZ0xvY2tlZCI6ZmFsc2V9LHsicG9sbFF1ZXN0aW9uVXVpZCI6IjI5NDBhNWNiLTgyODgtNGFlNS05YTVjLTI4MTMyYWIyMWY2NiIsInNob3dSZXN1bHRzIjpmYWxzZSwic2hvd0NvcnJlY3RBbnN3ZXJzIjpmYWxzZSwidm90aW5nTG9ja2VkIjpmYWxzZX0seyJwb2xsUXVlc3Rpb25VdWlkIjoiMjk0MGE1Y2ItODI4OC00YWU1LTlhNWMtMjgxMzJhYjIxZjY2Iiwic2hvd1Jlc3VsdHMiOnRydWUsInNob3dDb3JyZWN0QW5zd2VycyI6ZmFsc2UsInZvdGluZ0xvY2tlZCI6dHJ1ZX0seyJwb2xsUXVlc3Rpb25VdWlkIjoiMjk0MGE1Y2ItODI4OC00YWU1LTlhNWMtMjgxMzJhYjIxZjY2Iiwic2hvd1Jlc3VsdHMiOnRydWUsInNob3dDb3JyZWN0QW5zd2VycyI6dHJ1ZSwidm90aW5nTG9ja2VkIjp0cnVlfV0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wNTh9"/>
  <p:tag name="SLIDO_TYPE" val="SlidoPoll"/>
  <p:tag name="SLIDO_POLL_UUID" val="6d55ebd2-f44f-4000-b0c8-613c2ebb5dc6"/>
  <p:tag name="SLIDO_POLL_QUESTION_UUID" val="9a1b1ef2-385b-463d-853c-a39769e43262"/>
  <p:tag name="SLIDO_TIMELINE" val="W3sicG9sbFF1ZXN0aW9uVXVpZCI6IjlhMWIxZWYyLTM4NWItNDYzZC04NTNjLWEzOTc2OWU0MzI2MiIsInNob3dSZXN1bHRzIjpmYWxzZSwic2hvd0NvcnJlY3RBbnN3ZXJzIjpmYWxzZSwidm90aW5nTG9ja2VkIjpmYWxzZX0seyJwb2xsUXVlc3Rpb25VdWlkIjoiOWExYjFlZjItMzg1Yi00NjNkLTg1M2MtYTM5NzY5ZTQzMjYyIiwic2hvd1Jlc3VsdHMiOnRydWUsInNob3dDb3JyZWN0QW5zd2VycyI6ZmFsc2UsInZvdGluZ0xvY2tlZCI6dHJ1ZX0seyJwb2xsUXVlc3Rpb25VdWlkIjoiOWExYjFlZjItMzg1Yi00NjNkLTg1M2MtYTM5NzY5ZTQzMjYyIiwic2hvd1Jlc3VsdHMiOnRydWUsInNob3dDb3JyZWN0QW5zd2VycyI6dHJ1ZSwidm90aW5nTG9ja2VkIjp0cnVlfV0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wNTh9"/>
  <p:tag name="SLIDO_TYPE" val="SlidoPoll"/>
  <p:tag name="SLIDO_POLL_UUID" val="6d55ebd2-f44f-4000-b0c8-613c2ebb5dc6"/>
  <p:tag name="SLIDO_POLL_QUESTION_UUID" val="ac395746-86dd-4b11-9ef6-35ad854fb7e4"/>
  <p:tag name="SLIDO_TIMELINE" val="W3sicG9sbFF1ZXN0aW9uVXVpZCI6ImFjMzk1NzQ2LTg2ZGQtNGIxMS05ZWY2LTM1YWQ4NTRmYjdlNCIsInNob3dSZXN1bHRzIjpmYWxzZSwic2hvd0NvcnJlY3RBbnN3ZXJzIjpmYWxzZSwidm90aW5nTG9ja2VkIjpmYWxzZX0seyJwb2xsUXVlc3Rpb25VdWlkIjoiYWMzOTU3NDYtODZkZC00YjExLTllZjYtMzVhZDg1NGZiN2U0Iiwic2hvd1Jlc3VsdHMiOnRydWUsInNob3dDb3JyZWN0QW5zd2VycyI6ZmFsc2UsInZvdGluZ0xvY2tlZCI6dHJ1ZX0seyJwb2xsUXVlc3Rpb25VdWlkIjoiYWMzOTU3NDYtODZkZC00YjExLTllZjYtMzVhZDg1NGZiN2U0Iiwic2hvd1Jlc3VsdHMiOnRydWUsInNob3dDb3JyZWN0QW5zd2VycyI6dHJ1ZSwidm90aW5nTG9ja2VkIjp0cnVlfV0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wNTh9"/>
  <p:tag name="SLIDO_TYPE" val="SlidoPoll"/>
  <p:tag name="SLIDO_POLL_UUID" val="6d55ebd2-f44f-4000-b0c8-613c2ebb5dc6"/>
  <p:tag name="SLIDO_POLL_QUESTION_UUID" val="bcf382ba-60a5-4922-a242-6f4b568a813b"/>
  <p:tag name="SLIDO_TIMELINE" val="W3sicG9sbFF1ZXN0aW9uVXVpZCI6ImJjZjM4MmJhLTYwYTUtNDkyMi1hMjQyLTZmNGI1NjhhODEzYiIsInNob3dSZXN1bHRzIjpmYWxzZSwic2hvd0NvcnJlY3RBbnN3ZXJzIjpmYWxzZSwidm90aW5nTG9ja2VkIjpmYWxzZX0seyJwb2xsUXVlc3Rpb25VdWlkIjoiYmNmMzgyYmEtNjBhNS00OTIyLWEyNDItNmY0YjU2OGE4MTNiIiwic2hvd1Jlc3VsdHMiOnRydWUsInNob3dDb3JyZWN0QW5zd2VycyI6ZmFsc2UsInZvdGluZ0xvY2tlZCI6dHJ1ZX0seyJwb2xsUXVlc3Rpb25VdWlkIjoiYmNmMzgyYmEtNjBhNS00OTIyLWEyNDItNmY0YjU2OGE4MTNiIiwic2hvd1Jlc3VsdHMiOnRydWUsInNob3dDb3JyZWN0QW5zd2VycyI6dHJ1ZSwidm90aW5nTG9ja2VkIjp0cnVlfV0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wNTh9"/>
  <p:tag name="SLIDO_TYPE" val="SlidoPoll"/>
  <p:tag name="SLIDO_POLL_UUID" val="6d55ebd2-f44f-4000-b0c8-613c2ebb5dc6"/>
  <p:tag name="SLIDO_POLL_QUESTION_UUID" val="a192c930-db52-4517-a1a2-a0ef71be59d6"/>
  <p:tag name="SLIDO_TIMELINE" val="W3sicG9sbFF1ZXN0aW9uVXVpZCI6ImExOTJjOTMwLWRiNTItNDUxNy1hMWEyLWEwZWY3MWJlNTlkNiIsInNob3dSZXN1bHRzIjpmYWxzZSwic2hvd0NvcnJlY3RBbnN3ZXJzIjpmYWxzZSwidm90aW5nTG9ja2VkIjpmYWxzZX0seyJwb2xsUXVlc3Rpb25VdWlkIjoiYTE5MmM5MzAtZGI1Mi00NTE3LWExYTItYTBlZjcxYmU1OWQ2Iiwic2hvd1Jlc3VsdHMiOnRydWUsInNob3dDb3JyZWN0QW5zd2VycyI6ZmFsc2UsInZvdGluZ0xvY2tlZCI6dHJ1ZX0seyJwb2xsUXVlc3Rpb25VdWlkIjoiYTE5MmM5MzAtZGI1Mi00NTE3LWExYTItYTBlZjcxYmU1OWQ2Iiwic2hvd1Jlc3VsdHMiOnRydWUsInNob3dDb3JyZWN0QW5zd2VycyI6dHJ1ZSwidm90aW5nTG9ja2VkIjp0cnVlfSx7InNjcmVlbiI6IlF1aXpMZWFkZXJib2FyZCIsInBvbGxRdWVzdGlvblV1aWQiOiJhMTkyYzkzMC1kYjUyLTQ1MTctYTFhMi1hMGVmNzFiZTU5ZDYiLCJzaG93UmVzdWx0cyI6dHJ1ZSwic2hvd0NvcnJlY3RBbnN3ZXJzIjp0cnVlLCJ2b3RpbmdMb2NrZWQiOnRydWV9XQ=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wNTh9"/>
  <p:tag name="SLIDO_TYPE" val="SlidoPoll"/>
  <p:tag name="SLIDO_POLL_UUID" val="6d55ebd2-f44f-4000-b0c8-613c2ebb5dc6"/>
  <p:tag name="SLIDO_POLL_QUESTION_UUID" val="4ba6ec48-f7db-46c7-a812-b3e5e4c46f5a"/>
  <p:tag name="SLIDO_TIMELINE" val="W3sicG9sbFF1ZXN0aW9uVXVpZCI6IjRiYTZlYzQ4LWY3ZGItNDZjNy1hODEyLWIzZTVlNGM0NmY1YSIsInNob3dSZXN1bHRzIjpmYWxzZSwic2hvd0NvcnJlY3RBbnN3ZXJzIjpmYWxzZSwidm90aW5nTG9ja2VkIjpmYWxzZX0seyJwb2xsUXVlc3Rpb25VdWlkIjoiNGJhNmVjNDgtZjdkYi00NmM3LWE4MTItYjNlNWU0YzQ2ZjVhIiwic2hvd1Jlc3VsdHMiOnRydWUsInNob3dDb3JyZWN0QW5zd2VycyI6ZmFsc2UsInZvdGluZ0xvY2tlZCI6dHJ1ZX0seyJwb2xsUXVlc3Rpb25VdWlkIjoiNGJhNmVjNDgtZjdkYi00NmM3LWE4MTItYjNlNWU0YzQ2ZjVhIiwic2hvd1Jlc3VsdHMiOnRydWUsInNob3dDb3JyZWN0QW5zd2VycyI6dHJ1ZSwidm90aW5nTG9ja2VkIjp0cnVlfV0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1172</Words>
  <Application>Microsoft Office PowerPoint</Application>
  <PresentationFormat>Grand écran</PresentationFormat>
  <Paragraphs>144</Paragraphs>
  <Slides>22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Lora</vt:lpstr>
      <vt:lpstr>Thème Office</vt:lpstr>
      <vt:lpstr>Microservices</vt:lpstr>
      <vt:lpstr>Présentation PowerPoint</vt:lpstr>
      <vt:lpstr>L’architecture Monolithique</vt:lpstr>
      <vt:lpstr>Présentation PowerPoint</vt:lpstr>
      <vt:lpstr>Présentation PowerPoint</vt:lpstr>
      <vt:lpstr>Présentation PowerPoint</vt:lpstr>
      <vt:lpstr>Présentation PowerPoint</vt:lpstr>
      <vt:lpstr>Les Microservices</vt:lpstr>
      <vt:lpstr>Présentation PowerPoint</vt:lpstr>
      <vt:lpstr>Présentation PowerPoint</vt:lpstr>
      <vt:lpstr>Présentation PowerPoint</vt:lpstr>
      <vt:lpstr>Présentation PowerPoint</vt:lpstr>
      <vt:lpstr>Révision</vt:lpstr>
      <vt:lpstr>Présentation PowerPoint</vt:lpstr>
      <vt:lpstr>Contrôle de connaissances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LAWSON</dc:creator>
  <cp:lastModifiedBy>Daniel LAWSON</cp:lastModifiedBy>
  <cp:revision>106</cp:revision>
  <dcterms:created xsi:type="dcterms:W3CDTF">2024-09-15T04:50:47Z</dcterms:created>
  <dcterms:modified xsi:type="dcterms:W3CDTF">2024-09-23T07:43:17Z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1.12.0.5522</vt:lpwstr>
  </property>
</Properties>
</file>