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328" r:id="rId2"/>
    <p:sldId id="329" r:id="rId3"/>
    <p:sldId id="330" r:id="rId4"/>
    <p:sldId id="331" r:id="rId5"/>
    <p:sldId id="332" r:id="rId6"/>
    <p:sldId id="334" r:id="rId7"/>
    <p:sldId id="335" r:id="rId8"/>
    <p:sldId id="333" r:id="rId9"/>
    <p:sldId id="303" r:id="rId10"/>
    <p:sldId id="336" r:id="rId11"/>
    <p:sldId id="265" r:id="rId12"/>
    <p:sldId id="337" r:id="rId13"/>
  </p:sldIdLst>
  <p:sldSz cx="9144000" cy="5143500" type="screen16x9"/>
  <p:notesSz cx="6858000" cy="9144000"/>
  <p:embeddedFontLst>
    <p:embeddedFont>
      <p:font typeface="Cambay" panose="020B060402020202020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33"/>
    <a:srgbClr val="03610E"/>
    <a:srgbClr val="002E05"/>
    <a:srgbClr val="001002"/>
    <a:srgbClr val="1A1E25"/>
    <a:srgbClr val="CCD4DB"/>
    <a:srgbClr val="181C22"/>
    <a:srgbClr val="1E222A"/>
    <a:srgbClr val="FFFFFF"/>
    <a:srgbClr val="1D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931F1-DC94-4EA1-B009-4551F6660E4B}">
  <a:tblStyle styleId="{E2B931F1-DC94-4EA1-B009-4551F6660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475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60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1c32e4b9e4_0_17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1c32e4b9e4_0_17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8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1c32e4b9e4_0_18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1c32e4b9e4_0_18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9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1c32e4b9e4_0_1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1c32e4b9e4_0_1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b6fc200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b6fc200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9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1c32e4b9e4_0_18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1c32e4b9e4_0_18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0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1c32e4b9e4_0_18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1c32e4b9e4_0_18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27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b6fc200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b6fc200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8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1b6fc200b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1b6fc200b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2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1c32e4b9e4_0_18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1c32e4b9e4_0_18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4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1c32e4b9e4_0_18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1c32e4b9e4_0_18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38737" y="-1500"/>
            <a:ext cx="9297685" cy="5146500"/>
            <a:chOff x="-38737" y="-1500"/>
            <a:chExt cx="9297685" cy="5146500"/>
          </a:xfrm>
        </p:grpSpPr>
        <p:sp>
          <p:nvSpPr>
            <p:cNvPr id="31" name="Google Shape;31;p4"/>
            <p:cNvSpPr/>
            <p:nvPr/>
          </p:nvSpPr>
          <p:spPr>
            <a:xfrm rot="-5400000" flipH="1">
              <a:off x="-2220750" y="2219250"/>
              <a:ext cx="5146500" cy="70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-38737" y="327611"/>
              <a:ext cx="9297685" cy="4488278"/>
              <a:chOff x="-38737" y="327611"/>
              <a:chExt cx="9297685" cy="4488278"/>
            </a:xfrm>
          </p:grpSpPr>
          <p:sp>
            <p:nvSpPr>
              <p:cNvPr id="33" name="Google Shape;33;p4"/>
              <p:cNvSpPr/>
              <p:nvPr/>
            </p:nvSpPr>
            <p:spPr>
              <a:xfrm rot="10800000" flipH="1">
                <a:off x="-38737" y="327611"/>
                <a:ext cx="9297685" cy="598895"/>
              </a:xfrm>
              <a:custGeom>
                <a:avLst/>
                <a:gdLst/>
                <a:ahLst/>
                <a:cxnLst/>
                <a:rect l="l" t="t" r="r" b="b"/>
                <a:pathLst>
                  <a:path w="58499" h="3768" fill="none" extrusionOk="0">
                    <a:moveTo>
                      <a:pt x="58499" y="2472"/>
                    </a:moveTo>
                    <a:lnTo>
                      <a:pt x="44663" y="2472"/>
                    </a:lnTo>
                    <a:lnTo>
                      <a:pt x="42191" y="0"/>
                    </a:lnTo>
                    <a:lnTo>
                      <a:pt x="27753" y="0"/>
                    </a:lnTo>
                    <a:lnTo>
                      <a:pt x="23986" y="3768"/>
                    </a:lnTo>
                    <a:lnTo>
                      <a:pt x="0" y="376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rot="10800000" flipH="1">
                <a:off x="-1" y="4399713"/>
                <a:ext cx="9143941" cy="416176"/>
              </a:xfrm>
              <a:custGeom>
                <a:avLst/>
                <a:gdLst/>
                <a:ahLst/>
                <a:cxnLst/>
                <a:rect l="l" t="t" r="r" b="b"/>
                <a:pathLst>
                  <a:path w="52272" h="2379" fill="none" extrusionOk="0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107313" y="1196100"/>
            <a:ext cx="22839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107388" y="2979000"/>
            <a:ext cx="2658300" cy="9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3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-58200" y="-74100"/>
            <a:ext cx="9260400" cy="52917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4076625" y="3192325"/>
            <a:ext cx="4036500" cy="1414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3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/>
          <p:nvPr/>
        </p:nvSpPr>
        <p:spPr>
          <a:xfrm rot="-5400000">
            <a:off x="-2216100" y="2214600"/>
            <a:ext cx="51465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714675" y="536275"/>
            <a:ext cx="38574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714675" y="1510925"/>
            <a:ext cx="3857400" cy="1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2"/>
          <p:cNvSpPr>
            <a:spLocks noGrp="1"/>
          </p:cNvSpPr>
          <p:nvPr>
            <p:ph type="pic" idx="2"/>
          </p:nvPr>
        </p:nvSpPr>
        <p:spPr>
          <a:xfrm>
            <a:off x="4476825" y="-102600"/>
            <a:ext cx="6443400" cy="53487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sp>
        <p:nvSpPr>
          <p:cNvPr id="352" name="Google Shape;352;p32"/>
          <p:cNvSpPr txBox="1"/>
          <p:nvPr/>
        </p:nvSpPr>
        <p:spPr>
          <a:xfrm>
            <a:off x="812775" y="3558501"/>
            <a:ext cx="3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8768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6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57" name="Google Shape;57;p6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55" name="Google Shape;355;p3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7" name="Google Shape;357;p3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8" name="Google Shape;358;p3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61" name="Google Shape;361;p3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4" name="Google Shape;364;p34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5" name="Google Shape;365;p34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6" name="Google Shape;366;p3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avLst/>
                <a:gdLst/>
                <a:ahLst/>
                <a:cxnLst/>
                <a:rect l="l" t="t" r="r" b="b"/>
                <a:pathLst>
                  <a:path w="183095" h="26343" extrusionOk="0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2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avLst/>
                <a:gdLst/>
                <a:ahLst/>
                <a:cxnLst/>
                <a:rect l="l" t="t" r="r" b="b"/>
                <a:pathLst>
                  <a:path w="45234" h="27068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avLst/>
                <a:gdLst/>
                <a:ahLst/>
                <a:cxnLst/>
                <a:rect l="l" t="t" r="r" b="b"/>
                <a:pathLst>
                  <a:path w="80868" h="26756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avLst/>
                <a:gdLst/>
                <a:ahLst/>
                <a:cxnLst/>
                <a:rect l="l" t="t" r="r" b="b"/>
                <a:pathLst>
                  <a:path w="52272" h="2379" fill="none" extrusionOk="0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avLst/>
                <a:gdLst/>
                <a:ahLst/>
                <a:cxnLst/>
                <a:rect l="l" t="t" r="r" b="b"/>
                <a:pathLst>
                  <a:path w="51014" h="4978" fill="none" extrusionOk="0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4745200" y="1187487"/>
            <a:ext cx="5293500" cy="32991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2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4" name="Google Shape;44;p5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691045" y="3124463"/>
            <a:ext cx="252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691051" y="3476384"/>
            <a:ext cx="25209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4932053" y="3124463"/>
            <a:ext cx="252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32053" y="3476384"/>
            <a:ext cx="25209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4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>
            <a:off x="0" y="-1500"/>
            <a:ext cx="9150425" cy="5295400"/>
            <a:chOff x="0" y="-1500"/>
            <a:chExt cx="9150425" cy="5295400"/>
          </a:xfrm>
        </p:grpSpPr>
        <p:sp>
          <p:nvSpPr>
            <p:cNvPr id="250" name="Google Shape;250;p22"/>
            <p:cNvSpPr/>
            <p:nvPr/>
          </p:nvSpPr>
          <p:spPr>
            <a:xfrm rot="-5400000" flipH="1">
              <a:off x="-1796850" y="1795350"/>
              <a:ext cx="5146500" cy="15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547850" y="4609325"/>
              <a:ext cx="7584225" cy="673900"/>
            </a:xfrm>
            <a:custGeom>
              <a:avLst/>
              <a:gdLst/>
              <a:ahLst/>
              <a:cxnLst/>
              <a:rect l="l" t="t" r="r" b="b"/>
              <a:pathLst>
                <a:path w="303369" h="26956" extrusionOk="0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2" name="Google Shape;252;p22"/>
            <p:cNvSpPr/>
            <p:nvPr/>
          </p:nvSpPr>
          <p:spPr>
            <a:xfrm>
              <a:off x="5800000" y="4617200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53" name="Google Shape;253;p22"/>
            <p:cNvSpPr/>
            <p:nvPr/>
          </p:nvSpPr>
          <p:spPr>
            <a:xfrm>
              <a:off x="7128725" y="4617050"/>
              <a:ext cx="2021700" cy="669050"/>
            </a:xfrm>
            <a:custGeom>
              <a:avLst/>
              <a:gdLst/>
              <a:ahLst/>
              <a:cxnLst/>
              <a:rect l="l" t="t" r="r" b="b"/>
              <a:pathLst>
                <a:path w="80868" h="26762" extrusionOk="0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254" name="Google Shape;254;p22"/>
          <p:cNvSpPr txBox="1">
            <a:spLocks noGrp="1"/>
          </p:cNvSpPr>
          <p:nvPr>
            <p:ph type="subTitle" idx="1"/>
          </p:nvPr>
        </p:nvSpPr>
        <p:spPr>
          <a:xfrm>
            <a:off x="1866525" y="1596903"/>
            <a:ext cx="65628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1866525" y="3025000"/>
            <a:ext cx="6562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4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790875" y="1042504"/>
            <a:ext cx="35238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1"/>
          </p:nvPr>
        </p:nvSpPr>
        <p:spPr>
          <a:xfrm>
            <a:off x="790944" y="2847857"/>
            <a:ext cx="35238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>
            <a:spLocks noGrp="1"/>
          </p:cNvSpPr>
          <p:nvPr>
            <p:ph type="pic" idx="2"/>
          </p:nvPr>
        </p:nvSpPr>
        <p:spPr>
          <a:xfrm>
            <a:off x="4139610" y="25"/>
            <a:ext cx="6199800" cy="5146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79" r:id="rId4"/>
    <p:sldLayoutId id="2147483680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8"/>
          <p:cNvGrpSpPr/>
          <p:nvPr/>
        </p:nvGrpSpPr>
        <p:grpSpPr>
          <a:xfrm>
            <a:off x="-76375" y="543413"/>
            <a:ext cx="10211600" cy="686675"/>
            <a:chOff x="-76375" y="543413"/>
            <a:chExt cx="10211600" cy="686675"/>
          </a:xfrm>
        </p:grpSpPr>
        <p:sp>
          <p:nvSpPr>
            <p:cNvPr id="378" name="Google Shape;378;p38"/>
            <p:cNvSpPr/>
            <p:nvPr/>
          </p:nvSpPr>
          <p:spPr>
            <a:xfrm rot="10800000" flipH="1">
              <a:off x="-76375" y="833014"/>
              <a:ext cx="5928727" cy="381896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8"/>
            <p:cNvGrpSpPr/>
            <p:nvPr/>
          </p:nvGrpSpPr>
          <p:grpSpPr>
            <a:xfrm>
              <a:off x="5557850" y="543413"/>
              <a:ext cx="4577375" cy="686675"/>
              <a:chOff x="5557850" y="543413"/>
              <a:chExt cx="4577375" cy="686675"/>
            </a:xfrm>
          </p:grpSpPr>
          <p:sp>
            <p:nvSpPr>
              <p:cNvPr id="380" name="Google Shape;380;p38"/>
              <p:cNvSpPr/>
              <p:nvPr/>
            </p:nvSpPr>
            <p:spPr>
              <a:xfrm>
                <a:off x="5557850" y="543413"/>
                <a:ext cx="4577375" cy="658575"/>
              </a:xfrm>
              <a:custGeom>
                <a:avLst/>
                <a:gdLst/>
                <a:ahLst/>
                <a:cxnLst/>
                <a:rect l="l" t="t" r="r" b="b"/>
                <a:pathLst>
                  <a:path w="183095" h="26343" extrusionOk="0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81" name="Google Shape;381;p38"/>
              <p:cNvSpPr/>
              <p:nvPr/>
            </p:nvSpPr>
            <p:spPr>
              <a:xfrm>
                <a:off x="6746100" y="553388"/>
                <a:ext cx="1130850" cy="676700"/>
              </a:xfrm>
              <a:custGeom>
                <a:avLst/>
                <a:gdLst/>
                <a:ahLst/>
                <a:cxnLst/>
                <a:rect l="l" t="t" r="r" b="b"/>
                <a:pathLst>
                  <a:path w="45234" h="27068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382" name="Google Shape;382;p38"/>
              <p:cNvSpPr/>
              <p:nvPr/>
            </p:nvSpPr>
            <p:spPr>
              <a:xfrm>
                <a:off x="8074825" y="553388"/>
                <a:ext cx="2021700" cy="668900"/>
              </a:xfrm>
              <a:custGeom>
                <a:avLst/>
                <a:gdLst/>
                <a:ahLst/>
                <a:cxnLst/>
                <a:rect l="l" t="t" r="r" b="b"/>
                <a:pathLst>
                  <a:path w="80868" h="26756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</p:grpSp>
      </p:grpSp>
      <p:sp>
        <p:nvSpPr>
          <p:cNvPr id="383" name="Google Shape;383;p38"/>
          <p:cNvSpPr txBox="1">
            <a:spLocks noGrp="1"/>
          </p:cNvSpPr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pt-BR" dirty="0"/>
              <a:t>Radar Pesquisas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1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Tendência de consumo</a:t>
            </a:r>
            <a:endParaRPr dirty="0"/>
          </a:p>
        </p:txBody>
      </p:sp>
      <p:pic>
        <p:nvPicPr>
          <p:cNvPr id="385" name="Google Shape;385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14011" r="15590" b="13153"/>
          <a:stretch/>
        </p:blipFill>
        <p:spPr>
          <a:xfrm>
            <a:off x="4917625" y="1187487"/>
            <a:ext cx="4948650" cy="3299100"/>
          </a:xfrm>
          <a:prstGeom prst="parallelogram">
            <a:avLst>
              <a:gd name="adj" fmla="val 25000"/>
            </a:avLst>
          </a:prstGeom>
        </p:spPr>
      </p:pic>
    </p:spTree>
    <p:extLst>
      <p:ext uri="{BB962C8B-B14F-4D97-AF65-F5344CB8AC3E}">
        <p14:creationId xmlns:p14="http://schemas.microsoft.com/office/powerpoint/2010/main" val="21263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utilizadas</a:t>
            </a:r>
            <a:endParaRPr sz="3300" dirty="0"/>
          </a:p>
        </p:txBody>
      </p:sp>
      <p:sp>
        <p:nvSpPr>
          <p:cNvPr id="643" name="Google Shape;643;p54"/>
          <p:cNvSpPr/>
          <p:nvPr/>
        </p:nvSpPr>
        <p:spPr>
          <a:xfrm>
            <a:off x="3118234" y="1470212"/>
            <a:ext cx="2703300" cy="270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17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Comunicação</a:t>
            </a:r>
            <a:br>
              <a:rPr lang="en" sz="17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</a:br>
            <a:r>
              <a:rPr lang="en" sz="17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e</a:t>
            </a:r>
            <a:br>
              <a:rPr lang="en" sz="17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</a:br>
            <a:r>
              <a:rPr lang="en" sz="17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desenvolvimento</a:t>
            </a:r>
            <a:endParaRPr sz="17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3324477" y="3578798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5" name="Google Shape;645;p54"/>
          <p:cNvSpPr/>
          <p:nvPr/>
        </p:nvSpPr>
        <p:spPr>
          <a:xfrm>
            <a:off x="2737085" y="2528197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5686167" y="2524505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7" name="Google Shape;647;p54"/>
          <p:cNvSpPr/>
          <p:nvPr/>
        </p:nvSpPr>
        <p:spPr>
          <a:xfrm>
            <a:off x="3324477" y="1470212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5098775" y="3578798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5098775" y="1470212"/>
            <a:ext cx="587400" cy="58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200" b="1" dirty="0">
              <a:solidFill>
                <a:schemeClr val="l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729325" y="1286819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pt-BR" sz="22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Trello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729325" y="2337404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pt-BR" sz="22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Discord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2" name="Google Shape;652;p54"/>
          <p:cNvSpPr/>
          <p:nvPr/>
        </p:nvSpPr>
        <p:spPr>
          <a:xfrm>
            <a:off x="729325" y="3387990"/>
            <a:ext cx="2083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" sz="22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WhatsApp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6197375" y="1286819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pt-BR" sz="22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GitHub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4" name="Google Shape;654;p54"/>
          <p:cNvSpPr/>
          <p:nvPr/>
        </p:nvSpPr>
        <p:spPr>
          <a:xfrm>
            <a:off x="6197375" y="2343701"/>
            <a:ext cx="208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" sz="2200" b="1" dirty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Vscode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6197374" y="3400584"/>
            <a:ext cx="2083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pt-BR" sz="2200" b="1" dirty="0" smtClean="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PowerPoint</a:t>
            </a:r>
            <a:endParaRPr sz="2200" b="1" dirty="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656" name="Google Shape;656;p54"/>
          <p:cNvSpPr txBox="1"/>
          <p:nvPr/>
        </p:nvSpPr>
        <p:spPr>
          <a:xfrm>
            <a:off x="729324" y="1581138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Organização e delegação de tarefas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7" name="Google Shape;657;p54"/>
          <p:cNvSpPr txBox="1"/>
          <p:nvPr/>
        </p:nvSpPr>
        <p:spPr>
          <a:xfrm>
            <a:off x="682386" y="2705324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Discussão de ideias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8" name="Google Shape;658;p54"/>
          <p:cNvSpPr txBox="1"/>
          <p:nvPr/>
        </p:nvSpPr>
        <p:spPr>
          <a:xfrm>
            <a:off x="729325" y="3758182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Meio de comunicação secundário 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9" name="Google Shape;659;p54"/>
          <p:cNvSpPr txBox="1"/>
          <p:nvPr/>
        </p:nvSpPr>
        <p:spPr>
          <a:xfrm>
            <a:off x="6548324" y="1653919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Armazenamento do projeto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6548324" y="2709742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Desenvolvimento do código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6548325" y="3765566"/>
            <a:ext cx="17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pt-B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presentação</a:t>
            </a:r>
            <a:r>
              <a:rPr lang="pt-B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 desenvolvimento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29" y="2564921"/>
            <a:ext cx="506567" cy="50656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7" y="1497260"/>
            <a:ext cx="948095" cy="53330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80" y="3602790"/>
            <a:ext cx="534400" cy="5367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52" y="2584097"/>
            <a:ext cx="533950" cy="4747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59" y="1497261"/>
            <a:ext cx="533304" cy="5333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66" y="3562345"/>
            <a:ext cx="638215" cy="6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>
            <a:spLocks noGrp="1"/>
          </p:cNvSpPr>
          <p:nvPr>
            <p:ph type="title"/>
          </p:nvPr>
        </p:nvSpPr>
        <p:spPr>
          <a:xfrm>
            <a:off x="3903258" y="181470"/>
            <a:ext cx="4481848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/>
              <a:t>Desenvolvimento do Time</a:t>
            </a:r>
            <a:endParaRPr sz="2800" dirty="0"/>
          </a:p>
        </p:txBody>
      </p:sp>
      <p:sp>
        <p:nvSpPr>
          <p:cNvPr id="517" name="Google Shape;517;p47"/>
          <p:cNvSpPr/>
          <p:nvPr/>
        </p:nvSpPr>
        <p:spPr>
          <a:xfrm>
            <a:off x="4578128" y="1810082"/>
            <a:ext cx="3538456" cy="19708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348901" y="1810082"/>
            <a:ext cx="3538456" cy="197080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516;p47"/>
          <p:cNvSpPr txBox="1">
            <a:spLocks/>
          </p:cNvSpPr>
          <p:nvPr/>
        </p:nvSpPr>
        <p:spPr>
          <a:xfrm>
            <a:off x="348901" y="1144452"/>
            <a:ext cx="3216652" cy="4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Pontos Positivos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7" name="Google Shape;516;p47"/>
          <p:cNvSpPr txBox="1">
            <a:spLocks/>
          </p:cNvSpPr>
          <p:nvPr/>
        </p:nvSpPr>
        <p:spPr>
          <a:xfrm>
            <a:off x="4112266" y="1144452"/>
            <a:ext cx="448184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algn="ctr"/>
            <a:r>
              <a:rPr lang="pt-BR" sz="2400" dirty="0" smtClean="0"/>
              <a:t>Pontos a melhorar  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8086" y="2084100"/>
            <a:ext cx="291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DM Sans" panose="020B0604020202020204" charset="0"/>
              </a:rPr>
              <a:t> Trabalho em equipe </a:t>
            </a:r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0973" y="2487709"/>
            <a:ext cx="2825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Compreensão e parceria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8086" y="2889116"/>
            <a:ext cx="291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DM Sans" panose="020B0604020202020204" charset="0"/>
              </a:rPr>
              <a:t>Gestão de tarefas. Capacidade para cumprir tarefas no prazo </a:t>
            </a:r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991528" y="2272266"/>
            <a:ext cx="291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450" lvl="0">
              <a:buSzPts val="1300"/>
            </a:pPr>
            <a:r>
              <a:rPr lang="pt-BR" dirty="0">
                <a:solidFill>
                  <a:schemeClr val="tx1"/>
                </a:solidFill>
                <a:latin typeface="DM Sans" panose="020B0604020202020204" charset="0"/>
                <a:ea typeface="Hind"/>
                <a:cs typeface="Hind"/>
                <a:sym typeface="Hind"/>
              </a:rPr>
              <a:t>Conciliar horários compatíveis para </a:t>
            </a:r>
            <a:r>
              <a:rPr lang="pt-BR" dirty="0" smtClean="0">
                <a:solidFill>
                  <a:schemeClr val="tx1"/>
                </a:solidFill>
                <a:latin typeface="DM Sans" panose="020B0604020202020204" charset="0"/>
                <a:ea typeface="Hind"/>
                <a:cs typeface="Hind"/>
                <a:sym typeface="Hind"/>
              </a:rPr>
              <a:t>reuniões </a:t>
            </a:r>
            <a:endParaRPr lang="pt-BR" dirty="0">
              <a:solidFill>
                <a:schemeClr val="tx1"/>
              </a:solidFill>
              <a:latin typeface="DM Sans" panose="020B0604020202020204" charset="0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7"/>
          <p:cNvSpPr txBox="1">
            <a:spLocks noGrp="1"/>
          </p:cNvSpPr>
          <p:nvPr>
            <p:ph type="title"/>
          </p:nvPr>
        </p:nvSpPr>
        <p:spPr>
          <a:xfrm>
            <a:off x="714675" y="536275"/>
            <a:ext cx="38574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1315" name="Google Shape;1315;p87"/>
          <p:cNvSpPr txBox="1">
            <a:spLocks noGrp="1"/>
          </p:cNvSpPr>
          <p:nvPr>
            <p:ph type="subTitle" idx="1"/>
          </p:nvPr>
        </p:nvSpPr>
        <p:spPr>
          <a:xfrm>
            <a:off x="756638" y="1361472"/>
            <a:ext cx="3857400" cy="719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Ficou com alguma dúvida ?</a:t>
            </a:r>
            <a:endParaRPr dirty="0"/>
          </a:p>
        </p:txBody>
      </p:sp>
      <p:sp>
        <p:nvSpPr>
          <p:cNvPr id="1316" name="Google Shape;1316;p87"/>
          <p:cNvSpPr txBox="1"/>
          <p:nvPr/>
        </p:nvSpPr>
        <p:spPr>
          <a:xfrm>
            <a:off x="709616" y="4149217"/>
            <a:ext cx="4013166" cy="3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 em contato conosco para maiores informações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17" name="Google Shape;1317;p87"/>
          <p:cNvGrpSpPr/>
          <p:nvPr/>
        </p:nvGrpSpPr>
        <p:grpSpPr>
          <a:xfrm>
            <a:off x="1535405" y="2821944"/>
            <a:ext cx="512266" cy="512239"/>
            <a:chOff x="266768" y="1721375"/>
            <a:chExt cx="397907" cy="397887"/>
          </a:xfrm>
        </p:grpSpPr>
        <p:sp>
          <p:nvSpPr>
            <p:cNvPr id="1318" name="Google Shape;1318;p8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87"/>
          <p:cNvGrpSpPr/>
          <p:nvPr/>
        </p:nvGrpSpPr>
        <p:grpSpPr>
          <a:xfrm>
            <a:off x="3239123" y="2821630"/>
            <a:ext cx="512239" cy="512239"/>
            <a:chOff x="1379798" y="1723250"/>
            <a:chExt cx="397887" cy="397887"/>
          </a:xfrm>
        </p:grpSpPr>
        <p:sp>
          <p:nvSpPr>
            <p:cNvPr id="1321" name="Google Shape;1321;p8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87"/>
          <p:cNvGrpSpPr/>
          <p:nvPr/>
        </p:nvGrpSpPr>
        <p:grpSpPr>
          <a:xfrm>
            <a:off x="2385029" y="2821630"/>
            <a:ext cx="512212" cy="512239"/>
            <a:chOff x="864491" y="1723250"/>
            <a:chExt cx="397866" cy="397887"/>
          </a:xfrm>
        </p:grpSpPr>
        <p:sp>
          <p:nvSpPr>
            <p:cNvPr id="1326" name="Google Shape;1326;p8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29" name="Google Shape;1329;p8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835" r="10991"/>
          <a:stretch/>
        </p:blipFill>
        <p:spPr>
          <a:xfrm>
            <a:off x="4476825" y="-102600"/>
            <a:ext cx="6443400" cy="5348700"/>
          </a:xfrm>
          <a:prstGeom prst="parallelogram">
            <a:avLst>
              <a:gd name="adj" fmla="val 25000"/>
            </a:avLst>
          </a:prstGeom>
        </p:spPr>
      </p:pic>
      <p:sp>
        <p:nvSpPr>
          <p:cNvPr id="1330" name="Google Shape;1330;p87"/>
          <p:cNvSpPr/>
          <p:nvPr/>
        </p:nvSpPr>
        <p:spPr>
          <a:xfrm flipH="1">
            <a:off x="-33789" y="-58626"/>
            <a:ext cx="9297685" cy="598895"/>
          </a:xfrm>
          <a:custGeom>
            <a:avLst/>
            <a:gdLst/>
            <a:ahLst/>
            <a:cxnLst/>
            <a:rect l="l" t="t" r="r" b="b"/>
            <a:pathLst>
              <a:path w="58499" h="3768" fill="none" extrusionOk="0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40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87"/>
          <p:cNvSpPr/>
          <p:nvPr/>
        </p:nvSpPr>
        <p:spPr>
          <a:xfrm rot="10800000" flipH="1">
            <a:off x="-232900" y="4610587"/>
            <a:ext cx="9763125" cy="304800"/>
          </a:xfrm>
          <a:custGeom>
            <a:avLst/>
            <a:gdLst/>
            <a:ahLst/>
            <a:cxnLst/>
            <a:rect l="l" t="t" r="r" b="b"/>
            <a:pathLst>
              <a:path w="390525" h="12192" extrusionOk="0">
                <a:moveTo>
                  <a:pt x="0" y="12192"/>
                </a:moveTo>
                <a:lnTo>
                  <a:pt x="164973" y="12192"/>
                </a:lnTo>
                <a:lnTo>
                  <a:pt x="176022" y="0"/>
                </a:lnTo>
                <a:lnTo>
                  <a:pt x="390525" y="0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tângulo 1"/>
          <p:cNvSpPr/>
          <p:nvPr/>
        </p:nvSpPr>
        <p:spPr>
          <a:xfrm>
            <a:off x="857998" y="2806210"/>
            <a:ext cx="3566262" cy="1343007"/>
          </a:xfrm>
          <a:prstGeom prst="rect">
            <a:avLst/>
          </a:prstGeom>
          <a:solidFill>
            <a:srgbClr val="1A1E25"/>
          </a:solidFill>
          <a:ln>
            <a:solidFill>
              <a:srgbClr val="1A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213095" y="2827310"/>
            <a:ext cx="358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>
              <a:latin typeface="DM Sans" panose="020B060402020202020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34970" y="2321959"/>
            <a:ext cx="3618827" cy="1798226"/>
          </a:xfrm>
          <a:prstGeom prst="rect">
            <a:avLst/>
          </a:prstGeom>
          <a:solidFill>
            <a:srgbClr val="242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70190" y="2504142"/>
            <a:ext cx="3541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4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anose="020B0604020202020204" charset="0"/>
              </a:rPr>
              <a:t>www.linkedin.com/in/adm-danylo-miranda/</a:t>
            </a:r>
          </a:p>
          <a:p>
            <a:pPr algn="ctr"/>
            <a:endParaRPr lang="pt-BR" sz="1000" dirty="0">
              <a:solidFill>
                <a:schemeClr val="accent4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panose="020B0604020202020204" charset="0"/>
            </a:endParaRPr>
          </a:p>
          <a:p>
            <a:pPr algn="ctr"/>
            <a:r>
              <a:rPr lang="pt-BR" sz="1000" dirty="0">
                <a:solidFill>
                  <a:schemeClr val="accent4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anose="020B0604020202020204" charset="0"/>
              </a:rPr>
              <a:t>www.linkedin.com/in/alinebozollan/</a:t>
            </a:r>
          </a:p>
          <a:p>
            <a:pPr algn="ctr"/>
            <a:endParaRPr lang="pt-BR" sz="1000" dirty="0">
              <a:solidFill>
                <a:schemeClr val="accent4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panose="020B0604020202020204" charset="0"/>
            </a:endParaRPr>
          </a:p>
          <a:p>
            <a:pPr algn="ctr"/>
            <a:r>
              <a:rPr lang="pt-BR" sz="1000" dirty="0">
                <a:solidFill>
                  <a:schemeClr val="accent4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anose="020B0604020202020204" charset="0"/>
              </a:rPr>
              <a:t>www.linkedin.com/in/gustavo-daher-/</a:t>
            </a:r>
          </a:p>
          <a:p>
            <a:pPr algn="ctr"/>
            <a:endParaRPr lang="pt-BR" sz="1000" dirty="0">
              <a:solidFill>
                <a:schemeClr val="accent4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panose="020B0604020202020204" charset="0"/>
            </a:endParaRPr>
          </a:p>
          <a:p>
            <a:pPr algn="ctr"/>
            <a:r>
              <a:rPr lang="pt-BR" sz="1000" dirty="0">
                <a:solidFill>
                  <a:schemeClr val="accent4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anose="020B0604020202020204" charset="0"/>
              </a:rPr>
              <a:t>www.linkedin.com/in/wdson-amado/</a:t>
            </a:r>
          </a:p>
          <a:p>
            <a:pPr algn="ctr"/>
            <a:endParaRPr lang="pt-BR" sz="1000" dirty="0">
              <a:solidFill>
                <a:schemeClr val="accent4">
                  <a:lumMod val="65000"/>
                </a:schemeClr>
              </a:solidFill>
              <a:latin typeface="DM Sans" panose="020B0604020202020204" charset="0"/>
            </a:endParaRPr>
          </a:p>
          <a:p>
            <a:pPr algn="ctr"/>
            <a:r>
              <a:rPr lang="pt-BR" sz="1000" dirty="0">
                <a:solidFill>
                  <a:schemeClr val="accent4">
                    <a:lumMod val="65000"/>
                  </a:schemeClr>
                </a:solidFill>
                <a:latin typeface="DM Sans" panose="020B0604020202020204" charset="0"/>
              </a:rPr>
              <a:t>www.linkedin.com/in/denyson-analista-de-dados</a:t>
            </a:r>
          </a:p>
        </p:txBody>
      </p:sp>
    </p:spTree>
    <p:extLst>
      <p:ext uri="{BB962C8B-B14F-4D97-AF65-F5344CB8AC3E}">
        <p14:creationId xmlns:p14="http://schemas.microsoft.com/office/powerpoint/2010/main" val="8965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86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r>
              <a:rPr lang="en" dirty="0">
                <a:solidFill>
                  <a:srgbClr val="FFFFFF"/>
                </a:solidFill>
              </a:rPr>
              <a:t>Nosso </a:t>
            </a:r>
            <a:r>
              <a:rPr lang="en" dirty="0" smtClean="0">
                <a:solidFill>
                  <a:srgbClr val="FFFFFF"/>
                </a:solidFill>
              </a:rPr>
              <a:t>Time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04" name="Google Shape;1304;p86"/>
          <p:cNvSpPr txBox="1">
            <a:spLocks noGrp="1"/>
          </p:cNvSpPr>
          <p:nvPr>
            <p:ph type="subTitle" idx="1"/>
          </p:nvPr>
        </p:nvSpPr>
        <p:spPr>
          <a:xfrm>
            <a:off x="97808" y="3303096"/>
            <a:ext cx="1130886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Denyson De Brito</a:t>
            </a:r>
            <a:endParaRPr sz="1800" dirty="0"/>
          </a:p>
        </p:txBody>
      </p:sp>
      <p:pic>
        <p:nvPicPr>
          <p:cNvPr id="1306" name="Google Shape;1306;p86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r="13558"/>
          <a:stretch/>
        </p:blipFill>
        <p:spPr>
          <a:xfrm>
            <a:off x="189688" y="1335546"/>
            <a:ext cx="1423610" cy="14484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1307" name="Google Shape;1307;p86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3960" r="3050" b="26255"/>
          <a:stretch/>
        </p:blipFill>
        <p:spPr>
          <a:xfrm>
            <a:off x="3367671" y="1335640"/>
            <a:ext cx="1504279" cy="1448305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9" name="Google Shape;1306;p86"/>
          <p:cNvPicPr preferRelativeResize="0"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09" r="1883" b="14054"/>
          <a:stretch/>
        </p:blipFill>
        <p:spPr>
          <a:xfrm>
            <a:off x="1778679" y="1335546"/>
            <a:ext cx="1423610" cy="1448399"/>
          </a:xfrm>
          <a:prstGeom prst="parallelogram">
            <a:avLst>
              <a:gd name="adj" fmla="val 24287"/>
            </a:avLst>
          </a:prstGeom>
          <a:noFill/>
          <a:ln>
            <a:noFill/>
          </a:ln>
        </p:spPr>
      </p:pic>
      <p:pic>
        <p:nvPicPr>
          <p:cNvPr id="10" name="Google Shape;1306;p86"/>
          <p:cNvPicPr preferRelativeResize="0"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t="1657" r="8720" b="19336"/>
          <a:stretch/>
        </p:blipFill>
        <p:spPr>
          <a:xfrm>
            <a:off x="5078806" y="1335546"/>
            <a:ext cx="1504280" cy="146929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13" name="Google Shape;1304;p86"/>
          <p:cNvSpPr txBox="1">
            <a:spLocks/>
          </p:cNvSpPr>
          <p:nvPr/>
        </p:nvSpPr>
        <p:spPr>
          <a:xfrm>
            <a:off x="1788543" y="3320972"/>
            <a:ext cx="113088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2200" b="1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marL="0" indent="0"/>
            <a:r>
              <a:rPr lang="pt-BR" sz="1800" dirty="0"/>
              <a:t>Danylo Miranda</a:t>
            </a:r>
          </a:p>
        </p:txBody>
      </p:sp>
      <p:sp>
        <p:nvSpPr>
          <p:cNvPr id="14" name="Google Shape;1304;p86"/>
          <p:cNvSpPr txBox="1">
            <a:spLocks/>
          </p:cNvSpPr>
          <p:nvPr/>
        </p:nvSpPr>
        <p:spPr>
          <a:xfrm>
            <a:off x="3475180" y="3303096"/>
            <a:ext cx="113088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2200" b="1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marL="0" indent="0"/>
            <a:r>
              <a:rPr lang="pt-BR" sz="1800" dirty="0"/>
              <a:t>Aline </a:t>
            </a:r>
          </a:p>
          <a:p>
            <a:pPr marL="0" indent="0"/>
            <a:r>
              <a:rPr lang="pt-BR" sz="1800" dirty="0"/>
              <a:t>Braga</a:t>
            </a:r>
          </a:p>
        </p:txBody>
      </p:sp>
      <p:sp>
        <p:nvSpPr>
          <p:cNvPr id="17" name="Google Shape;1304;p86"/>
          <p:cNvSpPr txBox="1">
            <a:spLocks/>
          </p:cNvSpPr>
          <p:nvPr/>
        </p:nvSpPr>
        <p:spPr>
          <a:xfrm>
            <a:off x="5183218" y="3325736"/>
            <a:ext cx="113088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2200" b="1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marL="0" indent="0"/>
            <a:r>
              <a:rPr lang="pt-BR" sz="1800" dirty="0"/>
              <a:t>Gustavo Daher</a:t>
            </a:r>
          </a:p>
        </p:txBody>
      </p:sp>
      <p:sp>
        <p:nvSpPr>
          <p:cNvPr id="20" name="Google Shape;1304;p86"/>
          <p:cNvSpPr txBox="1">
            <a:spLocks/>
          </p:cNvSpPr>
          <p:nvPr/>
        </p:nvSpPr>
        <p:spPr>
          <a:xfrm>
            <a:off x="6869855" y="3325261"/>
            <a:ext cx="113088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2200" b="1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None/>
              <a:defRPr sz="1400" b="0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marL="0" indent="0"/>
            <a:r>
              <a:rPr lang="pt-BR" sz="1800" dirty="0"/>
              <a:t>Wdson Danrlei</a:t>
            </a:r>
          </a:p>
        </p:txBody>
      </p:sp>
      <p:sp>
        <p:nvSpPr>
          <p:cNvPr id="7" name="Retângulo 6"/>
          <p:cNvSpPr/>
          <p:nvPr/>
        </p:nvSpPr>
        <p:spPr>
          <a:xfrm>
            <a:off x="97808" y="4050804"/>
            <a:ext cx="1212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rgbClr val="FFFFFF"/>
                </a:solidFill>
                <a:latin typeface="DM Sans" panose="020B0604020202020204" charset="0"/>
              </a:rPr>
              <a:t>Co-Facilitador</a:t>
            </a:r>
            <a:endParaRPr lang="pt-BR" sz="1200" dirty="0">
              <a:solidFill>
                <a:srgbClr val="FFFFFF"/>
              </a:solidFill>
              <a:latin typeface="DM Sans" panose="020B060402020202020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79080" y="4050803"/>
            <a:ext cx="1474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FFFF"/>
                </a:solidFill>
                <a:latin typeface="DM Sans" panose="020B0604020202020204" charset="0"/>
              </a:rPr>
              <a:t>Colaborador |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613298" y="3958472"/>
            <a:ext cx="147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FFFF"/>
                </a:solidFill>
                <a:latin typeface="DM Sans" panose="020B0604020202020204" charset="0"/>
              </a:rPr>
              <a:t>Gestor </a:t>
            </a:r>
            <a:r>
              <a:rPr lang="pt-BR" sz="1200" dirty="0">
                <a:solidFill>
                  <a:srgbClr val="FFFFFF"/>
                </a:solidFill>
                <a:latin typeface="DM Sans" panose="020B0604020202020204" charset="0"/>
              </a:rPr>
              <a:t>de gente e engajamento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868756" y="4050803"/>
            <a:ext cx="1474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FFFF"/>
                </a:solidFill>
                <a:latin typeface="DM Sans" panose="020B0604020202020204" charset="0"/>
              </a:rPr>
              <a:t>Colaborador ||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346094" y="3958469"/>
            <a:ext cx="147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FFFF"/>
                </a:solidFill>
                <a:latin typeface="DM Sans" panose="020B0604020202020204" charset="0"/>
              </a:rPr>
              <a:t>Gestora </a:t>
            </a:r>
            <a:r>
              <a:rPr lang="pt-BR" sz="1200" dirty="0">
                <a:solidFill>
                  <a:srgbClr val="FFFFFF"/>
                </a:solidFill>
                <a:latin typeface="DM Sans" panose="020B0604020202020204" charset="0"/>
              </a:rPr>
              <a:t>de Conhecimento</a:t>
            </a:r>
          </a:p>
        </p:txBody>
      </p:sp>
      <p:cxnSp>
        <p:nvCxnSpPr>
          <p:cNvPr id="21" name="Conector reto 20"/>
          <p:cNvCxnSpPr>
            <a:stCxn id="1304" idx="2"/>
          </p:cNvCxnSpPr>
          <p:nvPr/>
        </p:nvCxnSpPr>
        <p:spPr>
          <a:xfrm>
            <a:off x="663251" y="3713196"/>
            <a:ext cx="0" cy="24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243759" y="3694349"/>
            <a:ext cx="6281" cy="24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846528" y="3694349"/>
            <a:ext cx="0" cy="24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93134" y="3694349"/>
            <a:ext cx="0" cy="24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7339741" y="3694349"/>
            <a:ext cx="0" cy="24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306;p86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43" y="1335546"/>
            <a:ext cx="1504280" cy="146929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1866525" y="3025000"/>
            <a:ext cx="6562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dirty="0"/>
              <a:t>Sua opinião é muito importante para nós.</a:t>
            </a:r>
            <a:br>
              <a:rPr lang="pt-BR" dirty="0"/>
            </a:br>
            <a:endParaRPr dirty="0"/>
          </a:p>
        </p:txBody>
      </p:sp>
      <p:sp>
        <p:nvSpPr>
          <p:cNvPr id="417" name="Google Shape;417;p41"/>
          <p:cNvSpPr txBox="1">
            <a:spLocks noGrp="1"/>
          </p:cNvSpPr>
          <p:nvPr>
            <p:ph type="subTitle" idx="1"/>
          </p:nvPr>
        </p:nvSpPr>
        <p:spPr>
          <a:xfrm>
            <a:off x="1866525" y="1596903"/>
            <a:ext cx="6724582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Radar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Pesquisas </a:t>
            </a:r>
            <a:r>
              <a:rPr lang="pt-BR" sz="2000" dirty="0"/>
              <a:t>é uma empresa de soluções de softwares, criada para facilitar o dia a dia das empresas que precisam realizar pesquisas de tendência de consumo, perfil do cliente e etc.</a:t>
            </a:r>
          </a:p>
        </p:txBody>
      </p:sp>
      <p:sp>
        <p:nvSpPr>
          <p:cNvPr id="418" name="Google Shape;418;p41"/>
          <p:cNvSpPr/>
          <p:nvPr/>
        </p:nvSpPr>
        <p:spPr>
          <a:xfrm rot="10800000" flipH="1">
            <a:off x="-38737" y="536274"/>
            <a:ext cx="9297685" cy="598895"/>
          </a:xfrm>
          <a:custGeom>
            <a:avLst/>
            <a:gdLst/>
            <a:ahLst/>
            <a:cxnLst/>
            <a:rect l="l" t="t" r="r" b="b"/>
            <a:pathLst>
              <a:path w="58499" h="3768" fill="none" extrusionOk="0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40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 flipH="1">
            <a:off x="-1" y="3941625"/>
            <a:ext cx="9143941" cy="416176"/>
          </a:xfrm>
          <a:custGeom>
            <a:avLst/>
            <a:gdLst/>
            <a:ahLst/>
            <a:cxnLst/>
            <a:rect l="l" t="t" r="r" b="b"/>
            <a:pathLst>
              <a:path w="52272" h="2379" fill="none" extrusionOk="0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40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9"/>
          <p:cNvSpPr txBox="1">
            <a:spLocks noGrp="1"/>
          </p:cNvSpPr>
          <p:nvPr>
            <p:ph type="title"/>
          </p:nvPr>
        </p:nvSpPr>
        <p:spPr>
          <a:xfrm>
            <a:off x="359595" y="521225"/>
            <a:ext cx="8069879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/>
              <a:t>A importância do Software de pesquisa  </a:t>
            </a:r>
            <a:endParaRPr sz="33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4387" y="1294544"/>
            <a:ext cx="8157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Um software de pesquisa permite que a concessionária digital obtenha informações valiosas sobre as necessidades, preferências e opiniões dos clientes. Isso pode incluir dados demográficos, preferências de veículos, recursos desejados, faixa de preço e muito mais. Com essas informações, a concessionária pode adaptar sua oferta e melhorar a experiência do cliente. </a:t>
            </a: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 - Diminuição de margem para erros</a:t>
            </a: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 - Confiabilidade dos dados</a:t>
            </a:r>
          </a:p>
          <a:p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DM Sans" panose="020B0604020202020204" charset="0"/>
              </a:rPr>
            </a:br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 - Menos tempo para alcançar maior quantidade de entrevistados</a:t>
            </a: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DM Sans" panose="020B0604020202020204" charset="0"/>
              </a:rPr>
              <a:t> - Armazenamento de dados em arquivo CSV para fácil manipulação e análise </a:t>
            </a: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  <a:p>
            <a:endParaRPr lang="pt-BR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277402" y="1042504"/>
            <a:ext cx="4477949" cy="81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Concessionária digital </a:t>
            </a:r>
            <a:endParaRPr dirty="0"/>
          </a:p>
        </p:txBody>
      </p:sp>
      <p:sp>
        <p:nvSpPr>
          <p:cNvPr id="776" name="Google Shape;776;p62"/>
          <p:cNvSpPr txBox="1">
            <a:spLocks noGrp="1"/>
          </p:cNvSpPr>
          <p:nvPr>
            <p:ph type="subTitle" idx="1"/>
          </p:nvPr>
        </p:nvSpPr>
        <p:spPr>
          <a:xfrm>
            <a:off x="143838" y="1715784"/>
            <a:ext cx="4170906" cy="2703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pt-BR" dirty="0"/>
              <a:t>Um dos principais benefícios de uma concessionária digital é a conveniência. Os clientes podem pesquisar e explorar veículos a qualquer hora e em qualquer lugar, utilizando seus dispositivos eletrônicos. Isso elimina a necessidade de deslocamentos até uma loja física e permite que os consumidores economizem tempo e energia.</a:t>
            </a:r>
            <a:endParaRPr dirty="0"/>
          </a:p>
        </p:txBody>
      </p:sp>
      <p:pic>
        <p:nvPicPr>
          <p:cNvPr id="777" name="Google Shape;777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969" t="5449" r="-20070" b="30444"/>
          <a:stretch/>
        </p:blipFill>
        <p:spPr>
          <a:xfrm>
            <a:off x="4139610" y="25"/>
            <a:ext cx="6199800" cy="5146500"/>
          </a:xfrm>
          <a:prstGeom prst="parallelogram">
            <a:avLst>
              <a:gd name="adj" fmla="val 25000"/>
            </a:avLst>
          </a:prstGeom>
        </p:spPr>
      </p:pic>
      <p:grpSp>
        <p:nvGrpSpPr>
          <p:cNvPr id="778" name="Google Shape;778;p62"/>
          <p:cNvGrpSpPr/>
          <p:nvPr/>
        </p:nvGrpSpPr>
        <p:grpSpPr>
          <a:xfrm>
            <a:off x="-594014" y="25"/>
            <a:ext cx="9941507" cy="5323195"/>
            <a:chOff x="-594014" y="25"/>
            <a:chExt cx="9941507" cy="5323195"/>
          </a:xfrm>
        </p:grpSpPr>
        <p:sp>
          <p:nvSpPr>
            <p:cNvPr id="779" name="Google Shape;779;p62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2"/>
            <p:cNvSpPr/>
            <p:nvPr/>
          </p:nvSpPr>
          <p:spPr>
            <a:xfrm rot="10800000">
              <a:off x="-16775" y="536277"/>
              <a:ext cx="9364267" cy="426198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62"/>
            <p:cNvGrpSpPr/>
            <p:nvPr/>
          </p:nvGrpSpPr>
          <p:grpSpPr>
            <a:xfrm>
              <a:off x="-594014" y="4598900"/>
              <a:ext cx="9024089" cy="724320"/>
              <a:chOff x="-594014" y="4598900"/>
              <a:chExt cx="9024089" cy="724320"/>
            </a:xfrm>
          </p:grpSpPr>
          <p:sp>
            <p:nvSpPr>
              <p:cNvPr id="782" name="Google Shape;782;p62"/>
              <p:cNvSpPr/>
              <p:nvPr/>
            </p:nvSpPr>
            <p:spPr>
              <a:xfrm>
                <a:off x="-9500" y="4598900"/>
                <a:ext cx="8438595" cy="544632"/>
              </a:xfrm>
              <a:custGeom>
                <a:avLst/>
                <a:gdLst/>
                <a:ahLst/>
                <a:cxnLst/>
                <a:rect l="l" t="t" r="r" b="b"/>
                <a:pathLst>
                  <a:path w="337274" h="26384" extrusionOk="0">
                    <a:moveTo>
                      <a:pt x="95" y="0"/>
                    </a:moveTo>
                    <a:lnTo>
                      <a:pt x="0" y="26384"/>
                    </a:lnTo>
                    <a:lnTo>
                      <a:pt x="337274" y="26348"/>
                    </a:lnTo>
                    <a:lnTo>
                      <a:pt x="337274" y="5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83" name="Google Shape;783;p62"/>
              <p:cNvSpPr/>
              <p:nvPr/>
            </p:nvSpPr>
            <p:spPr>
              <a:xfrm>
                <a:off x="5065975" y="4606475"/>
                <a:ext cx="1099425" cy="547350"/>
              </a:xfrm>
              <a:custGeom>
                <a:avLst/>
                <a:gdLst/>
                <a:ahLst/>
                <a:cxnLst/>
                <a:rect l="l" t="t" r="r" b="b"/>
                <a:pathLst>
                  <a:path w="43977" h="21894" extrusionOk="0">
                    <a:moveTo>
                      <a:pt x="5575" y="0"/>
                    </a:moveTo>
                    <a:lnTo>
                      <a:pt x="0" y="21846"/>
                    </a:lnTo>
                    <a:lnTo>
                      <a:pt x="38362" y="21894"/>
                    </a:lnTo>
                    <a:lnTo>
                      <a:pt x="43977" y="8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784" name="Google Shape;784;p62"/>
              <p:cNvSpPr/>
              <p:nvPr/>
            </p:nvSpPr>
            <p:spPr>
              <a:xfrm>
                <a:off x="6318950" y="4609250"/>
                <a:ext cx="2111125" cy="541900"/>
              </a:xfrm>
              <a:custGeom>
                <a:avLst/>
                <a:gdLst/>
                <a:ahLst/>
                <a:cxnLst/>
                <a:rect l="l" t="t" r="r" b="b"/>
                <a:pathLst>
                  <a:path w="84445" h="21676" extrusionOk="0">
                    <a:moveTo>
                      <a:pt x="5603" y="0"/>
                    </a:moveTo>
                    <a:lnTo>
                      <a:pt x="0" y="21676"/>
                    </a:lnTo>
                    <a:lnTo>
                      <a:pt x="84445" y="21502"/>
                    </a:lnTo>
                    <a:lnTo>
                      <a:pt x="84445" y="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785" name="Google Shape;785;p62"/>
              <p:cNvSpPr/>
              <p:nvPr/>
            </p:nvSpPr>
            <p:spPr>
              <a:xfrm flipH="1">
                <a:off x="-594014" y="4873823"/>
                <a:ext cx="5349365" cy="449396"/>
              </a:xfrm>
              <a:custGeom>
                <a:avLst/>
                <a:gdLst/>
                <a:ahLst/>
                <a:cxnLst/>
                <a:rect l="l" t="t" r="r" b="b"/>
                <a:pathLst>
                  <a:path w="56278" h="4728" fill="none" extrusionOk="0">
                    <a:moveTo>
                      <a:pt x="0" y="4727"/>
                    </a:moveTo>
                    <a:lnTo>
                      <a:pt x="25536" y="4727"/>
                    </a:lnTo>
                    <a:lnTo>
                      <a:pt x="30262" y="1"/>
                    </a:lnTo>
                    <a:lnTo>
                      <a:pt x="56277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Queremos te ouvir !</a:t>
            </a:r>
            <a:endParaRPr sz="3300"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title" idx="2"/>
          </p:nvPr>
        </p:nvSpPr>
        <p:spPr>
          <a:xfrm>
            <a:off x="1327826" y="1103296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1"/>
          </p:nvPr>
        </p:nvSpPr>
        <p:spPr>
          <a:xfrm>
            <a:off x="1315414" y="1925370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/>
              <a:t>Compraria um carro pela internet?</a:t>
            </a:r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3"/>
          </p:nvPr>
        </p:nvSpPr>
        <p:spPr>
          <a:xfrm>
            <a:off x="1327826" y="2269237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Comodidade, praticidade e agilidade.</a:t>
            </a:r>
          </a:p>
        </p:txBody>
      </p:sp>
      <p:sp>
        <p:nvSpPr>
          <p:cNvPr id="403" name="Google Shape;403;p40"/>
          <p:cNvSpPr txBox="1">
            <a:spLocks noGrp="1"/>
          </p:cNvSpPr>
          <p:nvPr>
            <p:ph type="title" idx="4"/>
          </p:nvPr>
        </p:nvSpPr>
        <p:spPr>
          <a:xfrm>
            <a:off x="4966481" y="1036048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40"/>
          <p:cNvSpPr txBox="1">
            <a:spLocks noGrp="1"/>
          </p:cNvSpPr>
          <p:nvPr>
            <p:ph type="subTitle" idx="5"/>
          </p:nvPr>
        </p:nvSpPr>
        <p:spPr>
          <a:xfrm>
            <a:off x="4831982" y="1464196"/>
            <a:ext cx="2868808" cy="1107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000" dirty="0">
                <a:latin typeface="Cambay" panose="020B0604020202020204" charset="0"/>
                <a:cs typeface="Cambay" panose="020B0604020202020204" charset="0"/>
              </a:rPr>
              <a:t>Se o valor fosse 15%</a:t>
            </a:r>
          </a:p>
          <a:p>
            <a:r>
              <a:rPr lang="pt-BR" sz="2000" dirty="0">
                <a:latin typeface="Cambay" panose="020B0604020202020204" charset="0"/>
                <a:cs typeface="Cambay" panose="020B0604020202020204" charset="0"/>
              </a:rPr>
              <a:t>menor </a:t>
            </a:r>
            <a:r>
              <a:rPr lang="pt-BR" sz="2000" dirty="0"/>
              <a:t>pela</a:t>
            </a:r>
            <a:r>
              <a:rPr lang="pt-BR" sz="2000" dirty="0">
                <a:latin typeface="Cambay" panose="020B0604020202020204" charset="0"/>
                <a:cs typeface="Cambay" panose="020B0604020202020204" charset="0"/>
              </a:rPr>
              <a:t> internet, compraria?</a:t>
            </a:r>
          </a:p>
        </p:txBody>
      </p:sp>
      <p:sp>
        <p:nvSpPr>
          <p:cNvPr id="405" name="Google Shape;405;p40"/>
          <p:cNvSpPr txBox="1">
            <a:spLocks noGrp="1"/>
          </p:cNvSpPr>
          <p:nvPr>
            <p:ph type="subTitle" idx="6"/>
          </p:nvPr>
        </p:nvSpPr>
        <p:spPr>
          <a:xfrm>
            <a:off x="4967183" y="2322795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Economia</a:t>
            </a:r>
            <a:endParaRPr dirty="0"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 idx="7"/>
          </p:nvPr>
        </p:nvSpPr>
        <p:spPr>
          <a:xfrm>
            <a:off x="1327826" y="2892146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7" name="Google Shape;407;p40"/>
          <p:cNvSpPr txBox="1">
            <a:spLocks noGrp="1"/>
          </p:cNvSpPr>
          <p:nvPr>
            <p:ph type="subTitle" idx="8"/>
          </p:nvPr>
        </p:nvSpPr>
        <p:spPr>
          <a:xfrm>
            <a:off x="1358839" y="4018480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pt-BR" sz="2000" dirty="0"/>
              <a:t>Tem intenção de comprar um carro nos próximos 6 meses ?</a:t>
            </a:r>
            <a:endParaRPr sz="2000" dirty="0"/>
          </a:p>
        </p:txBody>
      </p:sp>
      <p:sp>
        <p:nvSpPr>
          <p:cNvPr id="408" name="Google Shape;408;p40"/>
          <p:cNvSpPr txBox="1">
            <a:spLocks noGrp="1"/>
          </p:cNvSpPr>
          <p:nvPr>
            <p:ph type="subTitle" idx="9"/>
          </p:nvPr>
        </p:nvSpPr>
        <p:spPr>
          <a:xfrm>
            <a:off x="1358839" y="4125548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No conforto da sua casa.</a:t>
            </a:r>
            <a:endParaRPr dirty="0"/>
          </a:p>
        </p:txBody>
      </p:sp>
      <p:sp>
        <p:nvSpPr>
          <p:cNvPr id="409" name="Google Shape;409;p40"/>
          <p:cNvSpPr txBox="1">
            <a:spLocks noGrp="1"/>
          </p:cNvSpPr>
          <p:nvPr>
            <p:ph type="title" idx="13"/>
          </p:nvPr>
        </p:nvSpPr>
        <p:spPr>
          <a:xfrm>
            <a:off x="4966481" y="2892146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4"/>
          </p:nvPr>
        </p:nvSpPr>
        <p:spPr>
          <a:xfrm>
            <a:off x="4831983" y="4007220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000" dirty="0"/>
              <a:t>Gostaria de serviço</a:t>
            </a:r>
          </a:p>
          <a:p>
            <a:r>
              <a:rPr lang="pt-BR" sz="2000" dirty="0"/>
              <a:t>de despachante na</a:t>
            </a:r>
          </a:p>
          <a:p>
            <a:r>
              <a:rPr lang="pt-BR" sz="2000" dirty="0"/>
              <a:t>compra do seu carro?</a:t>
            </a:r>
          </a:p>
        </p:txBody>
      </p:sp>
      <p:sp>
        <p:nvSpPr>
          <p:cNvPr id="411" name="Google Shape;411;p40"/>
          <p:cNvSpPr txBox="1">
            <a:spLocks noGrp="1"/>
          </p:cNvSpPr>
          <p:nvPr>
            <p:ph type="subTitle" idx="15"/>
          </p:nvPr>
        </p:nvSpPr>
        <p:spPr>
          <a:xfrm>
            <a:off x="4955125" y="4125548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Otimizando seu tempo.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1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6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133" b="7133"/>
          <a:stretch/>
        </p:blipFill>
        <p:spPr>
          <a:xfrm>
            <a:off x="-58200" y="-74100"/>
            <a:ext cx="9260401" cy="5291699"/>
          </a:xfrm>
          <a:prstGeom prst="rect">
            <a:avLst/>
          </a:prstGeom>
        </p:spPr>
      </p:pic>
      <p:grpSp>
        <p:nvGrpSpPr>
          <p:cNvPr id="763" name="Google Shape;763;p61"/>
          <p:cNvGrpSpPr/>
          <p:nvPr/>
        </p:nvGrpSpPr>
        <p:grpSpPr>
          <a:xfrm>
            <a:off x="-1066625" y="282625"/>
            <a:ext cx="12088451" cy="4598280"/>
            <a:chOff x="-1066625" y="282625"/>
            <a:chExt cx="12088451" cy="4598280"/>
          </a:xfrm>
        </p:grpSpPr>
        <p:sp>
          <p:nvSpPr>
            <p:cNvPr id="764" name="Google Shape;764;p61"/>
            <p:cNvSpPr/>
            <p:nvPr/>
          </p:nvSpPr>
          <p:spPr>
            <a:xfrm>
              <a:off x="-104500" y="3191225"/>
              <a:ext cx="4181241" cy="1414900"/>
            </a:xfrm>
            <a:custGeom>
              <a:avLst/>
              <a:gdLst/>
              <a:ahLst/>
              <a:cxnLst/>
              <a:rect l="l" t="t" r="r" b="b"/>
              <a:pathLst>
                <a:path w="155610" h="56596" extrusionOk="0">
                  <a:moveTo>
                    <a:pt x="0" y="0"/>
                  </a:moveTo>
                  <a:lnTo>
                    <a:pt x="829" y="56596"/>
                  </a:lnTo>
                  <a:lnTo>
                    <a:pt x="155539" y="56549"/>
                  </a:lnTo>
                  <a:lnTo>
                    <a:pt x="155610" y="1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65" name="Google Shape;765;p61"/>
            <p:cNvSpPr/>
            <p:nvPr/>
          </p:nvSpPr>
          <p:spPr>
            <a:xfrm>
              <a:off x="-1066625" y="282625"/>
              <a:ext cx="10310312" cy="1006104"/>
            </a:xfrm>
            <a:custGeom>
              <a:avLst/>
              <a:gdLst/>
              <a:ahLst/>
              <a:cxnLst/>
              <a:rect l="l" t="t" r="r" b="b"/>
              <a:pathLst>
                <a:path w="51014" h="4978" fill="none" extrusionOk="0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1"/>
            <p:cNvSpPr/>
            <p:nvPr/>
          </p:nvSpPr>
          <p:spPr>
            <a:xfrm>
              <a:off x="489650" y="3192625"/>
              <a:ext cx="1308725" cy="1413025"/>
            </a:xfrm>
            <a:custGeom>
              <a:avLst/>
              <a:gdLst/>
              <a:ahLst/>
              <a:cxnLst/>
              <a:rect l="l" t="t" r="r" b="b"/>
              <a:pathLst>
                <a:path w="52349" h="56521" extrusionOk="0">
                  <a:moveTo>
                    <a:pt x="13749" y="0"/>
                  </a:moveTo>
                  <a:lnTo>
                    <a:pt x="0" y="56521"/>
                  </a:lnTo>
                  <a:lnTo>
                    <a:pt x="37320" y="56498"/>
                  </a:lnTo>
                  <a:lnTo>
                    <a:pt x="52349" y="1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67" name="Google Shape;767;p61"/>
            <p:cNvSpPr/>
            <p:nvPr/>
          </p:nvSpPr>
          <p:spPr>
            <a:xfrm>
              <a:off x="2132700" y="3192475"/>
              <a:ext cx="1954275" cy="1413950"/>
            </a:xfrm>
            <a:custGeom>
              <a:avLst/>
              <a:gdLst/>
              <a:ahLst/>
              <a:cxnLst/>
              <a:rect l="l" t="t" r="r" b="b"/>
              <a:pathLst>
                <a:path w="78171" h="56558" extrusionOk="0">
                  <a:moveTo>
                    <a:pt x="13743" y="0"/>
                  </a:moveTo>
                  <a:lnTo>
                    <a:pt x="0" y="56509"/>
                  </a:lnTo>
                  <a:lnTo>
                    <a:pt x="78171" y="56558"/>
                  </a:lnTo>
                  <a:lnTo>
                    <a:pt x="78046" y="19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68" name="Google Shape;768;p61"/>
            <p:cNvSpPr/>
            <p:nvPr/>
          </p:nvSpPr>
          <p:spPr>
            <a:xfrm rot="10800000" flipH="1">
              <a:off x="-984539" y="36745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1"/>
            <p:cNvSpPr/>
            <p:nvPr/>
          </p:nvSpPr>
          <p:spPr>
            <a:xfrm rot="10800000" flipH="1">
              <a:off x="5412581" y="4333550"/>
              <a:ext cx="5609244" cy="547356"/>
            </a:xfrm>
            <a:custGeom>
              <a:avLst/>
              <a:gdLst/>
              <a:ahLst/>
              <a:cxnLst/>
              <a:rect l="l" t="t" r="r" b="b"/>
              <a:pathLst>
                <a:path w="51014" h="4978" fill="none" extrusionOk="0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61"/>
          <p:cNvSpPr txBox="1">
            <a:spLocks noGrp="1"/>
          </p:cNvSpPr>
          <p:nvPr>
            <p:ph type="title"/>
          </p:nvPr>
        </p:nvSpPr>
        <p:spPr>
          <a:xfrm>
            <a:off x="4076625" y="3192325"/>
            <a:ext cx="4036500" cy="1414800"/>
          </a:xfrm>
          <a:prstGeom prst="rect">
            <a:avLst/>
          </a:prstGeom>
        </p:spPr>
        <p:txBody>
          <a:bodyPr spcFirstLastPara="1" wrap="square" lIns="274300" tIns="210300" rIns="91425" bIns="91425" anchor="t" anchorCtr="0">
            <a:noAutofit/>
          </a:bodyPr>
          <a:lstStyle/>
          <a:p>
            <a:pPr lvl="0">
              <a:buSzPts val="1100"/>
            </a:pPr>
            <a:r>
              <a:rPr lang="pt-BR" sz="1600" b="0" dirty="0"/>
              <a:t>Essa abordagem permite que os clientes pesquisem, comparem e comprem veículos de forma mais fácil, economizando tempo, dinheiro e energia.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03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5;p62">
            <a:extLst>
              <a:ext uri="{FF2B5EF4-FFF2-40B4-BE49-F238E27FC236}">
                <a16:creationId xmlns="" xmlns:a16="http://schemas.microsoft.com/office/drawing/2014/main" id="{0051263B-5B42-6E2C-20E8-E3975836E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025" y="84529"/>
            <a:ext cx="4477949" cy="81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dirty="0"/>
              <a:t>Fluxograma</a:t>
            </a:r>
            <a:endParaRPr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FCE6CF17-FC4F-591F-4665-2520219E4305}"/>
              </a:ext>
            </a:extLst>
          </p:cNvPr>
          <p:cNvSpPr/>
          <p:nvPr/>
        </p:nvSpPr>
        <p:spPr>
          <a:xfrm>
            <a:off x="4120115" y="808072"/>
            <a:ext cx="1190847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INICIO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="" xmlns:a16="http://schemas.microsoft.com/office/drawing/2014/main" id="{4D80C993-942D-E8B7-1275-36199D7EF47E}"/>
              </a:ext>
            </a:extLst>
          </p:cNvPr>
          <p:cNvSpPr/>
          <p:nvPr/>
        </p:nvSpPr>
        <p:spPr>
          <a:xfrm>
            <a:off x="4159895" y="1484587"/>
            <a:ext cx="1153634" cy="6735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IDADE?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56A1AB12-D1C2-8B2F-6449-2D771E1B225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715539" y="1253563"/>
            <a:ext cx="21173" cy="2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F5D827E3-EA17-ECBB-A4E8-EDD1D764A2B5}"/>
              </a:ext>
            </a:extLst>
          </p:cNvPr>
          <p:cNvSpPr txBox="1"/>
          <p:nvPr/>
        </p:nvSpPr>
        <p:spPr>
          <a:xfrm>
            <a:off x="4930040" y="137994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= 00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="" xmlns:a16="http://schemas.microsoft.com/office/drawing/2014/main" id="{9BA8C30A-26B4-EBE6-F7C5-A42BEC3A5544}"/>
              </a:ext>
            </a:extLst>
          </p:cNvPr>
          <p:cNvSpPr/>
          <p:nvPr/>
        </p:nvSpPr>
        <p:spPr>
          <a:xfrm>
            <a:off x="5712344" y="1412817"/>
            <a:ext cx="1051792" cy="81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FINALIZA O PROGRAMA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="" xmlns:a16="http://schemas.microsoft.com/office/drawing/2014/main" id="{C5E5E752-6FF8-A7B5-3FCA-A7EF6BBCE2B6}"/>
              </a:ext>
            </a:extLst>
          </p:cNvPr>
          <p:cNvSpPr/>
          <p:nvPr/>
        </p:nvSpPr>
        <p:spPr>
          <a:xfrm>
            <a:off x="7046726" y="1412817"/>
            <a:ext cx="996799" cy="82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EXPORTA DADOS EM UM ARQUIVO CSV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8CE6A22E-C890-B14B-D594-74F46E719CDB}"/>
              </a:ext>
            </a:extLst>
          </p:cNvPr>
          <p:cNvSpPr/>
          <p:nvPr/>
        </p:nvSpPr>
        <p:spPr>
          <a:xfrm>
            <a:off x="7688161" y="808072"/>
            <a:ext cx="1190847" cy="445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="" xmlns:a16="http://schemas.microsoft.com/office/drawing/2014/main" id="{A2229FE5-A173-D462-F3DE-8740A3A1E633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5313529" y="1821376"/>
            <a:ext cx="39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="" xmlns:a16="http://schemas.microsoft.com/office/drawing/2014/main" id="{05543E42-AFCC-0B19-9B8B-105E221F6E6E}"/>
              </a:ext>
            </a:extLst>
          </p:cNvPr>
          <p:cNvCxnSpPr>
            <a:cxnSpLocks/>
            <a:stCxn id="22" idx="3"/>
            <a:endCxn id="23" idx="4"/>
          </p:cNvCxnSpPr>
          <p:nvPr/>
        </p:nvCxnSpPr>
        <p:spPr>
          <a:xfrm flipV="1">
            <a:off x="8043525" y="1253563"/>
            <a:ext cx="240060" cy="569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="" xmlns:a16="http://schemas.microsoft.com/office/drawing/2014/main" id="{92F74D4F-2485-2CA6-FB31-822028C6AD4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764136" y="1821376"/>
            <a:ext cx="282590" cy="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="" xmlns:a16="http://schemas.microsoft.com/office/drawing/2014/main" id="{42FDCCD4-557C-EA99-56A7-9A8278C651FB}"/>
              </a:ext>
            </a:extLst>
          </p:cNvPr>
          <p:cNvSpPr/>
          <p:nvPr/>
        </p:nvSpPr>
        <p:spPr>
          <a:xfrm>
            <a:off x="3976896" y="2383412"/>
            <a:ext cx="1538240" cy="7227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GÊNERO?</a:t>
            </a:r>
          </a:p>
        </p:txBody>
      </p:sp>
      <p:sp>
        <p:nvSpPr>
          <p:cNvPr id="67" name="Losango 66">
            <a:extLst>
              <a:ext uri="{FF2B5EF4-FFF2-40B4-BE49-F238E27FC236}">
                <a16:creationId xmlns="" xmlns:a16="http://schemas.microsoft.com/office/drawing/2014/main" id="{E07374A8-EF43-AE5C-4934-C5AB4283BE5D}"/>
              </a:ext>
            </a:extLst>
          </p:cNvPr>
          <p:cNvSpPr/>
          <p:nvPr/>
        </p:nvSpPr>
        <p:spPr>
          <a:xfrm>
            <a:off x="3838260" y="3290743"/>
            <a:ext cx="1815512" cy="6735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PERGUNTA 1</a:t>
            </a:r>
          </a:p>
        </p:txBody>
      </p:sp>
      <p:sp>
        <p:nvSpPr>
          <p:cNvPr id="68" name="Losango 67">
            <a:extLst>
              <a:ext uri="{FF2B5EF4-FFF2-40B4-BE49-F238E27FC236}">
                <a16:creationId xmlns="" xmlns:a16="http://schemas.microsoft.com/office/drawing/2014/main" id="{4C43B468-249A-D50A-EC18-154A9EC46947}"/>
              </a:ext>
            </a:extLst>
          </p:cNvPr>
          <p:cNvSpPr/>
          <p:nvPr/>
        </p:nvSpPr>
        <p:spPr>
          <a:xfrm>
            <a:off x="3786988" y="4177138"/>
            <a:ext cx="1903940" cy="7083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PERGUNTA 2</a:t>
            </a:r>
          </a:p>
        </p:txBody>
      </p:sp>
      <p:sp>
        <p:nvSpPr>
          <p:cNvPr id="69" name="Losango 68">
            <a:extLst>
              <a:ext uri="{FF2B5EF4-FFF2-40B4-BE49-F238E27FC236}">
                <a16:creationId xmlns="" xmlns:a16="http://schemas.microsoft.com/office/drawing/2014/main" id="{FA9E8E84-63C3-9855-EDDE-ED62AB769438}"/>
              </a:ext>
            </a:extLst>
          </p:cNvPr>
          <p:cNvSpPr/>
          <p:nvPr/>
        </p:nvSpPr>
        <p:spPr>
          <a:xfrm>
            <a:off x="1187345" y="4322529"/>
            <a:ext cx="1830524" cy="7627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PERGUNTA 3</a:t>
            </a:r>
          </a:p>
        </p:txBody>
      </p:sp>
      <p:sp>
        <p:nvSpPr>
          <p:cNvPr id="70" name="Losango 69">
            <a:extLst>
              <a:ext uri="{FF2B5EF4-FFF2-40B4-BE49-F238E27FC236}">
                <a16:creationId xmlns="" xmlns:a16="http://schemas.microsoft.com/office/drawing/2014/main" id="{87D7A83F-DF37-598D-9DC3-C6AE88370B34}"/>
              </a:ext>
            </a:extLst>
          </p:cNvPr>
          <p:cNvSpPr/>
          <p:nvPr/>
        </p:nvSpPr>
        <p:spPr>
          <a:xfrm>
            <a:off x="95726" y="3454946"/>
            <a:ext cx="1950410" cy="555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PERGUNTA 4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="" xmlns:a16="http://schemas.microsoft.com/office/drawing/2014/main" id="{710275E3-DD36-F263-5414-93B93D60BF4B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4736712" y="2158165"/>
            <a:ext cx="9304" cy="22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="" xmlns:a16="http://schemas.microsoft.com/office/drawing/2014/main" id="{23B0291E-8F44-14A4-8766-C3C12A6FD762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4746016" y="3106209"/>
            <a:ext cx="0" cy="18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="" xmlns:a16="http://schemas.microsoft.com/office/drawing/2014/main" id="{BEC17A8D-FF80-30BA-C007-09D2B309B431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4738958" y="3964288"/>
            <a:ext cx="7058" cy="2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: Cantos Arredondados 113">
            <a:extLst>
              <a:ext uri="{FF2B5EF4-FFF2-40B4-BE49-F238E27FC236}">
                <a16:creationId xmlns="" xmlns:a16="http://schemas.microsoft.com/office/drawing/2014/main" id="{6AB6E1F1-0146-4D3D-2711-64549A161A27}"/>
              </a:ext>
            </a:extLst>
          </p:cNvPr>
          <p:cNvSpPr/>
          <p:nvPr/>
        </p:nvSpPr>
        <p:spPr>
          <a:xfrm>
            <a:off x="1032927" y="1743084"/>
            <a:ext cx="1300098" cy="81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GRAVA AS RESPOSTAS EM UMA LISTA</a:t>
            </a:r>
          </a:p>
        </p:txBody>
      </p:sp>
      <p:cxnSp>
        <p:nvCxnSpPr>
          <p:cNvPr id="119" name="Conector: Angulado 118">
            <a:extLst>
              <a:ext uri="{FF2B5EF4-FFF2-40B4-BE49-F238E27FC236}">
                <a16:creationId xmlns="" xmlns:a16="http://schemas.microsoft.com/office/drawing/2014/main" id="{34D6BF08-7B45-F45D-7FA4-54E9D8BD12BD}"/>
              </a:ext>
            </a:extLst>
          </p:cNvPr>
          <p:cNvCxnSpPr>
            <a:cxnSpLocks/>
            <a:stCxn id="114" idx="0"/>
            <a:endCxn id="6" idx="2"/>
          </p:cNvCxnSpPr>
          <p:nvPr/>
        </p:nvCxnSpPr>
        <p:spPr>
          <a:xfrm rot="5400000" flipH="1" flipV="1">
            <a:off x="2545412" y="168382"/>
            <a:ext cx="712266" cy="2437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: Angulado 159">
            <a:extLst>
              <a:ext uri="{FF2B5EF4-FFF2-40B4-BE49-F238E27FC236}">
                <a16:creationId xmlns="" xmlns:a16="http://schemas.microsoft.com/office/drawing/2014/main" id="{E9384D69-00E2-4E00-E631-FB728FC625C2}"/>
              </a:ext>
            </a:extLst>
          </p:cNvPr>
          <p:cNvCxnSpPr>
            <a:cxnSpLocks/>
            <a:stCxn id="68" idx="2"/>
            <a:endCxn id="69" idx="3"/>
          </p:cNvCxnSpPr>
          <p:nvPr/>
        </p:nvCxnSpPr>
        <p:spPr>
          <a:xfrm rot="5400000" flipH="1">
            <a:off x="3787613" y="3934157"/>
            <a:ext cx="181602" cy="1721089"/>
          </a:xfrm>
          <a:prstGeom prst="bentConnector4">
            <a:avLst>
              <a:gd name="adj1" fmla="val -83415"/>
              <a:gd name="adj2" fmla="val 77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Angulado 183">
            <a:extLst>
              <a:ext uri="{FF2B5EF4-FFF2-40B4-BE49-F238E27FC236}">
                <a16:creationId xmlns="" xmlns:a16="http://schemas.microsoft.com/office/drawing/2014/main" id="{01DBFFDA-C169-DC33-FCEF-81AB818FC97E}"/>
              </a:ext>
            </a:extLst>
          </p:cNvPr>
          <p:cNvCxnSpPr>
            <a:cxnSpLocks/>
            <a:stCxn id="69" idx="1"/>
            <a:endCxn id="70" idx="2"/>
          </p:cNvCxnSpPr>
          <p:nvPr/>
        </p:nvCxnSpPr>
        <p:spPr>
          <a:xfrm rot="10800000">
            <a:off x="1070931" y="4010664"/>
            <a:ext cx="116414" cy="693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Angulado 187">
            <a:extLst>
              <a:ext uri="{FF2B5EF4-FFF2-40B4-BE49-F238E27FC236}">
                <a16:creationId xmlns="" xmlns:a16="http://schemas.microsoft.com/office/drawing/2014/main" id="{E58A52E5-9B40-A009-F985-ADCE6A5DD721}"/>
              </a:ext>
            </a:extLst>
          </p:cNvPr>
          <p:cNvCxnSpPr>
            <a:cxnSpLocks/>
            <a:stCxn id="70" idx="0"/>
            <a:endCxn id="114" idx="2"/>
          </p:cNvCxnSpPr>
          <p:nvPr/>
        </p:nvCxnSpPr>
        <p:spPr>
          <a:xfrm rot="5400000" flipH="1" flipV="1">
            <a:off x="929581" y="2701552"/>
            <a:ext cx="894744" cy="612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85"/>
          <p:cNvSpPr txBox="1">
            <a:spLocks noGrp="1"/>
          </p:cNvSpPr>
          <p:nvPr>
            <p:ph type="title"/>
          </p:nvPr>
        </p:nvSpPr>
        <p:spPr>
          <a:xfrm>
            <a:off x="236306" y="1196100"/>
            <a:ext cx="3821986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Conhecendo o Software de Pesquisas</a:t>
            </a:r>
            <a:endParaRPr dirty="0"/>
          </a:p>
        </p:txBody>
      </p:sp>
      <p:sp>
        <p:nvSpPr>
          <p:cNvPr id="1292" name="Google Shape;1292;p85"/>
          <p:cNvSpPr txBox="1">
            <a:spLocks noGrp="1"/>
          </p:cNvSpPr>
          <p:nvPr>
            <p:ph type="subTitle" idx="1"/>
          </p:nvPr>
        </p:nvSpPr>
        <p:spPr>
          <a:xfrm>
            <a:off x="236305" y="2978999"/>
            <a:ext cx="3996647" cy="1418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Nele o entrevistado responde as perguntas solicitadas por uma interface de fácil interação. As respostas são armazenadas em arquivo para serem utilizadas posteriormente para fins de estudo.</a:t>
            </a:r>
            <a:endParaRPr dirty="0"/>
          </a:p>
        </p:txBody>
      </p:sp>
      <p:grpSp>
        <p:nvGrpSpPr>
          <p:cNvPr id="1293" name="Google Shape;1293;p85"/>
          <p:cNvGrpSpPr/>
          <p:nvPr/>
        </p:nvGrpSpPr>
        <p:grpSpPr>
          <a:xfrm>
            <a:off x="4542621" y="1308522"/>
            <a:ext cx="3494065" cy="2727842"/>
            <a:chOff x="4892900" y="1271825"/>
            <a:chExt cx="3127800" cy="2441896"/>
          </a:xfrm>
        </p:grpSpPr>
        <p:sp>
          <p:nvSpPr>
            <p:cNvPr id="1294" name="Google Shape;1294;p85"/>
            <p:cNvSpPr/>
            <p:nvPr/>
          </p:nvSpPr>
          <p:spPr>
            <a:xfrm>
              <a:off x="4892900" y="1271825"/>
              <a:ext cx="3127800" cy="2038500"/>
            </a:xfrm>
            <a:prstGeom prst="roundRect">
              <a:avLst>
                <a:gd name="adj" fmla="val 3738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85"/>
            <p:cNvGrpSpPr/>
            <p:nvPr/>
          </p:nvGrpSpPr>
          <p:grpSpPr>
            <a:xfrm>
              <a:off x="5917016" y="3309487"/>
              <a:ext cx="1070330" cy="404234"/>
              <a:chOff x="4900908" y="3963886"/>
              <a:chExt cx="1373274" cy="518648"/>
            </a:xfrm>
          </p:grpSpPr>
          <p:sp>
            <p:nvSpPr>
              <p:cNvPr id="1296" name="Google Shape;1296;p8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297" name="Google Shape;1297;p8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03" y="1389383"/>
            <a:ext cx="331919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443</Words>
  <Application>Microsoft Office PowerPoint</Application>
  <PresentationFormat>Apresentação na tela (16:9)</PresentationFormat>
  <Paragraphs>95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Cambay</vt:lpstr>
      <vt:lpstr>Hind</vt:lpstr>
      <vt:lpstr>Arial</vt:lpstr>
      <vt:lpstr>DM Sans</vt:lpstr>
      <vt:lpstr>Automotive Industry Consulting by Slidesgo</vt:lpstr>
      <vt:lpstr>Radar Pesquisas</vt:lpstr>
      <vt:lpstr>    Nosso Time</vt:lpstr>
      <vt:lpstr>Sua opinião é muito importante para nós. </vt:lpstr>
      <vt:lpstr>A importância do Software de pesquisa  </vt:lpstr>
      <vt:lpstr>Concessionária digital </vt:lpstr>
      <vt:lpstr>Queremos te ouvir !</vt:lpstr>
      <vt:lpstr>Essa abordagem permite que os clientes pesquisem, comparem e comprem veículos de forma mais fácil, economizando tempo, dinheiro e energia.</vt:lpstr>
      <vt:lpstr>Fluxograma</vt:lpstr>
      <vt:lpstr>Conhecendo o Software de Pesquisas</vt:lpstr>
      <vt:lpstr>Ferramentas utilizadas</vt:lpstr>
      <vt:lpstr>Desenvolvimento do Time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Pesquisas</dc:title>
  <dc:creator>Aline</dc:creator>
  <cp:lastModifiedBy>Conta da Microsoft</cp:lastModifiedBy>
  <cp:revision>47</cp:revision>
  <dcterms:modified xsi:type="dcterms:W3CDTF">2023-06-09T17:14:06Z</dcterms:modified>
</cp:coreProperties>
</file>