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5" r:id="rId6"/>
    <p:sldId id="267" r:id="rId7"/>
    <p:sldId id="259" r:id="rId8"/>
    <p:sldId id="266" r:id="rId9"/>
    <p:sldId id="271" r:id="rId10"/>
    <p:sldId id="268" r:id="rId11"/>
    <p:sldId id="269" r:id="rId12"/>
    <p:sldId id="273" r:id="rId13"/>
    <p:sldId id="270" r:id="rId14"/>
    <p:sldId id="264" r:id="rId15"/>
    <p:sldId id="274" r:id="rId16"/>
    <p:sldId id="277" r:id="rId17"/>
    <p:sldId id="275" r:id="rId18"/>
    <p:sldId id="278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3" r:id="rId28"/>
    <p:sldId id="262" r:id="rId29"/>
    <p:sldId id="286" r:id="rId30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82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4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19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0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16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5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0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3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B505-B867-3040-917A-6E8E7A35FA20}" type="datetimeFigureOut">
              <a:rPr lang="ru-RU" smtClean="0"/>
              <a:t>6/6/16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571500" y="857250"/>
            <a:ext cx="7886700" cy="3587749"/>
          </a:xfrm>
        </p:spPr>
        <p:txBody>
          <a:bodyPr>
            <a:normAutofit/>
          </a:bodyPr>
          <a:lstStyle/>
          <a:p>
            <a:r>
              <a:rPr lang="uk-UA" dirty="0" smtClean="0"/>
              <a:t>Статистичний аналіз текстових повідомлень в задачах прогнозування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632325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Виконав: Вальт Владислав</a:t>
            </a:r>
            <a:br>
              <a:rPr lang="uk-UA" dirty="0" smtClean="0"/>
            </a:br>
            <a:endParaRPr lang="uk-UA" dirty="0" smtClean="0"/>
          </a:p>
          <a:p>
            <a:r>
              <a:rPr lang="uk-UA" dirty="0" smtClean="0"/>
              <a:t>Керівник</a:t>
            </a:r>
            <a:r>
              <a:rPr lang="uk-UA" dirty="0" smtClean="0"/>
              <a:t>:</a:t>
            </a:r>
          </a:p>
          <a:p>
            <a:r>
              <a:rPr lang="uk-UA" dirty="0" smtClean="0"/>
              <a:t> кандидат фізико-математичних наук, доцент,</a:t>
            </a:r>
          </a:p>
          <a:p>
            <a:r>
              <a:rPr lang="uk-UA" dirty="0" smtClean="0"/>
              <a:t> Чорней Руслан Костянтинович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28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Розглянуті</a:t>
            </a:r>
            <a:r>
              <a:rPr lang="ru-RU" dirty="0" smtClean="0"/>
              <a:t> </a:t>
            </a:r>
            <a:r>
              <a:rPr lang="ru-RU" dirty="0" err="1" smtClean="0"/>
              <a:t>класифікатори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</a:t>
            </a:r>
            <a:r>
              <a:rPr lang="en-US" dirty="0" err="1" smtClean="0"/>
              <a:t>Neighbours</a:t>
            </a:r>
            <a:r>
              <a:rPr lang="en-US" dirty="0" smtClean="0"/>
              <a:t> (KNN)</a:t>
            </a:r>
          </a:p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Naïve Bayes</a:t>
            </a:r>
          </a:p>
          <a:p>
            <a:r>
              <a:rPr lang="en-US" dirty="0" smtClean="0"/>
              <a:t>Logistic 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25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Статистичний</a:t>
            </a:r>
            <a:r>
              <a:rPr lang="ru-RU" dirty="0" smtClean="0"/>
              <a:t> </a:t>
            </a:r>
            <a:r>
              <a:rPr lang="ru-RU" dirty="0" err="1" smtClean="0"/>
              <a:t>підхід</a:t>
            </a:r>
            <a:r>
              <a:rPr lang="ru-RU" dirty="0" smtClean="0"/>
              <a:t> в </a:t>
            </a:r>
            <a:r>
              <a:rPr lang="ru-RU" dirty="0" err="1" smtClean="0"/>
              <a:t>Наївному</a:t>
            </a:r>
            <a:r>
              <a:rPr lang="ru-RU" dirty="0" smtClean="0"/>
              <a:t> </a:t>
            </a:r>
            <a:r>
              <a:rPr lang="ru-RU" dirty="0" err="1" smtClean="0"/>
              <a:t>Баєсі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822937"/>
              </p:ext>
            </p:extLst>
          </p:nvPr>
        </p:nvGraphicFramePr>
        <p:xfrm>
          <a:off x="48895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Ймовірність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Слово</a:t>
                      </a:r>
                      <a:r>
                        <a:rPr lang="ru-RU" baseline="0" dirty="0" smtClean="0"/>
                        <a:t>(основа)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любити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математика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83531"/>
              </p:ext>
            </p:extLst>
          </p:nvPr>
        </p:nvGraphicFramePr>
        <p:xfrm>
          <a:off x="488950" y="3778250"/>
          <a:ext cx="81978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8925"/>
                <a:gridCol w="40989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Ймовірність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Слово(основа)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0.005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0.02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любити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0.05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математика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12875" y="6032500"/>
            <a:ext cx="6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P(s | </a:t>
            </a:r>
            <a:r>
              <a:rPr lang="uk-UA" dirty="0" smtClean="0"/>
              <a:t>позитивний</a:t>
            </a:r>
            <a:r>
              <a:rPr lang="en-US" dirty="0" smtClean="0"/>
              <a:t>)</a:t>
            </a:r>
            <a:r>
              <a:rPr lang="uk-UA" dirty="0" smtClean="0"/>
              <a:t> = </a:t>
            </a:r>
            <a:r>
              <a:rPr lang="en-US" dirty="0" smtClean="0"/>
              <a:t>0.005 &gt; P(s | </a:t>
            </a:r>
            <a:r>
              <a:rPr lang="uk-UA" dirty="0" smtClean="0"/>
              <a:t>негативний) = </a:t>
            </a:r>
            <a:r>
              <a:rPr lang="en-US" dirty="0" smtClean="0"/>
              <a:t>0.000005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90875" y="5504418"/>
            <a:ext cx="277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uk-UA" dirty="0" smtClean="0"/>
              <a:t> = “Я люблю математику”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Параметри</a:t>
            </a:r>
            <a:r>
              <a:rPr lang="ru-RU" dirty="0" smtClean="0"/>
              <a:t> для </a:t>
            </a:r>
            <a:r>
              <a:rPr lang="ru-RU" dirty="0" err="1" smtClean="0"/>
              <a:t>порівняння</a:t>
            </a:r>
            <a:r>
              <a:rPr lang="ru-RU" dirty="0" smtClean="0"/>
              <a:t> алгоритму з самим собою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NUMBER_OF_REVIEWS_TO_ANALY </a:t>
            </a:r>
            <a:r>
              <a:rPr lang="en-US" sz="2800" dirty="0"/>
              <a:t>ZE = 10000 </a:t>
            </a:r>
            <a:r>
              <a:rPr lang="en-US" sz="2800" dirty="0" smtClean="0"/>
              <a:t>NUMBER_OF_POPULAR_WORDS_TO</a:t>
            </a:r>
            <a:r>
              <a:rPr lang="uk-UA" sz="2800" dirty="0" smtClean="0"/>
              <a:t>_</a:t>
            </a:r>
            <a:r>
              <a:rPr lang="en-US" sz="2800" dirty="0" smtClean="0"/>
              <a:t>USE </a:t>
            </a:r>
            <a:r>
              <a:rPr lang="en-US" sz="2800" dirty="0"/>
              <a:t>= 1000 </a:t>
            </a:r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98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Параметри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дають</a:t>
            </a:r>
            <a:r>
              <a:rPr lang="ru-RU" dirty="0" smtClean="0"/>
              <a:t> </a:t>
            </a:r>
            <a:r>
              <a:rPr lang="ru-RU" dirty="0" err="1" smtClean="0"/>
              <a:t>найкращий</a:t>
            </a:r>
            <a:r>
              <a:rPr lang="ru-RU" dirty="0" smtClean="0"/>
              <a:t> результат</a:t>
            </a:r>
            <a:endParaRPr lang="ru-RU" dirty="0"/>
          </a:p>
        </p:txBody>
      </p:sp>
      <p:pic>
        <p:nvPicPr>
          <p:cNvPr id="4" name="Содержимое 3" descr="Screen Shot 2016-06-06 at 9.34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049" b="-390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191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Порівняння</a:t>
            </a:r>
            <a:r>
              <a:rPr lang="ru-RU" dirty="0" smtClean="0"/>
              <a:t> </a:t>
            </a:r>
            <a:r>
              <a:rPr lang="ru-RU" dirty="0" err="1" smtClean="0"/>
              <a:t>результатів</a:t>
            </a:r>
            <a:endParaRPr lang="ru-RU" dirty="0"/>
          </a:p>
        </p:txBody>
      </p:sp>
      <p:pic>
        <p:nvPicPr>
          <p:cNvPr id="4" name="Содержимое 3" descr="recruiting-software-comparis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" b="54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868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80:20</a:t>
            </a:r>
            <a:endParaRPr lang="ru-RU" dirty="0"/>
          </a:p>
        </p:txBody>
      </p:sp>
      <p:pic>
        <p:nvPicPr>
          <p:cNvPr id="4" name="Содержимое 3" descr="Screen Shot 2016-06-06 at 10.17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47" r="-155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511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</a:t>
            </a:r>
            <a:r>
              <a:rPr lang="en-US" dirty="0" smtClean="0"/>
              <a:t>60:40</a:t>
            </a:r>
            <a:endParaRPr lang="ru-RU" dirty="0"/>
          </a:p>
        </p:txBody>
      </p:sp>
      <p:pic>
        <p:nvPicPr>
          <p:cNvPr id="4" name="Содержимое 3" descr="Screen Shot 2016-06-06 at 10.21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85" r="-136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09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80:20</a:t>
            </a:r>
            <a:endParaRPr lang="ru-RU" dirty="0"/>
          </a:p>
        </p:txBody>
      </p:sp>
      <p:pic>
        <p:nvPicPr>
          <p:cNvPr id="4" name="Содержимое 3" descr="Screen Shot 2016-06-06 at 10.19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14" r="-159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627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r>
              <a:rPr lang="en-US" dirty="0" smtClean="0"/>
              <a:t>60:40</a:t>
            </a:r>
            <a:endParaRPr lang="ru-RU" dirty="0"/>
          </a:p>
        </p:txBody>
      </p:sp>
      <p:pic>
        <p:nvPicPr>
          <p:cNvPr id="6" name="Содержимое 5" descr="Screen Shot 2016-06-06 at 10.23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67" r="-134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560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80:20</a:t>
            </a:r>
            <a:endParaRPr lang="ru-RU" dirty="0"/>
          </a:p>
        </p:txBody>
      </p:sp>
      <p:pic>
        <p:nvPicPr>
          <p:cNvPr id="4" name="Содержимое 3" descr="Screen Shot 2016-06-06 at 10.20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97" r="-14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624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 </a:t>
            </a:r>
            <a:r>
              <a:rPr lang="ru-RU" dirty="0" err="1" smtClean="0"/>
              <a:t>роботи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Проаналізувати</a:t>
            </a:r>
            <a:r>
              <a:rPr lang="ru-RU" dirty="0" smtClean="0"/>
              <a:t> </a:t>
            </a:r>
            <a:r>
              <a:rPr lang="ru-RU" dirty="0" err="1" smtClean="0"/>
              <a:t>існуючі</a:t>
            </a:r>
            <a:r>
              <a:rPr lang="ru-RU" dirty="0" smtClean="0"/>
              <a:t> </a:t>
            </a:r>
            <a:r>
              <a:rPr lang="ru-RU" dirty="0" err="1" smtClean="0"/>
              <a:t>підходи</a:t>
            </a:r>
            <a:r>
              <a:rPr lang="ru-RU" dirty="0" smtClean="0"/>
              <a:t> до </a:t>
            </a:r>
            <a:r>
              <a:rPr lang="ru-RU" dirty="0" err="1" smtClean="0"/>
              <a:t>аналізу</a:t>
            </a:r>
            <a:r>
              <a:rPr lang="ru-RU" dirty="0" smtClean="0"/>
              <a:t> </a:t>
            </a:r>
            <a:r>
              <a:rPr lang="ru-RU" dirty="0" err="1" smtClean="0"/>
              <a:t>сентиментів</a:t>
            </a:r>
            <a:endParaRPr lang="ru-RU" dirty="0" smtClean="0"/>
          </a:p>
          <a:p>
            <a:r>
              <a:rPr lang="ru-RU" dirty="0" err="1" smtClean="0"/>
              <a:t>Оцінити</a:t>
            </a:r>
            <a:r>
              <a:rPr lang="ru-RU" dirty="0" smtClean="0"/>
              <a:t> як </a:t>
            </a:r>
            <a:r>
              <a:rPr lang="ru-RU" dirty="0" err="1" smtClean="0"/>
              <a:t>змінится</a:t>
            </a:r>
            <a:r>
              <a:rPr lang="ru-RU" dirty="0" smtClean="0"/>
              <a:t> </a:t>
            </a:r>
            <a:r>
              <a:rPr lang="ru-RU" dirty="0" err="1" smtClean="0"/>
              <a:t>якість</a:t>
            </a:r>
            <a:r>
              <a:rPr lang="ru-RU" dirty="0" smtClean="0"/>
              <a:t> </a:t>
            </a:r>
            <a:r>
              <a:rPr lang="ru-RU" dirty="0" err="1" smtClean="0"/>
              <a:t>прогнозування</a:t>
            </a:r>
            <a:r>
              <a:rPr lang="ru-RU" dirty="0" smtClean="0"/>
              <a:t> при </a:t>
            </a:r>
            <a:r>
              <a:rPr lang="ru-RU" dirty="0" err="1" smtClean="0"/>
              <a:t>збільшенні</a:t>
            </a:r>
            <a:r>
              <a:rPr lang="ru-RU" dirty="0" smtClean="0"/>
              <a:t> </a:t>
            </a:r>
            <a:r>
              <a:rPr lang="ru-RU" dirty="0" err="1" smtClean="0"/>
              <a:t>кількості</a:t>
            </a:r>
            <a:r>
              <a:rPr lang="ru-RU" dirty="0" smtClean="0"/>
              <a:t> </a:t>
            </a:r>
            <a:r>
              <a:rPr lang="ru-RU" dirty="0" err="1" smtClean="0"/>
              <a:t>класів</a:t>
            </a:r>
            <a:endParaRPr lang="ru-RU" dirty="0" smtClean="0"/>
          </a:p>
          <a:p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модифікацію</a:t>
            </a:r>
            <a:r>
              <a:rPr lang="ru-RU" dirty="0" smtClean="0"/>
              <a:t>, яка </a:t>
            </a:r>
            <a:r>
              <a:rPr lang="ru-RU" dirty="0" err="1" smtClean="0"/>
              <a:t>даватиме</a:t>
            </a:r>
            <a:r>
              <a:rPr lang="ru-RU" dirty="0" smtClean="0"/>
              <a:t> </a:t>
            </a:r>
            <a:r>
              <a:rPr lang="ru-RU" dirty="0" err="1" smtClean="0"/>
              <a:t>кращий</a:t>
            </a:r>
            <a:r>
              <a:rPr lang="ru-RU" dirty="0" smtClean="0"/>
              <a:t> </a:t>
            </a:r>
            <a:r>
              <a:rPr lang="ru-RU" dirty="0" smtClean="0"/>
              <a:t>результат при </a:t>
            </a:r>
            <a:r>
              <a:rPr lang="ru-RU" dirty="0" err="1" smtClean="0"/>
              <a:t>більшій</a:t>
            </a:r>
            <a:r>
              <a:rPr lang="ru-RU" dirty="0" smtClean="0"/>
              <a:t> </a:t>
            </a:r>
            <a:r>
              <a:rPr lang="ru-RU" dirty="0" err="1" smtClean="0"/>
              <a:t>кількості</a:t>
            </a:r>
            <a:r>
              <a:rPr lang="ru-RU" dirty="0" smtClean="0"/>
              <a:t> </a:t>
            </a:r>
            <a:r>
              <a:rPr lang="ru-RU" dirty="0" err="1" smtClean="0"/>
              <a:t>классів</a:t>
            </a:r>
            <a:endParaRPr lang="ru-RU" dirty="0" smtClean="0"/>
          </a:p>
          <a:p>
            <a:r>
              <a:rPr lang="ru-RU" dirty="0" err="1" smtClean="0"/>
              <a:t>Реалізувати</a:t>
            </a:r>
            <a:r>
              <a:rPr lang="ru-RU" dirty="0" smtClean="0"/>
              <a:t> </a:t>
            </a:r>
            <a:r>
              <a:rPr lang="ru-RU" dirty="0" err="1" smtClean="0"/>
              <a:t>модифікацію</a:t>
            </a:r>
            <a:r>
              <a:rPr lang="ru-RU" dirty="0" smtClean="0"/>
              <a:t> у </a:t>
            </a:r>
            <a:r>
              <a:rPr lang="ru-RU" dirty="0" err="1" smtClean="0"/>
              <a:t>програмному</a:t>
            </a:r>
            <a:r>
              <a:rPr lang="ru-RU" dirty="0" smtClean="0"/>
              <a:t> </a:t>
            </a:r>
            <a:r>
              <a:rPr lang="ru-RU" dirty="0" err="1" smtClean="0"/>
              <a:t>застосунку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71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Порівняння</a:t>
            </a:r>
            <a:r>
              <a:rPr lang="ru-RU" dirty="0" smtClean="0"/>
              <a:t> з </a:t>
            </a:r>
            <a:r>
              <a:rPr lang="ru-RU" dirty="0" err="1" smtClean="0"/>
              <a:t>іншими</a:t>
            </a:r>
            <a:r>
              <a:rPr lang="ru-RU" dirty="0" smtClean="0"/>
              <a:t> </a:t>
            </a:r>
            <a:r>
              <a:rPr lang="ru-RU" dirty="0" err="1" smtClean="0"/>
              <a:t>алгоритамами</a:t>
            </a:r>
            <a:endParaRPr lang="ru-RU" dirty="0"/>
          </a:p>
        </p:txBody>
      </p:sp>
      <p:pic>
        <p:nvPicPr>
          <p:cNvPr id="4" name="Содержимое 3" descr="image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84" r="-30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559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Параметри алгоритму</a:t>
            </a:r>
            <a:endParaRPr lang="ru-RU" dirty="0"/>
          </a:p>
        </p:txBody>
      </p:sp>
      <p:pic>
        <p:nvPicPr>
          <p:cNvPr id="6" name="Содержимое 5" descr="Screen Shot 2016-06-06 at 10.26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97" b="-319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278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ru-RU" dirty="0"/>
          </a:p>
        </p:txBody>
      </p:sp>
      <p:pic>
        <p:nvPicPr>
          <p:cNvPr id="4" name="Содержимое 3" descr="Screen Shot 2016-06-06 at 10.28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7" r="-19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891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ru-RU" dirty="0"/>
          </a:p>
        </p:txBody>
      </p:sp>
      <p:pic>
        <p:nvPicPr>
          <p:cNvPr id="4" name="Содержимое 3" descr="Screen Shot 2016-06-06 at 10.28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21" r="-17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857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базований</a:t>
            </a:r>
            <a:r>
              <a:rPr lang="ru-RU" dirty="0" smtClean="0"/>
              <a:t> на </a:t>
            </a:r>
            <a:r>
              <a:rPr lang="ru-RU" dirty="0" err="1" smtClean="0"/>
              <a:t>позитивних</a:t>
            </a:r>
            <a:r>
              <a:rPr lang="ru-RU" dirty="0" smtClean="0"/>
              <a:t> і </a:t>
            </a:r>
            <a:r>
              <a:rPr lang="ru-RU" dirty="0" err="1" smtClean="0"/>
              <a:t>негативних</a:t>
            </a:r>
            <a:r>
              <a:rPr lang="ru-RU" dirty="0" smtClean="0"/>
              <a:t> словах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Словник позитивного і негативного лексикону в англійській мові (приблизно 6800 слів)</a:t>
            </a:r>
          </a:p>
          <a:p>
            <a:r>
              <a:rPr lang="en-US" dirty="0"/>
              <a:t>https://</a:t>
            </a:r>
            <a:r>
              <a:rPr lang="en-US" dirty="0" err="1"/>
              <a:t>www.cs.uic.edu</a:t>
            </a:r>
            <a:r>
              <a:rPr lang="en-US" dirty="0"/>
              <a:t>/~</a:t>
            </a:r>
            <a:r>
              <a:rPr lang="en-US" dirty="0" err="1"/>
              <a:t>liub</a:t>
            </a:r>
            <a:r>
              <a:rPr lang="en-US" dirty="0"/>
              <a:t>/FBS/sentiment-</a:t>
            </a:r>
            <a:r>
              <a:rPr lang="en-US" dirty="0" err="1"/>
              <a:t>analysis.html</a:t>
            </a:r>
            <a:endParaRPr lang="uk-UA" dirty="0" smtClean="0"/>
          </a:p>
          <a:p>
            <a:r>
              <a:rPr lang="en-US" dirty="0" smtClean="0"/>
              <a:t>prediction </a:t>
            </a:r>
            <a:r>
              <a:rPr lang="en-US" dirty="0"/>
              <a:t>= 1+round(4∗(</a:t>
            </a:r>
            <a:r>
              <a:rPr lang="en-US" dirty="0" err="1"/>
              <a:t>positivecount</a:t>
            </a:r>
            <a:r>
              <a:rPr lang="en-US" dirty="0"/>
              <a:t>/(</a:t>
            </a:r>
            <a:r>
              <a:rPr lang="en-US" dirty="0" err="1"/>
              <a:t>positivecount</a:t>
            </a:r>
            <a:r>
              <a:rPr lang="en-US" dirty="0"/>
              <a:t>+ </a:t>
            </a:r>
            <a:r>
              <a:rPr lang="en-US" dirty="0" err="1"/>
              <a:t>negativecount</a:t>
            </a:r>
            <a:r>
              <a:rPr lang="en-US" dirty="0"/>
              <a:t>))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64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базований</a:t>
            </a:r>
            <a:r>
              <a:rPr lang="ru-RU" dirty="0"/>
              <a:t> на </a:t>
            </a:r>
            <a:r>
              <a:rPr lang="ru-RU" dirty="0" err="1"/>
              <a:t>позитивних</a:t>
            </a:r>
            <a:r>
              <a:rPr lang="ru-RU" dirty="0"/>
              <a:t> і </a:t>
            </a:r>
            <a:r>
              <a:rPr lang="ru-RU" dirty="0" err="1"/>
              <a:t>негативних</a:t>
            </a:r>
            <a:r>
              <a:rPr lang="ru-RU" dirty="0"/>
              <a:t> словах</a:t>
            </a:r>
          </a:p>
        </p:txBody>
      </p:sp>
      <p:pic>
        <p:nvPicPr>
          <p:cNvPr id="4" name="Изображение 3" descr="Screen Shot 2016-06-06 at 10.3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6337300" cy="2237383"/>
          </a:xfrm>
          <a:prstGeom prst="rect">
            <a:avLst/>
          </a:prstGeom>
        </p:spPr>
      </p:pic>
      <p:pic>
        <p:nvPicPr>
          <p:cNvPr id="5" name="Изображение 4" descr="Screen Shot 2016-06-06 at 10.35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41147"/>
            <a:ext cx="2505075" cy="451151"/>
          </a:xfrm>
          <a:prstGeom prst="rect">
            <a:avLst/>
          </a:prstGeom>
        </p:spPr>
      </p:pic>
      <p:pic>
        <p:nvPicPr>
          <p:cNvPr id="6" name="Изображение 5" descr="Screen Shot 2016-06-06 at 10.36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4292298"/>
            <a:ext cx="5445125" cy="249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Тренування</a:t>
            </a:r>
            <a:r>
              <a:rPr lang="ru-RU" dirty="0" smtClean="0"/>
              <a:t> на словах </a:t>
            </a:r>
            <a:r>
              <a:rPr lang="ru-RU" dirty="0" err="1" smtClean="0"/>
              <a:t>оптимальних</a:t>
            </a:r>
            <a:r>
              <a:rPr lang="ru-RU" dirty="0" smtClean="0"/>
              <a:t> для </a:t>
            </a:r>
            <a:r>
              <a:rPr lang="ru-RU" dirty="0" err="1" smtClean="0"/>
              <a:t>бінарної</a:t>
            </a:r>
            <a:r>
              <a:rPr lang="ru-RU" dirty="0" smtClean="0"/>
              <a:t> </a:t>
            </a:r>
            <a:r>
              <a:rPr lang="ru-RU" dirty="0" err="1" smtClean="0"/>
              <a:t>класифікації</a:t>
            </a:r>
            <a:endParaRPr lang="ru-RU" dirty="0"/>
          </a:p>
        </p:txBody>
      </p:sp>
      <p:pic>
        <p:nvPicPr>
          <p:cNvPr id="4" name="Содержимое 3" descr="Screen Shot 2016-06-06 at 11.15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66" r="-135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203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Наукова</a:t>
            </a:r>
            <a:r>
              <a:rPr lang="ru-RU" dirty="0" smtClean="0"/>
              <a:t> новизна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Розглянуто</a:t>
            </a:r>
            <a:r>
              <a:rPr lang="ru-RU" dirty="0" smtClean="0"/>
              <a:t> </a:t>
            </a:r>
            <a:r>
              <a:rPr lang="ru-RU" dirty="0" err="1" smtClean="0"/>
              <a:t>менш</a:t>
            </a:r>
            <a:r>
              <a:rPr lang="ru-RU" dirty="0" smtClean="0"/>
              <a:t> </a:t>
            </a:r>
            <a:r>
              <a:rPr lang="ru-RU" dirty="0" err="1" smtClean="0"/>
              <a:t>поширену</a:t>
            </a:r>
            <a:r>
              <a:rPr lang="ru-RU" dirty="0" smtClean="0"/>
              <a:t> проблему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детальної</a:t>
            </a:r>
            <a:r>
              <a:rPr lang="ru-RU" dirty="0" smtClean="0"/>
              <a:t> </a:t>
            </a:r>
            <a:r>
              <a:rPr lang="ru-RU" dirty="0" err="1" smtClean="0"/>
              <a:t>класифікації</a:t>
            </a:r>
            <a:r>
              <a:rPr lang="ru-RU" dirty="0" smtClean="0"/>
              <a:t> </a:t>
            </a:r>
            <a:r>
              <a:rPr lang="ru-RU" dirty="0" err="1" smtClean="0"/>
              <a:t>сентиментів</a:t>
            </a:r>
            <a:endParaRPr lang="ru-RU" dirty="0" smtClean="0"/>
          </a:p>
          <a:p>
            <a:r>
              <a:rPr lang="ru-RU" dirty="0" err="1" smtClean="0"/>
              <a:t>Виконано</a:t>
            </a:r>
            <a:r>
              <a:rPr lang="ru-RU" dirty="0" smtClean="0"/>
              <a:t> </a:t>
            </a:r>
            <a:r>
              <a:rPr lang="ru-RU" dirty="0" err="1" smtClean="0"/>
              <a:t>порівняння</a:t>
            </a:r>
            <a:r>
              <a:rPr lang="ru-RU" dirty="0" smtClean="0"/>
              <a:t> з </a:t>
            </a:r>
            <a:r>
              <a:rPr lang="ru-RU" dirty="0" err="1" smtClean="0"/>
              <a:t>існуючими</a:t>
            </a:r>
            <a:r>
              <a:rPr lang="ru-RU" dirty="0" smtClean="0"/>
              <a:t> методами і </a:t>
            </a:r>
            <a:r>
              <a:rPr lang="ru-RU" dirty="0" err="1" smtClean="0"/>
              <a:t>розроблено</a:t>
            </a:r>
            <a:r>
              <a:rPr lang="ru-RU" dirty="0" smtClean="0"/>
              <a:t> </a:t>
            </a:r>
            <a:r>
              <a:rPr lang="ru-RU" dirty="0" err="1" smtClean="0"/>
              <a:t>модифікацію</a:t>
            </a:r>
            <a:r>
              <a:rPr lang="ru-RU" dirty="0" smtClean="0"/>
              <a:t>, яка </a:t>
            </a:r>
            <a:r>
              <a:rPr lang="ru-RU" dirty="0" err="1" smtClean="0"/>
              <a:t>покращує</a:t>
            </a:r>
            <a:r>
              <a:rPr lang="ru-RU" dirty="0" smtClean="0"/>
              <a:t> результат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3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Практична </a:t>
            </a:r>
            <a:r>
              <a:rPr lang="ru-RU" dirty="0" err="1" smtClean="0"/>
              <a:t>значимість</a:t>
            </a:r>
            <a:r>
              <a:rPr lang="ru-RU" dirty="0" smtClean="0"/>
              <a:t> </a:t>
            </a:r>
            <a:r>
              <a:rPr lang="ru-RU" dirty="0" err="1" smtClean="0"/>
              <a:t>результатів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Наочно</a:t>
            </a:r>
            <a:r>
              <a:rPr lang="ru-RU" dirty="0" smtClean="0"/>
              <a:t> показано,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алгоритми</a:t>
            </a:r>
            <a:r>
              <a:rPr lang="ru-RU" dirty="0" smtClean="0"/>
              <a:t> </a:t>
            </a:r>
            <a:r>
              <a:rPr lang="ru-RU" dirty="0" err="1" smtClean="0"/>
              <a:t>розроблені</a:t>
            </a:r>
            <a:r>
              <a:rPr lang="ru-RU" dirty="0" smtClean="0"/>
              <a:t> для </a:t>
            </a:r>
            <a:r>
              <a:rPr lang="ru-RU" dirty="0" err="1" smtClean="0"/>
              <a:t>бінарної</a:t>
            </a:r>
            <a:r>
              <a:rPr lang="ru-RU" dirty="0" smtClean="0"/>
              <a:t> </a:t>
            </a:r>
            <a:r>
              <a:rPr lang="ru-RU" dirty="0" err="1" smtClean="0"/>
              <a:t>класифікації</a:t>
            </a:r>
            <a:r>
              <a:rPr lang="ru-RU" dirty="0" smtClean="0"/>
              <a:t>, погано </a:t>
            </a:r>
            <a:r>
              <a:rPr lang="ru-RU" dirty="0" err="1" smtClean="0"/>
              <a:t>підходять</a:t>
            </a:r>
            <a:r>
              <a:rPr lang="ru-RU" dirty="0" smtClean="0"/>
              <a:t> для </a:t>
            </a:r>
            <a:r>
              <a:rPr lang="ru-RU" dirty="0" err="1" smtClean="0"/>
              <a:t>більш</a:t>
            </a:r>
            <a:r>
              <a:rPr lang="ru-RU" dirty="0" smtClean="0"/>
              <a:t> детального </a:t>
            </a:r>
            <a:r>
              <a:rPr lang="ru-RU" dirty="0" err="1" smtClean="0"/>
              <a:t>аналізу</a:t>
            </a:r>
            <a:r>
              <a:rPr lang="ru-RU" dirty="0" smtClean="0"/>
              <a:t> </a:t>
            </a:r>
            <a:r>
              <a:rPr lang="ru-RU" dirty="0" err="1" smtClean="0"/>
              <a:t>сентиментів</a:t>
            </a:r>
            <a:endParaRPr lang="ru-RU" dirty="0" smtClean="0"/>
          </a:p>
          <a:p>
            <a:r>
              <a:rPr lang="ru-RU" dirty="0" err="1" smtClean="0"/>
              <a:t>Алгоритми</a:t>
            </a:r>
            <a:r>
              <a:rPr lang="ru-RU" dirty="0" smtClean="0"/>
              <a:t> </a:t>
            </a:r>
            <a:r>
              <a:rPr lang="ru-RU" dirty="0" err="1" smtClean="0"/>
              <a:t>базовані</a:t>
            </a:r>
            <a:r>
              <a:rPr lang="ru-RU" dirty="0" smtClean="0"/>
              <a:t> на </a:t>
            </a:r>
            <a:r>
              <a:rPr lang="ru-RU" dirty="0" err="1" smtClean="0"/>
              <a:t>статистиці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конкурувати</a:t>
            </a:r>
            <a:r>
              <a:rPr lang="ru-RU" dirty="0" smtClean="0"/>
              <a:t> з алгоритмами </a:t>
            </a:r>
            <a:r>
              <a:rPr lang="ru-RU" dirty="0" err="1" smtClean="0"/>
              <a:t>основаними</a:t>
            </a:r>
            <a:r>
              <a:rPr lang="ru-RU" dirty="0" smtClean="0"/>
              <a:t> на </a:t>
            </a:r>
            <a:r>
              <a:rPr lang="ru-RU" dirty="0" err="1" smtClean="0"/>
              <a:t>предметній</a:t>
            </a:r>
            <a:r>
              <a:rPr lang="ru-RU" dirty="0" smtClean="0"/>
              <a:t> </a:t>
            </a:r>
            <a:r>
              <a:rPr lang="ru-RU" dirty="0" err="1" smtClean="0"/>
              <a:t>області</a:t>
            </a:r>
            <a:endParaRPr lang="en-US" dirty="0" smtClean="0"/>
          </a:p>
          <a:p>
            <a:r>
              <a:rPr lang="uk-UA" dirty="0" smtClean="0"/>
              <a:t>Підібрано оптимальні параметри для найефективнішого застосування алгоритму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7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Доповідь</a:t>
            </a:r>
            <a:r>
              <a:rPr lang="ru-RU" dirty="0" smtClean="0"/>
              <a:t> </a:t>
            </a:r>
            <a:r>
              <a:rPr lang="ru-RU" dirty="0" err="1" smtClean="0"/>
              <a:t>закінчена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67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Бінарний</a:t>
            </a:r>
            <a:r>
              <a:rPr lang="ru-RU" dirty="0" smtClean="0"/>
              <a:t> </a:t>
            </a:r>
            <a:r>
              <a:rPr lang="ru-RU" dirty="0" err="1" smtClean="0"/>
              <a:t>сентимент</a:t>
            </a:r>
            <a:r>
              <a:rPr lang="ru-RU" dirty="0" smtClean="0"/>
              <a:t> </a:t>
            </a:r>
            <a:r>
              <a:rPr lang="ru-RU" dirty="0" err="1" smtClean="0"/>
              <a:t>аналіз</a:t>
            </a:r>
            <a:endParaRPr lang="ru-RU" dirty="0"/>
          </a:p>
        </p:txBody>
      </p:sp>
      <p:pic>
        <p:nvPicPr>
          <p:cNvPr id="4" name="Содержимое 3" descr="Screen Shot 2016-06-05 at 11.27.3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39" r="-42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50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5-зірковий </a:t>
            </a:r>
            <a:r>
              <a:rPr lang="ru-RU" dirty="0" err="1" smtClean="0"/>
              <a:t>класифікатор</a:t>
            </a:r>
            <a:endParaRPr lang="ru-RU" dirty="0"/>
          </a:p>
        </p:txBody>
      </p:sp>
      <p:pic>
        <p:nvPicPr>
          <p:cNvPr id="4" name="Содержимое 3" descr="3-5-sta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954" b="-67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9922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данних</a:t>
            </a:r>
            <a:r>
              <a:rPr lang="en-US" dirty="0" smtClean="0"/>
              <a:t> (amazon baby products reviews)</a:t>
            </a:r>
            <a:endParaRPr lang="ru-RU" dirty="0"/>
          </a:p>
        </p:txBody>
      </p:sp>
      <p:pic>
        <p:nvPicPr>
          <p:cNvPr id="4" name="Содержимое 3" descr="Screen Shot 2016-06-06 at 9.53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81" r="-115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601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Критерій якості класифікації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uk-UA" dirty="0" smtClean="0"/>
              <a:t>1</a:t>
            </a:r>
            <a:r>
              <a:rPr lang="en-US" dirty="0" smtClean="0"/>
              <a:t>-score</a:t>
            </a:r>
            <a:r>
              <a:rPr lang="uk-UA" dirty="0" smtClean="0"/>
              <a:t> (а точніше середнє з усіх класів)</a:t>
            </a:r>
            <a:endParaRPr lang="ru-RU" dirty="0"/>
          </a:p>
        </p:txBody>
      </p:sp>
      <p:pic>
        <p:nvPicPr>
          <p:cNvPr id="4" name="Изображение 3" descr="Screen Shot 2016-06-06 at 9.3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25" y="2251075"/>
            <a:ext cx="3594100" cy="850900"/>
          </a:xfrm>
          <a:prstGeom prst="rect">
            <a:avLst/>
          </a:prstGeom>
        </p:spPr>
      </p:pic>
      <p:pic>
        <p:nvPicPr>
          <p:cNvPr id="5" name="Изображение 4" descr="precision_and_recall_graph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25" y="3190875"/>
            <a:ext cx="39528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0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r>
              <a:rPr lang="ru-RU" dirty="0" err="1" smtClean="0"/>
              <a:t>побудови</a:t>
            </a:r>
            <a:r>
              <a:rPr lang="ru-RU" dirty="0" smtClean="0"/>
              <a:t> </a:t>
            </a:r>
            <a:r>
              <a:rPr lang="ru-RU" dirty="0" err="1" smtClean="0"/>
              <a:t>класифікатора</a:t>
            </a:r>
            <a:endParaRPr lang="ru-RU" dirty="0"/>
          </a:p>
        </p:txBody>
      </p:sp>
      <p:pic>
        <p:nvPicPr>
          <p:cNvPr id="4" name="Содержимое 3" descr="Screen Shot 2016-06-05 at 12.11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15" r="-130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672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Суть запропонованого методу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Позбутися</a:t>
            </a:r>
            <a:r>
              <a:rPr lang="ru-RU" dirty="0" smtClean="0"/>
              <a:t> </a:t>
            </a:r>
            <a:r>
              <a:rPr lang="ru-RU" dirty="0" err="1" smtClean="0"/>
              <a:t>пунктуації</a:t>
            </a:r>
            <a:r>
              <a:rPr lang="ru-RU" dirty="0" smtClean="0"/>
              <a:t> і </a:t>
            </a:r>
            <a:r>
              <a:rPr lang="ru-RU" dirty="0" err="1" smtClean="0"/>
              <a:t>виділити</a:t>
            </a:r>
            <a:r>
              <a:rPr lang="ru-RU" dirty="0" smtClean="0"/>
              <a:t> слова з </a:t>
            </a:r>
            <a:r>
              <a:rPr lang="ru-RU" dirty="0" err="1" smtClean="0"/>
              <a:t>відгуку</a:t>
            </a:r>
            <a:endParaRPr lang="ru-RU" dirty="0" smtClean="0"/>
          </a:p>
          <a:p>
            <a:r>
              <a:rPr lang="ru-RU" dirty="0" smtClean="0"/>
              <a:t>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en-US" dirty="0" smtClean="0"/>
              <a:t>POS </a:t>
            </a:r>
            <a:r>
              <a:rPr lang="uk-UA" dirty="0" smtClean="0"/>
              <a:t>тагера виділити частини мови</a:t>
            </a:r>
          </a:p>
          <a:p>
            <a:r>
              <a:rPr lang="uk-UA" dirty="0" smtClean="0"/>
              <a:t>Користуючись отриманою інформацією, можна застосувати лематизатор і виділити основи слів</a:t>
            </a:r>
            <a:endParaRPr lang="en-US" dirty="0" smtClean="0"/>
          </a:p>
          <a:p>
            <a:r>
              <a:rPr lang="ru-RU" dirty="0" err="1"/>
              <a:t>Відфільтрувати</a:t>
            </a:r>
            <a:r>
              <a:rPr lang="ru-RU" dirty="0"/>
              <a:t> СТОП-слова (</a:t>
            </a:r>
            <a:r>
              <a:rPr lang="ru-RU" dirty="0" err="1"/>
              <a:t>наприклад</a:t>
            </a:r>
            <a:r>
              <a:rPr lang="ru-RU" dirty="0"/>
              <a:t> </a:t>
            </a:r>
            <a:r>
              <a:rPr lang="ru-RU" dirty="0" err="1"/>
              <a:t>займеники</a:t>
            </a:r>
            <a:r>
              <a:rPr lang="ru-RU" dirty="0"/>
              <a:t>)</a:t>
            </a:r>
            <a:endParaRPr lang="uk-UA" dirty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21889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Суть запропонованого </a:t>
            </a:r>
            <a:r>
              <a:rPr lang="uk-UA" dirty="0" smtClean="0"/>
              <a:t>методу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Проаналізувати </a:t>
            </a:r>
            <a:r>
              <a:rPr lang="uk-UA" dirty="0"/>
              <a:t>наявніть заперечень і слова, які підпадають під заперечення трансформувати в </a:t>
            </a:r>
            <a:r>
              <a:rPr lang="en-US" dirty="0"/>
              <a:t>“NOT_</a:t>
            </a:r>
            <a:r>
              <a:rPr lang="uk-UA" dirty="0"/>
              <a:t>слово</a:t>
            </a:r>
            <a:r>
              <a:rPr lang="uk-UA" dirty="0" smtClean="0"/>
              <a:t>”</a:t>
            </a:r>
          </a:p>
          <a:p>
            <a:r>
              <a:rPr lang="ru-RU" dirty="0" err="1" smtClean="0"/>
              <a:t>Вибрати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uk-UA" dirty="0" smtClean="0"/>
              <a:t>найбільш вживаних слів і кожен відгук представити у вигляді вектору кількості входжень цих слів або бульового вектору входження</a:t>
            </a:r>
            <a:endParaRPr lang="en-US" dirty="0" smtClean="0"/>
          </a:p>
          <a:p>
            <a:r>
              <a:rPr lang="ru-RU" dirty="0" err="1"/>
              <a:t>Врахувати</a:t>
            </a:r>
            <a:r>
              <a:rPr lang="ru-RU" dirty="0"/>
              <a:t> </a:t>
            </a:r>
            <a:r>
              <a:rPr lang="ru-RU" dirty="0" err="1"/>
              <a:t>емотикони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69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403</Words>
  <Application>Microsoft Macintosh PowerPoint</Application>
  <PresentationFormat>Экран (4:3)</PresentationFormat>
  <Paragraphs>76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Статистичний аналіз текстових повідомлень в задачах прогнозування</vt:lpstr>
      <vt:lpstr>Мета роботи</vt:lpstr>
      <vt:lpstr>Бінарний сентимент аналіз</vt:lpstr>
      <vt:lpstr>5-зірковий класифікатор</vt:lpstr>
      <vt:lpstr>Приклад вхідних данних (amazon baby products reviews)</vt:lpstr>
      <vt:lpstr>Критерій якості класифікації</vt:lpstr>
      <vt:lpstr>Процесс побудови класифікатора</vt:lpstr>
      <vt:lpstr>Суть запропонованого методу</vt:lpstr>
      <vt:lpstr>Суть запропонованого методу</vt:lpstr>
      <vt:lpstr>Розглянуті класифікатори</vt:lpstr>
      <vt:lpstr>Статистичний підхід в Наївному Баєсі</vt:lpstr>
      <vt:lpstr>Параметри для порівняння алгоритму з самим собою</vt:lpstr>
      <vt:lpstr>Параметри які дають найкращий результат</vt:lpstr>
      <vt:lpstr>Порівняння результатів</vt:lpstr>
      <vt:lpstr>Naïve Bayes 80:20</vt:lpstr>
      <vt:lpstr>Naïve Bayes 60:40</vt:lpstr>
      <vt:lpstr>Logistic regression 80:20</vt:lpstr>
      <vt:lpstr>Logistic regression 60:40</vt:lpstr>
      <vt:lpstr>KNN 80:20</vt:lpstr>
      <vt:lpstr>Порівняння з іншими алгоритамами</vt:lpstr>
      <vt:lpstr>Параметри алгоритму</vt:lpstr>
      <vt:lpstr>Naïve Bayes</vt:lpstr>
      <vt:lpstr>Logistic regression</vt:lpstr>
      <vt:lpstr>Алгоритм базований на позитивних і негативних словах</vt:lpstr>
      <vt:lpstr>Алгоритм базований на позитивних і негативних словах</vt:lpstr>
      <vt:lpstr>Тренування на словах оптимальних для бінарної класифікації</vt:lpstr>
      <vt:lpstr>Наукова новизна</vt:lpstr>
      <vt:lpstr>Практична значимість результатів</vt:lpstr>
      <vt:lpstr>Доповідь закінчена</vt:lpstr>
    </vt:vector>
  </TitlesOfParts>
  <Company>NaUKMA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</dc:title>
  <dc:creator>Vlad Valt</dc:creator>
  <cp:lastModifiedBy>Vlad Valt</cp:lastModifiedBy>
  <cp:revision>105</cp:revision>
  <dcterms:created xsi:type="dcterms:W3CDTF">2016-06-02T05:46:50Z</dcterms:created>
  <dcterms:modified xsi:type="dcterms:W3CDTF">2016-06-06T20:40:57Z</dcterms:modified>
</cp:coreProperties>
</file>