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8" r:id="rId4"/>
    <p:sldId id="259" r:id="rId5"/>
    <p:sldId id="265" r:id="rId6"/>
    <p:sldId id="260" r:id="rId7"/>
    <p:sldId id="261" r:id="rId8"/>
    <p:sldId id="263" r:id="rId9"/>
    <p:sldId id="266" r:id="rId10"/>
    <p:sldId id="267" r:id="rId11"/>
    <p:sldId id="269" r:id="rId12"/>
    <p:sldId id="268" r:id="rId13"/>
    <p:sldId id="270" r:id="rId14"/>
    <p:sldId id="273" r:id="rId15"/>
    <p:sldId id="271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43C8-8C0C-4600-914B-457D96B897EA}" type="datetimeFigureOut">
              <a:rPr lang="en-US" smtClean="0"/>
              <a:t>2016-06-03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1ED6E-2573-4310-A438-E02E12A88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8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1ED6E-2573-4310-A438-E02E12A88B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1ED6E-2573-4310-A438-E02E12A88B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5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1ED6E-2573-4310-A438-E02E12A88B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5C15-8FAA-4DF9-8F46-7D7267E1FD74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pPr/>
              <a:t>‹#›</a:t>
            </a:fld>
            <a:r>
              <a:rPr lang="uk-UA" dirty="0"/>
              <a:t> /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0458-8A0A-4BB3-9C04-AE2820B48D3E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9A69-2B02-482D-A00F-76CBC24C1146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8B45-36CF-4760-99C7-3CEE703A360B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BC13-DC14-4149-837C-B885873452E9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47AD-41BD-4043-B5FC-E3A0FC46385B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7B6B-ED6B-46CA-B632-18C4FB667566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2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3DCC-B144-4CD8-B94F-19183963B415}" type="datetime1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0A2-F2C1-4F74-BF04-4417EFA21A04}" type="datetime1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5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BC2D-1763-4B81-BEBA-F8D1B1822D21}" type="datetime1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5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C70E-A229-4535-A594-E842A72F6E12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786D-B70A-4030-BDAC-BBB214D5528A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3A2-2359-435D-AA48-E9E345F93729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0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05C95-101C-4816-9E6A-F6670D30E5A9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0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5367-56E0-4308-A6A3-A1323F96629E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D094-9487-4CD5-96C1-9452E42F9CC9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D1DE-07DA-491E-AFD1-0CB547255EBB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95818-4C2E-4FB0-8913-CDB227E4CA97}" type="datetime1">
              <a:rPr lang="en-US" smtClean="0"/>
              <a:t>2016-06-03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1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9FB-EB9D-495D-BA6C-BC923262AE90}" type="datetime1">
              <a:rPr lang="en-US" smtClean="0"/>
              <a:t>2016-06-03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E93D-5F66-436F-894E-A69826F641B4}" type="datetime1">
              <a:rPr lang="en-US" smtClean="0"/>
              <a:t>2016-06-03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534C-CAA7-4EB6-98C8-DD75DE57241D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4569-FB1B-460D-9308-18CCA228D1D2}" type="datetime1">
              <a:rPr lang="en-US" smtClean="0"/>
              <a:t>2016-06-03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218E-0EBE-4391-9B5F-BD1DD9804AD2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4F5-8CCA-4A68-8184-CA068DE52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CAD0-2ADB-48CB-B4CF-9A23501294B4}" type="datetime1">
              <a:rPr lang="en-US" smtClean="0"/>
              <a:t>2016-06-03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BBA4-B76C-4819-9E9D-0496257E9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5400" b="1" dirty="0">
                <a:latin typeface="Calibri" panose="020F0502020204030204" pitchFamily="34" charset="0"/>
              </a:rPr>
              <a:t>АНАЛІЗ СТАТИСТИЧНИХ КЛАСИФІКАТОРІВ СПАМУ В ТЕКСТОВИХ ПОВІДОМЛЕННЯХ</a:t>
            </a:r>
            <a:endParaRPr lang="en-US" sz="54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780"/>
            <a:ext cx="9144000" cy="474785"/>
          </a:xfrm>
        </p:spPr>
        <p:txBody>
          <a:bodyPr/>
          <a:lstStyle/>
          <a:p>
            <a:r>
              <a:rPr lang="uk-UA" dirty="0"/>
              <a:t>Виконав: Фітель Данило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127597"/>
            <a:ext cx="9144000" cy="474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Керівник: Олійник Богдана Віталіївна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pPr/>
              <a:t>1</a:t>
            </a:fld>
            <a:r>
              <a:rPr lang="uk-UA" dirty="0"/>
              <a:t> /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10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01975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11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748729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Педантичний баєсівський класифікатор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Тренування: час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</a:t>
                </a:r>
                <a:r>
                  <a:rPr lang="uk-UA" sz="3200" dirty="0"/>
                  <a:t>простір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:r>
                  <a:rPr lang="uk-UA" sz="3200" dirty="0"/>
                  <a:t>Класифікація: час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, простір -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 algn="just"/>
                <a:r>
                  <a:rPr lang="uk-UA" sz="3200" b="0" dirty="0"/>
                  <a:t>Просторова складність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 для тренування обмежує кількість </a:t>
                </a:r>
                <a:r>
                  <a:rPr lang="en-US" sz="3200" dirty="0"/>
                  <a:t> </a:t>
                </a:r>
                <a:r>
                  <a:rPr lang="uk-UA" sz="3200" dirty="0"/>
                  <a:t>характеристик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12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77065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Практичні результати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3200" dirty="0"/>
              <a:t>Використовувалася стандартна тестова база даних спаму </a:t>
            </a:r>
            <a:r>
              <a:rPr lang="en-US" sz="3200" dirty="0"/>
              <a:t>PU1</a:t>
            </a:r>
            <a:r>
              <a:rPr lang="uk-UA" sz="3200" dirty="0"/>
              <a:t> з 1099 повідомленнями, з яких 481 – спам. Загальна кількість характеристик – 21611.</a:t>
            </a:r>
          </a:p>
          <a:p>
            <a:pPr algn="just"/>
            <a:r>
              <a:rPr lang="uk-UA" sz="3200" dirty="0"/>
              <a:t>Міри, які нас цікавитимуть</a:t>
            </a:r>
          </a:p>
          <a:p>
            <a:pPr lvl="1" algn="just"/>
            <a:r>
              <a:rPr lang="uk-UA" sz="2800" dirty="0"/>
              <a:t>Точність (частка правильно класифікованих повідомлень)</a:t>
            </a:r>
          </a:p>
          <a:p>
            <a:pPr lvl="1" algn="just"/>
            <a:r>
              <a:rPr lang="uk-UA" sz="2800" dirty="0"/>
              <a:t>Похибка справжніх повідомлень</a:t>
            </a:r>
            <a:r>
              <a:rPr lang="en-US" sz="2800" dirty="0"/>
              <a:t> – </a:t>
            </a:r>
            <a:r>
              <a:rPr lang="uk-UA" sz="2800" dirty="0"/>
              <a:t>частка справжніх повідомлень, класифікованих як спам</a:t>
            </a:r>
          </a:p>
          <a:p>
            <a:pPr lvl="1" algn="just"/>
            <a:r>
              <a:rPr lang="uk-UA" sz="2800" dirty="0"/>
              <a:t>Похибка спаму</a:t>
            </a:r>
            <a:r>
              <a:rPr lang="en-US" sz="2800" dirty="0"/>
              <a:t> – </a:t>
            </a:r>
            <a:r>
              <a:rPr lang="uk-UA" sz="2800" dirty="0"/>
              <a:t>частка спаму, класифікованого як справжні повідомлення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13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24454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Практичні результати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95" y="1690688"/>
            <a:ext cx="6832209" cy="4345486"/>
          </a:xfrm>
        </p:spPr>
      </p:pic>
      <p:sp>
        <p:nvSpPr>
          <p:cNvPr id="6" name="TextBox 5"/>
          <p:cNvSpPr txBox="1"/>
          <p:nvPr/>
        </p:nvSpPr>
        <p:spPr>
          <a:xfrm>
            <a:off x="5475027" y="6036174"/>
            <a:ext cx="1241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Точність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14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268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Практичні результати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0952" cy="32952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96" y="1690688"/>
            <a:ext cx="5180952" cy="32952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5791" y="4985925"/>
            <a:ext cx="4445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Похибка справжніх повідомлень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772636" y="4985925"/>
            <a:ext cx="2135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/>
              <a:t>Похибка спаму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15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687357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Висновки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2992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2800" dirty="0"/>
                  <a:t>Відхилення прагматичного класифікатора присутні лише для значень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&lt;1000</m:t>
                    </m:r>
                  </m:oMath>
                </a14:m>
                <a:r>
                  <a:rPr lang="en-US" sz="2800" dirty="0"/>
                  <a:t> </a:t>
                </a:r>
                <a:r>
                  <a:rPr lang="uk-UA" sz="2800" dirty="0"/>
                  <a:t>і не перевищують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2%</m:t>
                    </m:r>
                  </m:oMath>
                </a14:m>
                <a:endParaRPr lang="en-US" sz="2800" dirty="0"/>
              </a:p>
              <a:p>
                <a:pPr algn="just"/>
                <a:r>
                  <a:rPr lang="uk-UA" dirty="0"/>
                  <a:t>Прагматичний класифікатор зменшує похибку спаму за рахунок похибки справжніх повідомлень</a:t>
                </a:r>
              </a:p>
              <a:p>
                <a:pPr algn="just"/>
                <a:r>
                  <a:rPr lang="uk-UA" dirty="0"/>
                  <a:t>Максимальна глибина пошуку в дереві сягає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35%</m:t>
                    </m:r>
                  </m:oMath>
                </a14:m>
                <a:r>
                  <a:rPr lang="uk-UA" dirty="0"/>
                  <a:t>, середня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0,025%</m:t>
                    </m:r>
                  </m:oMath>
                </a14:m>
                <a:endParaRPr lang="uk-UA" dirty="0"/>
              </a:p>
              <a:p>
                <a:pPr algn="just"/>
                <a:r>
                  <a:rPr lang="uk-UA" dirty="0"/>
                  <a:t>Зміни порівняно з наївним класифікатором на практиці не варті підвищеної просторової складності тренування</a:t>
                </a:r>
              </a:p>
              <a:p>
                <a:pPr algn="just"/>
                <a:r>
                  <a:rPr lang="uk-UA" sz="2800" dirty="0"/>
                  <a:t>Баєсівський класифікатор досягає максимальної точності при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=1000(4,6% слів в д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аному випадку)</m:t>
                    </m:r>
                  </m:oMath>
                </a14:m>
                <a:endParaRPr lang="uk-U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29920"/>
              </a:xfrm>
              <a:blipFill>
                <a:blip r:embed="rId2"/>
                <a:stretch>
                  <a:fillRect l="-1043" t="-2062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16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681960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Перспективи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9920"/>
          </a:xfrm>
        </p:spPr>
        <p:txBody>
          <a:bodyPr>
            <a:normAutofit/>
          </a:bodyPr>
          <a:lstStyle/>
          <a:p>
            <a:pPr algn="just"/>
            <a:r>
              <a:rPr lang="uk-UA" sz="2800" dirty="0"/>
              <a:t>Попереднє сортування і відбір характеристик з максимальною мірою взаємної інформації дозволить розмістити важливіші характеристики першими, проте зменшить середню глибину пошуку в дереві</a:t>
            </a:r>
          </a:p>
          <a:p>
            <a:pPr algn="just"/>
            <a:r>
              <a:rPr lang="uk-UA" dirty="0"/>
              <a:t>Попереднє сортування і відбір характеристик з мінімальною мірою взаємною інформації дозволить збільшити середню глибину пошуку в дереві, проте розмістить важливіші характеристики в кінець пошукових шляхів в дереві</a:t>
            </a:r>
          </a:p>
          <a:p>
            <a:pPr algn="just"/>
            <a:r>
              <a:rPr lang="en-US" sz="2800" dirty="0"/>
              <a:t>Harry Zhang. The Optimality of Naïve Bayes</a:t>
            </a:r>
            <a:endParaRPr lang="uk-U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17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46682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Дякую за увагу!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18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95190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Мотивація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3200" dirty="0"/>
              <a:t>Незважаючи на ефективність статистичних методів розпізнавання спаму, на практиці віддають перевагу регулярним виразам, що редагуються вручну</a:t>
            </a:r>
          </a:p>
          <a:p>
            <a:pPr algn="just"/>
            <a:r>
              <a:rPr lang="uk-UA" sz="3200" dirty="0"/>
              <a:t>Причина – відсутність довіри до статистичних методів та гарантій якості класифікації</a:t>
            </a:r>
          </a:p>
          <a:p>
            <a:pPr algn="just"/>
            <a:r>
              <a:rPr lang="uk-UA" sz="3200" dirty="0"/>
              <a:t>Ціль роботи – проаналізувати якість класифікації статистичних методів на прикладі наївного баєсівського алгоритму та позбутися необґрунтованого припущення про незалежність змінних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2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8431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Позначення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uk-UA" sz="3200" dirty="0"/>
                  <a:t>множина справжніх повідомлень</a:t>
                </a:r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uk-UA" sz="3200" b="0" dirty="0"/>
                  <a:t> – множина спаму</a:t>
                </a:r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b="0" dirty="0"/>
                  <a:t> – </a:t>
                </a:r>
                <a:r>
                  <a:rPr lang="uk-UA" sz="3200" b="0" dirty="0"/>
                  <a:t>змінна класу повідомлень</a:t>
                </a:r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uk-UA" sz="3200" dirty="0"/>
                  <a:t>кількість характеристик</a:t>
                </a:r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uk-UA" sz="3200" dirty="0"/>
                  <a:t>кількість тренувальних повідомлень</a:t>
                </a:r>
                <a:endParaRPr lang="en-US" sz="3200" dirty="0"/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uk-UA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  <a:blipFill>
                <a:blip r:embed="rId3"/>
                <a:stretch>
                  <a:fillRect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3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57267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Баєсівський класифікатор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uk-UA" sz="3200" dirty="0"/>
                  <a:t>Для повідомлення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sz="3200" dirty="0"/>
                  <a:t> за формулою Баєса розраховується</a:t>
                </a:r>
                <a:endParaRPr lang="en-US" sz="3200" dirty="0"/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uk-UA" sz="3200" dirty="0"/>
                  <a:t> для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та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algn="just"/>
                <a:r>
                  <a:rPr lang="uk-UA" sz="3200" dirty="0"/>
                  <a:t>Якщо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, повідомлення класифікується як спам (в найпростішому випадку)</a:t>
                </a:r>
              </a:p>
              <a:p>
                <a:pPr algn="just"/>
                <a:r>
                  <a:rPr lang="uk-UA" sz="3200" dirty="0"/>
                  <a:t>Задача зводиться до обчислення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 та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uk-UA" sz="3200" dirty="0"/>
              </a:p>
              <a:p>
                <a:pPr algn="just"/>
                <a:r>
                  <a:rPr lang="uk-UA" sz="3200" dirty="0"/>
                  <a:t>З точки зору мінімізації ризику баєсівський класифікатор є оптимальним</a:t>
                </a:r>
                <a:endParaRPr lang="en-US" sz="3200" dirty="0"/>
              </a:p>
              <a:p>
                <a:pPr algn="just"/>
                <a:endParaRPr lang="uk-UA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1784"/>
              </a:xfrm>
              <a:blipFill>
                <a:blip r:embed="rId3"/>
                <a:stretch>
                  <a:fillRect l="-1333" t="-3497" r="-1449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4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3739769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Формат даних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4551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Обирається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слів (характеристик)</a:t>
                </a:r>
              </a:p>
              <a:p>
                <a:pPr algn="just"/>
                <a:r>
                  <a:rPr lang="uk-UA" sz="3200" dirty="0"/>
                  <a:t>Кожне повідомлення кодується </a:t>
                </a:r>
                <a:r>
                  <a:rPr lang="uk-UA" sz="3200" dirty="0" err="1"/>
                  <a:t>бульовим</a:t>
                </a:r>
                <a:r>
                  <a:rPr lang="uk-UA" sz="3200" dirty="0"/>
                  <a:t> вектором</a:t>
                </a:r>
                <a:r>
                  <a:rPr lang="en-US" sz="3200" dirty="0"/>
                  <a:t>:</a:t>
                </a:r>
                <a:endParaRPr lang="uk-UA" sz="3200" dirty="0"/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dirty="0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uk-UA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45513"/>
              </a:xfrm>
              <a:blipFill>
                <a:blip r:embed="rId2"/>
                <a:stretch>
                  <a:fillRect l="-1333" t="-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5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58282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Наївний баєсівський класифікатор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83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Застосовується припущення про незалежність слів у повідомленні (звідси назва «наївний»)</a:t>
                </a:r>
              </a:p>
              <a:p>
                <a:pPr algn="just"/>
                <a:r>
                  <a:rPr lang="uk-UA" sz="3200" dirty="0"/>
                  <a:t>Обчислення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стає тривіальним: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uk-UA" sz="3200" dirty="0"/>
              </a:p>
              <a:p>
                <a:pPr algn="just"/>
                <a:r>
                  <a:rPr lang="uk-UA" sz="3200" dirty="0"/>
                  <a:t>Тренування: час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</a:t>
                </a:r>
                <a:r>
                  <a:rPr lang="uk-UA" sz="3200" dirty="0"/>
                  <a:t>простір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:r>
                  <a:rPr lang="uk-UA" sz="3200" dirty="0"/>
                  <a:t>Класифікація: час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3200" dirty="0"/>
                  <a:t>, простір -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8393"/>
              </a:xfrm>
              <a:blipFill>
                <a:blip r:embed="rId2"/>
                <a:stretch>
                  <a:fillRect l="-1333" t="-2648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6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6626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Педантичний баєсівський класифікатор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3144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uk-UA" sz="3200" dirty="0"/>
                  <a:t>Відкидаємо припущення про незалежність слів</a:t>
                </a:r>
              </a:p>
              <a:p>
                <a:pPr algn="just"/>
                <a:r>
                  <a:rPr lang="uk-UA" sz="3200" dirty="0"/>
                  <a:t>Обчислюємо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uk-UA" sz="3200" dirty="0"/>
                  <a:t>за ланцюговим правилом:</a:t>
                </a:r>
                <a:endParaRPr lang="en-US" sz="3200" dirty="0"/>
              </a:p>
              <a:p>
                <a:pPr algn="just"/>
                <a:endParaRPr lang="uk-UA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algn="just"/>
                <a:r>
                  <a:rPr lang="uk-UA" sz="3200" dirty="0"/>
                  <a:t>Для швидкого обчислення ймовірностей використаємо префіксне дерево для характеристик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31446"/>
              </a:xfrm>
              <a:blipFill>
                <a:blip r:embed="rId2"/>
                <a:stretch>
                  <a:fillRect l="-1333" t="-2763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7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28416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8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702774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Префіксне дерево характеристик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7" y="1635562"/>
            <a:ext cx="8843826" cy="52224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4F5-8CCA-4A68-8184-CA068DE5215A}" type="slidenum">
              <a:rPr lang="en-US" smtClean="0"/>
              <a:t>9</a:t>
            </a:fld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808689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483</Words>
  <Application>Microsoft Office PowerPoint</Application>
  <PresentationFormat>Widescreen</PresentationFormat>
  <Paragraphs>91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Custom Design</vt:lpstr>
      <vt:lpstr>АНАЛІЗ СТАТИСТИЧНИХ КЛАСИФІКАТОРІВ СПАМУ В ТЕКСТОВИХ ПОВІДОМЛЕННЯХ</vt:lpstr>
      <vt:lpstr>Мотивація</vt:lpstr>
      <vt:lpstr>Позначення</vt:lpstr>
      <vt:lpstr>Баєсівський класифікатор</vt:lpstr>
      <vt:lpstr>Формат даних</vt:lpstr>
      <vt:lpstr>Наївний баєсівський класифікатор</vt:lpstr>
      <vt:lpstr>Педантичний баєсівський класифікатор</vt:lpstr>
      <vt:lpstr>Префіксне дерево характеристик</vt:lpstr>
      <vt:lpstr>Префіксне дерево характеристик</vt:lpstr>
      <vt:lpstr>Префіксне дерево характеристик</vt:lpstr>
      <vt:lpstr>Префіксне дерево характеристик</vt:lpstr>
      <vt:lpstr>Педантичний баєсівський класифікатор</vt:lpstr>
      <vt:lpstr>Практичні результати</vt:lpstr>
      <vt:lpstr>Практичні результати</vt:lpstr>
      <vt:lpstr>Практичні результати</vt:lpstr>
      <vt:lpstr>Висновки</vt:lpstr>
      <vt:lpstr>Перспективи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Danylo Fitel</dc:creator>
  <cp:lastModifiedBy>Danylo Fitel</cp:lastModifiedBy>
  <cp:revision>74</cp:revision>
  <dcterms:created xsi:type="dcterms:W3CDTF">2016-05-30T09:00:35Z</dcterms:created>
  <dcterms:modified xsi:type="dcterms:W3CDTF">2016-06-02T21:56:50Z</dcterms:modified>
</cp:coreProperties>
</file>