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65" r:id="rId2"/>
    <p:sldId id="256" r:id="rId3"/>
    <p:sldId id="257" r:id="rId4"/>
    <p:sldId id="264" r:id="rId5"/>
    <p:sldId id="260" r:id="rId6"/>
    <p:sldId id="262" r:id="rId7"/>
    <p:sldId id="267" r:id="rId8"/>
    <p:sldId id="268" r:id="rId9"/>
    <p:sldId id="261" r:id="rId10"/>
    <p:sldId id="269" r:id="rId11"/>
    <p:sldId id="259" r:id="rId12"/>
    <p:sldId id="263"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7" autoAdjust="0"/>
    <p:restoredTop sz="94660"/>
  </p:normalViewPr>
  <p:slideViewPr>
    <p:cSldViewPr snapToGrid="0">
      <p:cViewPr varScale="1">
        <p:scale>
          <a:sx n="87" d="100"/>
          <a:sy n="87" d="100"/>
        </p:scale>
        <p:origin x="11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93382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42905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8520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55512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240760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4057FC-4B84-421D-BC82-00DB51C54F87}"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76111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4057FC-4B84-421D-BC82-00DB51C54F87}" type="datetimeFigureOut">
              <a:rPr lang="en-IN" smtClean="0"/>
              <a:t>12-09-2021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268197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057FC-4B84-421D-BC82-00DB51C54F87}" type="datetimeFigureOut">
              <a:rPr lang="en-IN" smtClean="0"/>
              <a:t>12-09-2021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3180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057FC-4B84-421D-BC82-00DB51C54F87}" type="datetimeFigureOut">
              <a:rPr lang="en-IN" smtClean="0"/>
              <a:t>12-09-2021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8752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057FC-4B84-421D-BC82-00DB51C54F87}"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20917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057FC-4B84-421D-BC82-00DB51C54F87}"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4340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057FC-4B84-421D-BC82-00DB51C54F87}" type="datetimeFigureOut">
              <a:rPr lang="en-IN" smtClean="0"/>
              <a:t>12-09-2021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6AB06-7194-4B9B-92B9-F74484B604DB}" type="slidenum">
              <a:rPr lang="en-IN" smtClean="0"/>
              <a:t>‹#›</a:t>
            </a:fld>
            <a:endParaRPr lang="en-IN"/>
          </a:p>
        </p:txBody>
      </p:sp>
    </p:spTree>
    <p:extLst>
      <p:ext uri="{BB962C8B-B14F-4D97-AF65-F5344CB8AC3E}">
        <p14:creationId xmlns:p14="http://schemas.microsoft.com/office/powerpoint/2010/main" val="28668404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seaborn.pydata.org/api.html" TargetMode="External"/><Relationship Id="rId3" Type="http://schemas.openxmlformats.org/officeDocument/2006/relationships/hyperlink" Target="https://flask.palletsprojects.com/en/2.0.x/" TargetMode="External"/><Relationship Id="rId7" Type="http://schemas.openxmlformats.org/officeDocument/2006/relationships/hyperlink" Target="https://www.practical-mongodb-aggregations.com/" TargetMode="External"/><Relationship Id="rId2" Type="http://schemas.openxmlformats.org/officeDocument/2006/relationships/hyperlink" Target="https://flutter.dev/docs" TargetMode="External"/><Relationship Id="rId1" Type="http://schemas.openxmlformats.org/officeDocument/2006/relationships/slideLayout" Target="../slideLayouts/slideLayout2.xml"/><Relationship Id="rId6" Type="http://schemas.openxmlformats.org/officeDocument/2006/relationships/hyperlink" Target="https://docs.mongodb.com/manual/" TargetMode="External"/><Relationship Id="rId5" Type="http://schemas.openxmlformats.org/officeDocument/2006/relationships/hyperlink" Target="https://docs.aws.amazon.com/lambda/index.html" TargetMode="External"/><Relationship Id="rId4" Type="http://schemas.openxmlformats.org/officeDocument/2006/relationships/hyperlink" Target="https://nodejs.org/api/" TargetMode="External"/><Relationship Id="rId9" Type="http://schemas.openxmlformats.org/officeDocument/2006/relationships/hyperlink" Target="https://pandas.pydata.org/docs/reference/index.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89741D-388D-4831-B1B1-443DE03D8F12}"/>
              </a:ext>
            </a:extLst>
          </p:cNvPr>
          <p:cNvSpPr txBox="1"/>
          <p:nvPr/>
        </p:nvSpPr>
        <p:spPr>
          <a:xfrm>
            <a:off x="464526" y="564439"/>
            <a:ext cx="5027907"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dirty="0">
                <a:ln w="0"/>
                <a:effectLst>
                  <a:outerShdw blurRad="38100" dist="19050" dir="2700000" algn="tl" rotWithShape="0">
                    <a:schemeClr val="dk1">
                      <a:alpha val="40000"/>
                    </a:schemeClr>
                  </a:outerShdw>
                </a:effectLst>
              </a:rPr>
              <a:t>Are you a resident of Bangalore ? </a:t>
            </a:r>
            <a:endParaRPr lang="en-IN"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DF1994C9-8ED0-454A-B798-4230C4F79A98}"/>
              </a:ext>
            </a:extLst>
          </p:cNvPr>
          <p:cNvSpPr txBox="1"/>
          <p:nvPr/>
        </p:nvSpPr>
        <p:spPr>
          <a:xfrm>
            <a:off x="4907294" y="1241933"/>
            <a:ext cx="2389618"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dirty="0">
                <a:ln w="0"/>
                <a:effectLst>
                  <a:outerShdw blurRad="38100" dist="19050" dir="2700000" algn="tl" rotWithShape="0">
                    <a:schemeClr val="dk1">
                      <a:alpha val="40000"/>
                    </a:schemeClr>
                  </a:outerShdw>
                </a:effectLst>
              </a:rPr>
              <a:t>Tired of booking cabs ?</a:t>
            </a:r>
            <a:endParaRPr lang="en-IN" dirty="0">
              <a:ln w="0"/>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E0B57C5B-5F24-42F2-9F85-1C6FC6E550C8}"/>
              </a:ext>
            </a:extLst>
          </p:cNvPr>
          <p:cNvSpPr txBox="1"/>
          <p:nvPr/>
        </p:nvSpPr>
        <p:spPr>
          <a:xfrm>
            <a:off x="6912864" y="1984452"/>
            <a:ext cx="5279135"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dirty="0">
                <a:ln w="0"/>
                <a:effectLst>
                  <a:outerShdw blurRad="38100" dist="19050" dir="2700000" algn="tl" rotWithShape="0">
                    <a:schemeClr val="dk1">
                      <a:alpha val="40000"/>
                    </a:schemeClr>
                  </a:outerShdw>
                </a:effectLst>
              </a:rPr>
              <a:t>Frustrated with long waiting time and poor Interface ?</a:t>
            </a:r>
            <a:endParaRPr lang="en-IN" dirty="0">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E25F0A7B-FD3A-4C11-B394-E2A1866560EF}"/>
              </a:ext>
            </a:extLst>
          </p:cNvPr>
          <p:cNvSpPr txBox="1"/>
          <p:nvPr/>
        </p:nvSpPr>
        <p:spPr>
          <a:xfrm>
            <a:off x="3530945" y="4536303"/>
            <a:ext cx="5460786" cy="519351"/>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ln w="0"/>
                <a:effectLst>
                  <a:outerShdw blurRad="38100" dist="19050" dir="2700000" algn="tl" rotWithShape="0">
                    <a:schemeClr val="dk1">
                      <a:alpha val="40000"/>
                    </a:schemeClr>
                  </a:outerShdw>
                </a:effectLst>
              </a:rPr>
              <a:t>The most advanced cloud-based system in the market</a:t>
            </a:r>
            <a:endParaRPr lang="en-IN" dirty="0">
              <a:ln w="0"/>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1F0D4A37-5496-4B3A-9C29-A6307C641E81}"/>
              </a:ext>
            </a:extLst>
          </p:cNvPr>
          <p:cNvSpPr txBox="1"/>
          <p:nvPr/>
        </p:nvSpPr>
        <p:spPr>
          <a:xfrm>
            <a:off x="4112503" y="5296145"/>
            <a:ext cx="4297668" cy="519351"/>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ln w="0"/>
                <a:effectLst>
                  <a:outerShdw blurRad="38100" dist="19050" dir="2700000" algn="tl" rotWithShape="0">
                    <a:schemeClr val="dk1">
                      <a:alpha val="40000"/>
                    </a:schemeClr>
                  </a:outerShdw>
                </a:effectLst>
              </a:rPr>
              <a:t>A one stop solution for all your struggles ;)</a:t>
            </a:r>
            <a:endParaRPr lang="en-IN" dirty="0">
              <a:ln w="0"/>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AA5DAFEB-6122-4755-A294-2442CBFC84E4}"/>
              </a:ext>
            </a:extLst>
          </p:cNvPr>
          <p:cNvSpPr txBox="1"/>
          <p:nvPr/>
        </p:nvSpPr>
        <p:spPr>
          <a:xfrm>
            <a:off x="8698935" y="6489950"/>
            <a:ext cx="3493065"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Now available in Beta ……………</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21046B23-3EDB-44E6-AAB9-0F73F77D4E74}"/>
              </a:ext>
            </a:extLst>
          </p:cNvPr>
          <p:cNvSpPr txBox="1"/>
          <p:nvPr/>
        </p:nvSpPr>
        <p:spPr>
          <a:xfrm>
            <a:off x="5669280" y="3244334"/>
            <a:ext cx="1325880" cy="369332"/>
          </a:xfrm>
          <a:prstGeom prst="rect">
            <a:avLst/>
          </a:prstGeom>
          <a:noFill/>
        </p:spPr>
        <p:txBody>
          <a:bodyPr wrap="square" rtlCol="0">
            <a:spAutoFit/>
          </a:bodyPr>
          <a:lstStyle/>
          <a:p>
            <a:r>
              <a:rPr lang="en-US" sz="1800" b="1" dirty="0">
                <a:ln w="0"/>
                <a:effectLst>
                  <a:outerShdw blurRad="38100" dist="19050" dir="2700000" algn="tl" rotWithShape="0">
                    <a:schemeClr val="dk1">
                      <a:alpha val="40000"/>
                    </a:schemeClr>
                  </a:outerShdw>
                </a:effectLst>
              </a:rPr>
              <a:t>Introducing</a:t>
            </a:r>
            <a:endParaRPr lang="en-IN" dirty="0"/>
          </a:p>
        </p:txBody>
      </p:sp>
      <p:sp>
        <p:nvSpPr>
          <p:cNvPr id="15" name="TextBox 14">
            <a:extLst>
              <a:ext uri="{FF2B5EF4-FFF2-40B4-BE49-F238E27FC236}">
                <a16:creationId xmlns:a16="http://schemas.microsoft.com/office/drawing/2014/main" id="{8493224E-32FE-4839-A077-6BC1C5857539}"/>
              </a:ext>
            </a:extLst>
          </p:cNvPr>
          <p:cNvSpPr txBox="1"/>
          <p:nvPr/>
        </p:nvSpPr>
        <p:spPr>
          <a:xfrm>
            <a:off x="3814309" y="2644169"/>
            <a:ext cx="5027906" cy="1200329"/>
          </a:xfrm>
          <a:prstGeom prst="rect">
            <a:avLst/>
          </a:prstGeom>
          <a:noFill/>
        </p:spPr>
        <p:txBody>
          <a:bodyPr wrap="square" rtlCol="0">
            <a:spAutoFit/>
          </a:bodyPr>
          <a:lstStyle/>
          <a:p>
            <a:r>
              <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{{{{{TAXI}}}}}}</a:t>
            </a:r>
            <a:endParaRPr lang="en-IN"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2355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250" fill="hold"/>
                                        <p:tgtEl>
                                          <p:spTgt spid="5"/>
                                        </p:tgtEl>
                                        <p:attrNameLst>
                                          <p:attrName>ppt_x</p:attrName>
                                        </p:attrNameLst>
                                      </p:cBhvr>
                                      <p:tavLst>
                                        <p:tav tm="0">
                                          <p:val>
                                            <p:strVal val="0-#ppt_w/2"/>
                                          </p:val>
                                        </p:tav>
                                        <p:tav tm="100000">
                                          <p:val>
                                            <p:strVal val="#ppt_x"/>
                                          </p:val>
                                        </p:tav>
                                      </p:tavLst>
                                    </p:anim>
                                    <p:anim calcmode="lin" valueType="num">
                                      <p:cBhvr additive="base">
                                        <p:cTn id="13" dur="12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250" fill="hold"/>
                                        <p:tgtEl>
                                          <p:spTgt spid="6"/>
                                        </p:tgtEl>
                                        <p:attrNameLst>
                                          <p:attrName>ppt_x</p:attrName>
                                        </p:attrNameLst>
                                      </p:cBhvr>
                                      <p:tavLst>
                                        <p:tav tm="0">
                                          <p:val>
                                            <p:strVal val="0-#ppt_w/2"/>
                                          </p:val>
                                        </p:tav>
                                        <p:tav tm="100000">
                                          <p:val>
                                            <p:strVal val="#ppt_x"/>
                                          </p:val>
                                        </p:tav>
                                      </p:tavLst>
                                    </p:anim>
                                    <p:anim calcmode="lin" valueType="num">
                                      <p:cBhvr additive="base">
                                        <p:cTn id="18" dur="125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3750"/>
                            </p:stCondLst>
                            <p:childTnLst>
                              <p:par>
                                <p:cTn id="20" presetID="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2000" fill="hold"/>
                                        <p:tgtEl>
                                          <p:spTgt spid="14"/>
                                        </p:tgtEl>
                                        <p:attrNameLst>
                                          <p:attrName>ppt_x</p:attrName>
                                        </p:attrNameLst>
                                      </p:cBhvr>
                                      <p:tavLst>
                                        <p:tav tm="0">
                                          <p:val>
                                            <p:strVal val="0-#ppt_w/2"/>
                                          </p:val>
                                        </p:tav>
                                        <p:tav tm="100000">
                                          <p:val>
                                            <p:strVal val="#ppt_x"/>
                                          </p:val>
                                        </p:tav>
                                      </p:tavLst>
                                    </p:anim>
                                    <p:anim calcmode="lin" valueType="num">
                                      <p:cBhvr additive="base">
                                        <p:cTn id="23" dur="20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5750"/>
                            </p:stCondLst>
                            <p:childTnLst>
                              <p:par>
                                <p:cTn id="25" presetID="2" presetClass="exit" presetSubtype="2" fill="hold" grpId="1" nodeType="afterEffect">
                                  <p:stCondLst>
                                    <p:cond delay="0"/>
                                  </p:stCondLst>
                                  <p:childTnLst>
                                    <p:anim calcmode="lin" valueType="num">
                                      <p:cBhvr additive="base">
                                        <p:cTn id="26" dur="2000"/>
                                        <p:tgtEl>
                                          <p:spTgt spid="14"/>
                                        </p:tgtEl>
                                        <p:attrNameLst>
                                          <p:attrName>ppt_x</p:attrName>
                                        </p:attrNameLst>
                                      </p:cBhvr>
                                      <p:tavLst>
                                        <p:tav tm="0">
                                          <p:val>
                                            <p:strVal val="ppt_x"/>
                                          </p:val>
                                        </p:tav>
                                        <p:tav tm="100000">
                                          <p:val>
                                            <p:strVal val="1+ppt_w/2"/>
                                          </p:val>
                                        </p:tav>
                                      </p:tavLst>
                                    </p:anim>
                                    <p:anim calcmode="lin" valueType="num">
                                      <p:cBhvr additive="base">
                                        <p:cTn id="27" dur="2000"/>
                                        <p:tgtEl>
                                          <p:spTgt spid="14"/>
                                        </p:tgtEl>
                                        <p:attrNameLst>
                                          <p:attrName>ppt_y</p:attrName>
                                        </p:attrNameLst>
                                      </p:cBhvr>
                                      <p:tavLst>
                                        <p:tav tm="0">
                                          <p:val>
                                            <p:strVal val="ppt_y"/>
                                          </p:val>
                                        </p:tav>
                                        <p:tav tm="100000">
                                          <p:val>
                                            <p:strVal val="ppt_y"/>
                                          </p:val>
                                        </p:tav>
                                      </p:tavLst>
                                    </p:anim>
                                    <p:set>
                                      <p:cBhvr>
                                        <p:cTn id="28" dur="1" fill="hold">
                                          <p:stCondLst>
                                            <p:cond delay="1999"/>
                                          </p:stCondLst>
                                        </p:cTn>
                                        <p:tgtEl>
                                          <p:spTgt spid="14"/>
                                        </p:tgtEl>
                                        <p:attrNameLst>
                                          <p:attrName>style.visibility</p:attrName>
                                        </p:attrNameLst>
                                      </p:cBhvr>
                                      <p:to>
                                        <p:strVal val="hidden"/>
                                      </p:to>
                                    </p:set>
                                  </p:childTnLst>
                                </p:cTn>
                              </p:par>
                            </p:childTnLst>
                          </p:cTn>
                        </p:par>
                        <p:par>
                          <p:cTn id="29" fill="hold">
                            <p:stCondLst>
                              <p:cond delay="7750"/>
                            </p:stCondLst>
                            <p:childTnLst>
                              <p:par>
                                <p:cTn id="30" presetID="6" presetClass="entr" presetSubtype="16"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ircle(in)">
                                      <p:cBhvr>
                                        <p:cTn id="32" dur="2000"/>
                                        <p:tgtEl>
                                          <p:spTgt spid="15"/>
                                        </p:tgtEl>
                                      </p:cBhvr>
                                    </p:animEffect>
                                  </p:childTnLst>
                                </p:cTn>
                              </p:par>
                            </p:childTnLst>
                          </p:cTn>
                        </p:par>
                        <p:par>
                          <p:cTn id="33" fill="hold">
                            <p:stCondLst>
                              <p:cond delay="9750"/>
                            </p:stCondLst>
                            <p:childTnLst>
                              <p:par>
                                <p:cTn id="34" presetID="42"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par>
                          <p:cTn id="39" fill="hold">
                            <p:stCondLst>
                              <p:cond delay="1075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par>
                          <p:cTn id="45" fill="hold">
                            <p:stCondLst>
                              <p:cond delay="11750"/>
                            </p:stCondLst>
                            <p:childTnLst>
                              <p:par>
                                <p:cTn id="46" presetID="26" presetClass="entr" presetSubtype="0" fill="hold" grpId="1"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80">
                                          <p:stCondLst>
                                            <p:cond delay="0"/>
                                          </p:stCondLst>
                                        </p:cTn>
                                        <p:tgtEl>
                                          <p:spTgt spid="10"/>
                                        </p:tgtEl>
                                      </p:cBhvr>
                                    </p:animEffect>
                                    <p:anim calcmode="lin" valueType="num">
                                      <p:cBhvr>
                                        <p:cTn id="4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4" dur="26">
                                          <p:stCondLst>
                                            <p:cond delay="650"/>
                                          </p:stCondLst>
                                        </p:cTn>
                                        <p:tgtEl>
                                          <p:spTgt spid="10"/>
                                        </p:tgtEl>
                                      </p:cBhvr>
                                      <p:to x="100000" y="60000"/>
                                    </p:animScale>
                                    <p:animScale>
                                      <p:cBhvr>
                                        <p:cTn id="55" dur="166" decel="50000">
                                          <p:stCondLst>
                                            <p:cond delay="676"/>
                                          </p:stCondLst>
                                        </p:cTn>
                                        <p:tgtEl>
                                          <p:spTgt spid="10"/>
                                        </p:tgtEl>
                                      </p:cBhvr>
                                      <p:to x="100000" y="100000"/>
                                    </p:animScale>
                                    <p:animScale>
                                      <p:cBhvr>
                                        <p:cTn id="56" dur="26">
                                          <p:stCondLst>
                                            <p:cond delay="1312"/>
                                          </p:stCondLst>
                                        </p:cTn>
                                        <p:tgtEl>
                                          <p:spTgt spid="10"/>
                                        </p:tgtEl>
                                      </p:cBhvr>
                                      <p:to x="100000" y="80000"/>
                                    </p:animScale>
                                    <p:animScale>
                                      <p:cBhvr>
                                        <p:cTn id="57" dur="166" decel="50000">
                                          <p:stCondLst>
                                            <p:cond delay="1338"/>
                                          </p:stCondLst>
                                        </p:cTn>
                                        <p:tgtEl>
                                          <p:spTgt spid="10"/>
                                        </p:tgtEl>
                                      </p:cBhvr>
                                      <p:to x="100000" y="100000"/>
                                    </p:animScale>
                                    <p:animScale>
                                      <p:cBhvr>
                                        <p:cTn id="58" dur="26">
                                          <p:stCondLst>
                                            <p:cond delay="1642"/>
                                          </p:stCondLst>
                                        </p:cTn>
                                        <p:tgtEl>
                                          <p:spTgt spid="10"/>
                                        </p:tgtEl>
                                      </p:cBhvr>
                                      <p:to x="100000" y="90000"/>
                                    </p:animScale>
                                    <p:animScale>
                                      <p:cBhvr>
                                        <p:cTn id="59" dur="166" decel="50000">
                                          <p:stCondLst>
                                            <p:cond delay="1668"/>
                                          </p:stCondLst>
                                        </p:cTn>
                                        <p:tgtEl>
                                          <p:spTgt spid="10"/>
                                        </p:tgtEl>
                                      </p:cBhvr>
                                      <p:to x="100000" y="100000"/>
                                    </p:animScale>
                                    <p:animScale>
                                      <p:cBhvr>
                                        <p:cTn id="60" dur="26">
                                          <p:stCondLst>
                                            <p:cond delay="1808"/>
                                          </p:stCondLst>
                                        </p:cTn>
                                        <p:tgtEl>
                                          <p:spTgt spid="10"/>
                                        </p:tgtEl>
                                      </p:cBhvr>
                                      <p:to x="100000" y="95000"/>
                                    </p:animScale>
                                    <p:animScale>
                                      <p:cBhvr>
                                        <p:cTn id="61" dur="166" decel="50000">
                                          <p:stCondLst>
                                            <p:cond delay="1834"/>
                                          </p:stCondLst>
                                        </p:cTn>
                                        <p:tgtEl>
                                          <p:spTgt spid="10"/>
                                        </p:tgtEl>
                                      </p:cBhvr>
                                      <p:to x="100000" y="100000"/>
                                    </p:animScale>
                                  </p:childTnLst>
                                </p:cTn>
                              </p:par>
                            </p:childTnLst>
                          </p:cTn>
                        </p:par>
                        <p:par>
                          <p:cTn id="62" fill="hold">
                            <p:stCondLst>
                              <p:cond delay="13750"/>
                            </p:stCondLst>
                            <p:childTnLst>
                              <p:par>
                                <p:cTn id="63"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4" dur="500" autoRev="1" fill="remove"/>
                                        <p:tgtEl>
                                          <p:spTgt spid="10"/>
                                        </p:tgtEl>
                                        <p:attrNameLst>
                                          <p:attrName>style.color</p:attrName>
                                        </p:attrNameLst>
                                      </p:cBhvr>
                                      <p:to>
                                        <a:schemeClr val="bg1"/>
                                      </p:to>
                                    </p:animClr>
                                    <p:animClr clrSpc="rgb" dir="cw">
                                      <p:cBhvr>
                                        <p:cTn id="65" dur="500" autoRev="1" fill="remove"/>
                                        <p:tgtEl>
                                          <p:spTgt spid="10"/>
                                        </p:tgtEl>
                                        <p:attrNameLst>
                                          <p:attrName>fillcolor</p:attrName>
                                        </p:attrNameLst>
                                      </p:cBhvr>
                                      <p:to>
                                        <a:schemeClr val="bg1"/>
                                      </p:to>
                                    </p:animClr>
                                    <p:set>
                                      <p:cBhvr>
                                        <p:cTn id="66" dur="500" autoRev="1" fill="remove"/>
                                        <p:tgtEl>
                                          <p:spTgt spid="10"/>
                                        </p:tgtEl>
                                        <p:attrNameLst>
                                          <p:attrName>fill.type</p:attrName>
                                        </p:attrNameLst>
                                      </p:cBhvr>
                                      <p:to>
                                        <p:strVal val="solid"/>
                                      </p:to>
                                    </p:set>
                                    <p:set>
                                      <p:cBhvr>
                                        <p:cTn id="67" dur="50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0" grpId="1" animBg="1"/>
      <p:bldP spid="14" grpId="0"/>
      <p:bldP spid="14" grpId="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B5726-DFA0-47B4-876A-ACA43A665132}"/>
              </a:ext>
            </a:extLst>
          </p:cNvPr>
          <p:cNvSpPr>
            <a:spLocks noGrp="1"/>
          </p:cNvSpPr>
          <p:nvPr>
            <p:ph type="title"/>
          </p:nvPr>
        </p:nvSpPr>
        <p:spPr>
          <a:xfrm>
            <a:off x="838200" y="365125"/>
            <a:ext cx="10515600" cy="1325563"/>
          </a:xfrm>
        </p:spPr>
        <p:txBody>
          <a:bodyPr>
            <a:normAutofit/>
          </a:bodyPr>
          <a:lstStyle/>
          <a:p>
            <a:r>
              <a:rPr lang="en-US" sz="5400" dirty="0"/>
              <a:t>Simulators Highlights (User)</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4189FD-71BC-4B1A-B24D-9663D48E24AD}"/>
              </a:ext>
            </a:extLst>
          </p:cNvPr>
          <p:cNvSpPr>
            <a:spLocks noGrp="1"/>
          </p:cNvSpPr>
          <p:nvPr>
            <p:ph idx="1"/>
          </p:nvPr>
        </p:nvSpPr>
        <p:spPr>
          <a:xfrm>
            <a:off x="838200" y="1929384"/>
            <a:ext cx="10515600" cy="4251960"/>
          </a:xfrm>
        </p:spPr>
        <p:txBody>
          <a:bodyPr>
            <a:normAutofit/>
          </a:bodyPr>
          <a:lstStyle/>
          <a:p>
            <a:r>
              <a:rPr lang="en-US" sz="1700" dirty="0"/>
              <a:t>Purpose- To simulate Taxi movement and User actions to showcase taxi movement and booking scenarios</a:t>
            </a:r>
          </a:p>
          <a:p>
            <a:r>
              <a:rPr lang="en-US" sz="1700" dirty="0"/>
              <a:t>Description- Taxi Simulator and User Simulators majorly used to simulate Taxi driver and User actions and movements in order to provide user interface like behavior</a:t>
            </a:r>
          </a:p>
          <a:p>
            <a:r>
              <a:rPr lang="en-US" sz="1700" dirty="0"/>
              <a:t>Steps to execute- Both Taxi Simulators and User simulators are placed in AWS EC machines.</a:t>
            </a:r>
          </a:p>
          <a:p>
            <a:r>
              <a:rPr lang="en-US" sz="1700" dirty="0"/>
              <a:t>Scenarios supported- </a:t>
            </a:r>
          </a:p>
          <a:p>
            <a:pPr lvl="1"/>
            <a:r>
              <a:rPr lang="en-US" sz="1700" dirty="0"/>
              <a:t>Taxi Simulator supports: </a:t>
            </a:r>
          </a:p>
          <a:p>
            <a:pPr lvl="2"/>
            <a:r>
              <a:rPr lang="en-US" sz="1700" dirty="0"/>
              <a:t>Taxi generation</a:t>
            </a:r>
          </a:p>
          <a:p>
            <a:pPr lvl="2"/>
            <a:r>
              <a:rPr lang="en-US" sz="1700" dirty="0"/>
              <a:t>Taxi Tracking</a:t>
            </a:r>
          </a:p>
          <a:p>
            <a:pPr lvl="2"/>
            <a:r>
              <a:rPr lang="en-US" sz="1700" dirty="0"/>
              <a:t>Taxi movement</a:t>
            </a:r>
          </a:p>
          <a:p>
            <a:pPr lvl="1"/>
            <a:r>
              <a:rPr lang="en-US" sz="1700" dirty="0"/>
              <a:t>User Simulator Supports</a:t>
            </a:r>
          </a:p>
          <a:p>
            <a:pPr lvl="2"/>
            <a:r>
              <a:rPr lang="en-US" sz="1700" dirty="0"/>
              <a:t>User Signup</a:t>
            </a:r>
          </a:p>
          <a:p>
            <a:pPr lvl="2"/>
            <a:r>
              <a:rPr lang="en-US" sz="1700" dirty="0"/>
              <a:t>User </a:t>
            </a:r>
            <a:r>
              <a:rPr lang="en-US" sz="1700" dirty="0" err="1"/>
              <a:t>Signin</a:t>
            </a:r>
            <a:endParaRPr lang="en-US" sz="1700" dirty="0"/>
          </a:p>
          <a:p>
            <a:pPr lvl="2"/>
            <a:r>
              <a:rPr lang="en-US" sz="1700" dirty="0"/>
              <a:t>Taxi Booking</a:t>
            </a:r>
          </a:p>
          <a:p>
            <a:endParaRPr lang="en-IN" sz="1700" dirty="0"/>
          </a:p>
        </p:txBody>
      </p:sp>
      <p:sp>
        <p:nvSpPr>
          <p:cNvPr id="6" name="TextBox 5">
            <a:extLst>
              <a:ext uri="{FF2B5EF4-FFF2-40B4-BE49-F238E27FC236}">
                <a16:creationId xmlns:a16="http://schemas.microsoft.com/office/drawing/2014/main" id="{E3CC15FB-C0A5-45CE-AB9B-A0641D9AA250}"/>
              </a:ext>
            </a:extLst>
          </p:cNvPr>
          <p:cNvSpPr txBox="1"/>
          <p:nvPr/>
        </p:nvSpPr>
        <p:spPr>
          <a:xfrm>
            <a:off x="5969889" y="3657350"/>
            <a:ext cx="5553075" cy="2862322"/>
          </a:xfrm>
          <a:prstGeom prst="rect">
            <a:avLst/>
          </a:prstGeom>
          <a:noFill/>
        </p:spPr>
        <p:txBody>
          <a:bodyPr wrap="square" rtlCol="0">
            <a:spAutoFit/>
          </a:bodyPr>
          <a:lstStyle/>
          <a:p>
            <a:r>
              <a:rPr lang="en-US" sz="6000" dirty="0"/>
              <a:t>Placeholder INSERT CONSOLE LOGS HERE</a:t>
            </a:r>
            <a:endParaRPr lang="en-IN" sz="6000" dirty="0"/>
          </a:p>
        </p:txBody>
      </p:sp>
    </p:spTree>
    <p:extLst>
      <p:ext uri="{BB962C8B-B14F-4D97-AF65-F5344CB8AC3E}">
        <p14:creationId xmlns:p14="http://schemas.microsoft.com/office/powerpoint/2010/main" val="2256241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200" y="365125"/>
            <a:ext cx="10515600" cy="1325563"/>
          </a:xfrm>
        </p:spPr>
        <p:txBody>
          <a:bodyPr>
            <a:normAutofit/>
          </a:bodyPr>
          <a:lstStyle/>
          <a:p>
            <a:r>
              <a:rPr lang="en-US" sz="5400"/>
              <a:t>Insights Highlights</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38200" y="1929384"/>
            <a:ext cx="10515600" cy="4251960"/>
          </a:xfrm>
        </p:spPr>
        <p:txBody>
          <a:bodyPr>
            <a:normAutofit/>
          </a:bodyPr>
          <a:lstStyle/>
          <a:p>
            <a:r>
              <a:rPr lang="en-US" sz="2200"/>
              <a:t>Purpose</a:t>
            </a:r>
          </a:p>
          <a:p>
            <a:r>
              <a:rPr lang="en-US" sz="2200"/>
              <a:t>Description</a:t>
            </a:r>
          </a:p>
          <a:p>
            <a:r>
              <a:rPr lang="en-US" sz="2200"/>
              <a:t>Steps to execute</a:t>
            </a:r>
          </a:p>
          <a:p>
            <a:r>
              <a:rPr lang="en-US" sz="2200"/>
              <a:t>Scenarios supported</a:t>
            </a:r>
          </a:p>
          <a:p>
            <a:endParaRPr lang="en-IN" sz="2200"/>
          </a:p>
        </p:txBody>
      </p:sp>
    </p:spTree>
    <p:extLst>
      <p:ext uri="{BB962C8B-B14F-4D97-AF65-F5344CB8AC3E}">
        <p14:creationId xmlns:p14="http://schemas.microsoft.com/office/powerpoint/2010/main" val="3982263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200" y="365125"/>
            <a:ext cx="5558489" cy="1325563"/>
          </a:xfrm>
        </p:spPr>
        <p:txBody>
          <a:bodyPr>
            <a:normAutofit/>
          </a:bodyPr>
          <a:lstStyle/>
          <a:p>
            <a:r>
              <a:rPr lang="en-US"/>
              <a:t>References</a:t>
            </a:r>
            <a:endParaRPr lang="en-IN" dirty="0"/>
          </a:p>
        </p:txBody>
      </p:sp>
      <p:sp>
        <p:nvSpPr>
          <p:cNvPr id="23"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38200" y="1825625"/>
            <a:ext cx="5558489" cy="4351338"/>
          </a:xfrm>
        </p:spPr>
        <p:txBody>
          <a:bodyPr>
            <a:normAutofit/>
          </a:bodyPr>
          <a:lstStyle/>
          <a:p>
            <a:r>
              <a:rPr lang="en-IN" sz="2200">
                <a:hlinkClick r:id="rId2"/>
              </a:rPr>
              <a:t>https://flutter.dev/docs</a:t>
            </a:r>
            <a:endParaRPr lang="en-IN" sz="2200"/>
          </a:p>
          <a:p>
            <a:r>
              <a:rPr lang="en-IN" sz="2200">
                <a:hlinkClick r:id="rId3"/>
              </a:rPr>
              <a:t>https://flask.palletsprojects.com/en/2.0.x/</a:t>
            </a:r>
            <a:endParaRPr lang="en-IN" sz="2200"/>
          </a:p>
          <a:p>
            <a:r>
              <a:rPr lang="en-IN" sz="2200">
                <a:hlinkClick r:id="rId4"/>
              </a:rPr>
              <a:t>https://nodejs.org/api/</a:t>
            </a:r>
            <a:endParaRPr lang="en-IN" sz="2200"/>
          </a:p>
          <a:p>
            <a:r>
              <a:rPr lang="en-IN" sz="2200">
                <a:hlinkClick r:id="rId5"/>
              </a:rPr>
              <a:t>https://docs.aws.amazon.com/lambda/index.html</a:t>
            </a:r>
            <a:endParaRPr lang="en-IN" sz="2200"/>
          </a:p>
          <a:p>
            <a:r>
              <a:rPr lang="en-IN" sz="2200">
                <a:hlinkClick r:id="rId6"/>
              </a:rPr>
              <a:t>https://docs.mongodb.com/manual/</a:t>
            </a:r>
            <a:endParaRPr lang="en-IN" sz="2200"/>
          </a:p>
          <a:p>
            <a:r>
              <a:rPr lang="en-IN" sz="2200">
                <a:hlinkClick r:id="rId7"/>
              </a:rPr>
              <a:t>https://www.practical-mongodb-aggregations.com/</a:t>
            </a:r>
            <a:endParaRPr lang="en-IN" sz="2200"/>
          </a:p>
          <a:p>
            <a:r>
              <a:rPr lang="en-IN" sz="2200">
                <a:hlinkClick r:id="rId8"/>
              </a:rPr>
              <a:t>https://seaborn.pydata.org/api.html</a:t>
            </a:r>
            <a:endParaRPr lang="en-IN" sz="2200"/>
          </a:p>
          <a:p>
            <a:r>
              <a:rPr lang="en-IN" sz="2200">
                <a:hlinkClick r:id="rId9"/>
              </a:rPr>
              <a:t>https://pandas.pydata.org/docs/reference/index.html</a:t>
            </a:r>
            <a:endParaRPr lang="en-IN" sz="22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6"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1422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8" name="Rectangle 9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01">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Freeform: Shape 103">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04672" y="3993681"/>
            <a:ext cx="4057840" cy="2249424"/>
          </a:xfrm>
        </p:spPr>
        <p:txBody>
          <a:bodyPr vert="horz" lIns="91440" tIns="45720" rIns="91440" bIns="45720" rtlCol="0" anchor="t">
            <a:normAutofit/>
          </a:bodyPr>
          <a:lstStyle/>
          <a:p>
            <a:r>
              <a:rPr lang="en-US" sz="3800" dirty="0"/>
              <a:t>Our sincere thanks to the faculties of IIT-Madras and Great Learning</a:t>
            </a:r>
          </a:p>
        </p:txBody>
      </p:sp>
      <p:pic>
        <p:nvPicPr>
          <p:cNvPr id="5" name="Picture 4" descr="Shape&#10;&#10;Description automatically generated with medium confidence">
            <a:extLst>
              <a:ext uri="{FF2B5EF4-FFF2-40B4-BE49-F238E27FC236}">
                <a16:creationId xmlns:a16="http://schemas.microsoft.com/office/drawing/2014/main" id="{9EC53CEA-54A9-41E4-8EC2-6B6B5092A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557" y="1411979"/>
            <a:ext cx="4903402" cy="1081633"/>
          </a:xfrm>
          <a:prstGeom prst="rect">
            <a:avLst/>
          </a:prstGeom>
        </p:spPr>
      </p:pic>
      <p:pic>
        <p:nvPicPr>
          <p:cNvPr id="11" name="Graphic 10">
            <a:extLst>
              <a:ext uri="{FF2B5EF4-FFF2-40B4-BE49-F238E27FC236}">
                <a16:creationId xmlns:a16="http://schemas.microsoft.com/office/drawing/2014/main" id="{0F41F259-80FD-4605-9F36-7C6457F2ED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1109" y="4258751"/>
            <a:ext cx="4164785" cy="1296431"/>
          </a:xfrm>
          <a:prstGeom prst="rect">
            <a:avLst/>
          </a:prstGeom>
        </p:spPr>
      </p:pic>
    </p:spTree>
    <p:extLst>
      <p:ext uri="{BB962C8B-B14F-4D97-AF65-F5344CB8AC3E}">
        <p14:creationId xmlns:p14="http://schemas.microsoft.com/office/powerpoint/2010/main" val="29237617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D31F7-317F-4372-A176-CDD8CF76A809}"/>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15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8A2E03A0-DE36-478F-B6AE-AC9B770F4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2" y="335175"/>
            <a:ext cx="4413738" cy="33653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595C44BF-B8F7-4B53-BCEF-E65D7ED8581D}"/>
              </a:ext>
            </a:extLst>
          </p:cNvPr>
          <p:cNvSpPr txBox="1"/>
          <p:nvPr/>
        </p:nvSpPr>
        <p:spPr>
          <a:xfrm>
            <a:off x="5096605" y="3035893"/>
            <a:ext cx="6702669" cy="523220"/>
          </a:xfrm>
          <a:prstGeom prst="rect">
            <a:avLst/>
          </a:prstGeom>
          <a:noFill/>
        </p:spPr>
        <p:txBody>
          <a:bodyPr wrap="square" rtlCol="0">
            <a:spAutoFit/>
          </a:bodyPr>
          <a:lstStyle/>
          <a:p>
            <a:r>
              <a:rPr lang="en-US" sz="2800" dirty="0"/>
              <a:t>Location based Taxi Aggregator and Selector</a:t>
            </a:r>
            <a:endParaRPr lang="en-IN" sz="2800" dirty="0"/>
          </a:p>
        </p:txBody>
      </p:sp>
      <p:sp>
        <p:nvSpPr>
          <p:cNvPr id="9" name="TextBox 8">
            <a:extLst>
              <a:ext uri="{FF2B5EF4-FFF2-40B4-BE49-F238E27FC236}">
                <a16:creationId xmlns:a16="http://schemas.microsoft.com/office/drawing/2014/main" id="{73F61CB6-71C9-4173-83B4-2BC5E54DC9CC}"/>
              </a:ext>
            </a:extLst>
          </p:cNvPr>
          <p:cNvSpPr txBox="1"/>
          <p:nvPr/>
        </p:nvSpPr>
        <p:spPr>
          <a:xfrm>
            <a:off x="729762" y="4686299"/>
            <a:ext cx="3042137" cy="369332"/>
          </a:xfrm>
          <a:prstGeom prst="rect">
            <a:avLst/>
          </a:prstGeom>
          <a:noFill/>
        </p:spPr>
        <p:txBody>
          <a:bodyPr wrap="square" rtlCol="0">
            <a:spAutoFit/>
          </a:bodyPr>
          <a:lstStyle/>
          <a:p>
            <a:r>
              <a:rPr lang="en-US" u="sng" dirty="0"/>
              <a:t>Designed and Developed By</a:t>
            </a:r>
            <a:r>
              <a:rPr lang="en-US" dirty="0"/>
              <a:t>,</a:t>
            </a:r>
          </a:p>
        </p:txBody>
      </p:sp>
      <p:sp>
        <p:nvSpPr>
          <p:cNvPr id="3" name="TextBox 2">
            <a:extLst>
              <a:ext uri="{FF2B5EF4-FFF2-40B4-BE49-F238E27FC236}">
                <a16:creationId xmlns:a16="http://schemas.microsoft.com/office/drawing/2014/main" id="{D80CC0C6-BFE6-4658-BC4D-28B249F7BA77}"/>
              </a:ext>
            </a:extLst>
          </p:cNvPr>
          <p:cNvSpPr txBox="1"/>
          <p:nvPr/>
        </p:nvSpPr>
        <p:spPr>
          <a:xfrm>
            <a:off x="5096605" y="2403448"/>
            <a:ext cx="3118339" cy="523220"/>
          </a:xfrm>
          <a:prstGeom prst="rect">
            <a:avLst/>
          </a:prstGeom>
          <a:noFill/>
        </p:spPr>
        <p:txBody>
          <a:bodyPr wrap="square" rtlCol="0">
            <a:spAutoFit/>
          </a:bodyPr>
          <a:lstStyle/>
          <a:p>
            <a:r>
              <a:rPr lang="en-US" sz="2800" b="1" dirty="0"/>
              <a:t>CAPSTONE PROJECT</a:t>
            </a:r>
            <a:endParaRPr lang="en-IN" sz="2800" b="1" dirty="0"/>
          </a:p>
        </p:txBody>
      </p:sp>
      <p:graphicFrame>
        <p:nvGraphicFramePr>
          <p:cNvPr id="4" name="Table 4">
            <a:extLst>
              <a:ext uri="{FF2B5EF4-FFF2-40B4-BE49-F238E27FC236}">
                <a16:creationId xmlns:a16="http://schemas.microsoft.com/office/drawing/2014/main" id="{1F7B6D3C-291C-4975-AB75-AFF85B3E9396}"/>
              </a:ext>
            </a:extLst>
          </p:cNvPr>
          <p:cNvGraphicFramePr>
            <a:graphicFrameLocks noGrp="1"/>
          </p:cNvGraphicFramePr>
          <p:nvPr>
            <p:extLst>
              <p:ext uri="{D42A27DB-BD31-4B8C-83A1-F6EECF244321}">
                <p14:modId xmlns:p14="http://schemas.microsoft.com/office/powerpoint/2010/main" val="540297091"/>
              </p:ext>
            </p:extLst>
          </p:nvPr>
        </p:nvGraphicFramePr>
        <p:xfrm>
          <a:off x="1812193" y="5274082"/>
          <a:ext cx="8128000" cy="1112520"/>
        </p:xfrm>
        <a:graphic>
          <a:graphicData uri="http://schemas.openxmlformats.org/drawingml/2006/table">
            <a:tbl>
              <a:tblPr firstRow="1" bandRow="1">
                <a:tableStyleId>{775DCB02-9BB8-47FD-8907-85C794F793BA}</a:tableStyleId>
              </a:tblPr>
              <a:tblGrid>
                <a:gridCol w="2709333">
                  <a:extLst>
                    <a:ext uri="{9D8B030D-6E8A-4147-A177-3AD203B41FA5}">
                      <a16:colId xmlns:a16="http://schemas.microsoft.com/office/drawing/2014/main" val="981425190"/>
                    </a:ext>
                  </a:extLst>
                </a:gridCol>
                <a:gridCol w="1354667">
                  <a:extLst>
                    <a:ext uri="{9D8B030D-6E8A-4147-A177-3AD203B41FA5}">
                      <a16:colId xmlns:a16="http://schemas.microsoft.com/office/drawing/2014/main" val="2009935076"/>
                    </a:ext>
                  </a:extLst>
                </a:gridCol>
                <a:gridCol w="1354667">
                  <a:extLst>
                    <a:ext uri="{9D8B030D-6E8A-4147-A177-3AD203B41FA5}">
                      <a16:colId xmlns:a16="http://schemas.microsoft.com/office/drawing/2014/main" val="2032034560"/>
                    </a:ext>
                  </a:extLst>
                </a:gridCol>
                <a:gridCol w="2709333">
                  <a:extLst>
                    <a:ext uri="{9D8B030D-6E8A-4147-A177-3AD203B41FA5}">
                      <a16:colId xmlns:a16="http://schemas.microsoft.com/office/drawing/2014/main" val="3401083123"/>
                    </a:ext>
                  </a:extLst>
                </a:gridCol>
              </a:tblGrid>
              <a:tr h="370840">
                <a:tc>
                  <a:txBody>
                    <a:bodyPr/>
                    <a:lstStyle/>
                    <a:p>
                      <a:pPr algn="ctr"/>
                      <a:r>
                        <a:rPr lang="en-US" dirty="0"/>
                        <a:t>ANKITA SHREYA</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ANDLIBMEHNDI NAQVI</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HARSHIV VIKRAM SHA</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362629"/>
                  </a:ext>
                </a:extLst>
              </a:tr>
              <a:tr h="370840">
                <a:tc gridSpan="2">
                  <a:txBody>
                    <a:bodyPr/>
                    <a:lstStyle/>
                    <a:p>
                      <a:pPr algn="ctr"/>
                      <a:r>
                        <a:rPr lang="en-US" b="1" dirty="0">
                          <a:solidFill>
                            <a:schemeClr val="bg1"/>
                          </a:solidFill>
                        </a:rPr>
                        <a:t>SREENATH KIZHEMADAM</a:t>
                      </a:r>
                      <a:endParaRPr lang="en-IN"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r>
                        <a:rPr lang="en-US" b="1" dirty="0">
                          <a:solidFill>
                            <a:schemeClr val="bg1"/>
                          </a:solidFill>
                        </a:rPr>
                        <a:t>NISCHITA SHETTY</a:t>
                      </a:r>
                      <a:endParaRPr lang="en-IN"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3029006209"/>
                  </a:ext>
                </a:extLst>
              </a:tr>
              <a:tr h="370840">
                <a:tc gridSpan="4">
                  <a:txBody>
                    <a:bodyPr/>
                    <a:lstStyle/>
                    <a:p>
                      <a:pPr algn="ctr"/>
                      <a:r>
                        <a:rPr lang="en-US" b="1" dirty="0">
                          <a:solidFill>
                            <a:schemeClr val="bg1"/>
                          </a:solidFill>
                        </a:rPr>
                        <a:t>VIGNESH KUMAR</a:t>
                      </a:r>
                      <a:endParaRPr lang="en-IN"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573470856"/>
                  </a:ext>
                </a:extLst>
              </a:tr>
            </a:tbl>
          </a:graphicData>
        </a:graphic>
      </p:graphicFrame>
    </p:spTree>
    <p:extLst>
      <p:ext uri="{BB962C8B-B14F-4D97-AF65-F5344CB8AC3E}">
        <p14:creationId xmlns:p14="http://schemas.microsoft.com/office/powerpoint/2010/main" val="251222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5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5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5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Isosceles Triangle 6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FDE4869A-3B19-4C00-B5FB-1870137F1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75470"/>
            <a:ext cx="10905066" cy="5507059"/>
          </a:xfrm>
          <a:prstGeom prst="rect">
            <a:avLst/>
          </a:prstGeom>
          <a:ln>
            <a:noFill/>
          </a:ln>
        </p:spPr>
      </p:pic>
      <p:sp>
        <p:nvSpPr>
          <p:cNvPr id="64" name="Isosceles Triangle 6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51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439626E3-3222-4996-BF05-B6279298C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83" y="643467"/>
            <a:ext cx="6440538"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a:extLst>
              <a:ext uri="{FF2B5EF4-FFF2-40B4-BE49-F238E27FC236}">
                <a16:creationId xmlns:a16="http://schemas.microsoft.com/office/drawing/2014/main" id="{898A2251-28FD-4753-800B-DD41A107D73C}"/>
              </a:ext>
            </a:extLst>
          </p:cNvPr>
          <p:cNvGraphicFramePr>
            <a:graphicFrameLocks noChangeAspect="1"/>
          </p:cNvGraphicFramePr>
          <p:nvPr>
            <p:extLst>
              <p:ext uri="{D42A27DB-BD31-4B8C-83A1-F6EECF244321}">
                <p14:modId xmlns:p14="http://schemas.microsoft.com/office/powerpoint/2010/main" val="1350287080"/>
              </p:ext>
            </p:extLst>
          </p:nvPr>
        </p:nvGraphicFramePr>
        <p:xfrm>
          <a:off x="7604080" y="2093345"/>
          <a:ext cx="2943225" cy="642937"/>
        </p:xfrm>
        <a:graphic>
          <a:graphicData uri="http://schemas.openxmlformats.org/presentationml/2006/ole">
            <mc:AlternateContent xmlns:mc="http://schemas.openxmlformats.org/markup-compatibility/2006">
              <mc:Choice xmlns:v="urn:schemas-microsoft-com:vml" Requires="v">
                <p:oleObj name="Packager Shell Object" showAsIcon="1" r:id="rId3" imgW="2943360" imgH="643680" progId="Package">
                  <p:embed/>
                </p:oleObj>
              </mc:Choice>
              <mc:Fallback>
                <p:oleObj name="Packager Shell Object" showAsIcon="1" r:id="rId3" imgW="2943360" imgH="643680" progId="Package">
                  <p:embed/>
                  <p:pic>
                    <p:nvPicPr>
                      <p:cNvPr id="10" name="Object 9">
                        <a:extLst>
                          <a:ext uri="{FF2B5EF4-FFF2-40B4-BE49-F238E27FC236}">
                            <a16:creationId xmlns:a16="http://schemas.microsoft.com/office/drawing/2014/main" id="{66FA22B9-1B22-4FB5-96EB-D50A1BD4CA3D}"/>
                          </a:ext>
                        </a:extLst>
                      </p:cNvPr>
                      <p:cNvPicPr/>
                      <p:nvPr/>
                    </p:nvPicPr>
                    <p:blipFill>
                      <a:blip r:embed="rId4"/>
                      <a:stretch>
                        <a:fillRect/>
                      </a:stretch>
                    </p:blipFill>
                    <p:spPr>
                      <a:xfrm>
                        <a:off x="7604080" y="2093345"/>
                        <a:ext cx="2943225" cy="642937"/>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A2289EF8-54E4-4360-9EE1-4592431F105C}"/>
              </a:ext>
            </a:extLst>
          </p:cNvPr>
          <p:cNvGraphicFramePr>
            <a:graphicFrameLocks noChangeAspect="1"/>
          </p:cNvGraphicFramePr>
          <p:nvPr>
            <p:extLst>
              <p:ext uri="{D42A27DB-BD31-4B8C-83A1-F6EECF244321}">
                <p14:modId xmlns:p14="http://schemas.microsoft.com/office/powerpoint/2010/main" val="1425189041"/>
              </p:ext>
            </p:extLst>
          </p:nvPr>
        </p:nvGraphicFramePr>
        <p:xfrm>
          <a:off x="8166848" y="3344634"/>
          <a:ext cx="1817687" cy="642937"/>
        </p:xfrm>
        <a:graphic>
          <a:graphicData uri="http://schemas.openxmlformats.org/presentationml/2006/ole">
            <mc:AlternateContent xmlns:mc="http://schemas.openxmlformats.org/markup-compatibility/2006">
              <mc:Choice xmlns:v="urn:schemas-microsoft-com:vml" Requires="v">
                <p:oleObj name="Packager Shell Object" showAsIcon="1" r:id="rId5" imgW="1817280" imgH="643680" progId="Package">
                  <p:embed/>
                </p:oleObj>
              </mc:Choice>
              <mc:Fallback>
                <p:oleObj name="Packager Shell Object" showAsIcon="1" r:id="rId5" imgW="1817280" imgH="643680" progId="Package">
                  <p:embed/>
                  <p:pic>
                    <p:nvPicPr>
                      <p:cNvPr id="8" name="Object 7">
                        <a:extLst>
                          <a:ext uri="{FF2B5EF4-FFF2-40B4-BE49-F238E27FC236}">
                            <a16:creationId xmlns:a16="http://schemas.microsoft.com/office/drawing/2014/main" id="{42A951F6-2E83-42A9-9B42-869C19B184D8}"/>
                          </a:ext>
                        </a:extLst>
                      </p:cNvPr>
                      <p:cNvPicPr/>
                      <p:nvPr/>
                    </p:nvPicPr>
                    <p:blipFill>
                      <a:blip r:embed="rId6"/>
                      <a:stretch>
                        <a:fillRect/>
                      </a:stretch>
                    </p:blipFill>
                    <p:spPr>
                      <a:xfrm>
                        <a:off x="8166848" y="3344634"/>
                        <a:ext cx="1817687" cy="642937"/>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888FAED9-4DA7-4D33-8BA4-779546679FA4}"/>
              </a:ext>
            </a:extLst>
          </p:cNvPr>
          <p:cNvSpPr txBox="1"/>
          <p:nvPr/>
        </p:nvSpPr>
        <p:spPr>
          <a:xfrm>
            <a:off x="7933175" y="1111505"/>
            <a:ext cx="1617785" cy="369332"/>
          </a:xfrm>
          <a:prstGeom prst="rect">
            <a:avLst/>
          </a:prstGeom>
          <a:noFill/>
        </p:spPr>
        <p:txBody>
          <a:bodyPr wrap="square" rtlCol="0">
            <a:spAutoFit/>
          </a:bodyPr>
          <a:lstStyle/>
          <a:p>
            <a:r>
              <a:rPr lang="en-US" dirty="0"/>
              <a:t>API Diagram</a:t>
            </a:r>
            <a:endParaRPr lang="en-IN" dirty="0"/>
          </a:p>
        </p:txBody>
      </p:sp>
    </p:spTree>
    <p:extLst>
      <p:ext uri="{BB962C8B-B14F-4D97-AF65-F5344CB8AC3E}">
        <p14:creationId xmlns:p14="http://schemas.microsoft.com/office/powerpoint/2010/main" val="235395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B46AF-7D79-4BD2-AE9E-CDC4167520AE}"/>
              </a:ext>
            </a:extLst>
          </p:cNvPr>
          <p:cNvSpPr>
            <a:spLocks noGrp="1"/>
          </p:cNvSpPr>
          <p:nvPr>
            <p:ph type="title"/>
          </p:nvPr>
        </p:nvSpPr>
        <p:spPr>
          <a:xfrm>
            <a:off x="5297762" y="329184"/>
            <a:ext cx="6251110" cy="1783080"/>
          </a:xfrm>
        </p:spPr>
        <p:txBody>
          <a:bodyPr anchor="b">
            <a:normAutofit/>
          </a:bodyPr>
          <a:lstStyle/>
          <a:p>
            <a:r>
              <a:rPr lang="en-US" sz="5400"/>
              <a:t>Tools, Language and Framework Highlights</a:t>
            </a:r>
            <a:endParaRPr lang="en-IN" sz="5400"/>
          </a:p>
        </p:txBody>
      </p:sp>
      <p:pic>
        <p:nvPicPr>
          <p:cNvPr id="14" name="Picture 13" descr="CPU with binary numbers and blueprint">
            <a:extLst>
              <a:ext uri="{FF2B5EF4-FFF2-40B4-BE49-F238E27FC236}">
                <a16:creationId xmlns:a16="http://schemas.microsoft.com/office/drawing/2014/main" id="{0F53ABDC-46B6-44B4-B6D9-7B9E6292F05D}"/>
              </a:ext>
            </a:extLst>
          </p:cNvPr>
          <p:cNvPicPr>
            <a:picLocks noChangeAspect="1"/>
          </p:cNvPicPr>
          <p:nvPr/>
        </p:nvPicPr>
        <p:blipFill rotWithShape="1">
          <a:blip r:embed="rId2"/>
          <a:srcRect l="33369" r="2843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121E9B8D-1E0D-41B1-8B29-34F50ADA7343}"/>
              </a:ext>
            </a:extLst>
          </p:cNvPr>
          <p:cNvSpPr>
            <a:spLocks noGrp="1"/>
          </p:cNvSpPr>
          <p:nvPr>
            <p:ph idx="1"/>
          </p:nvPr>
        </p:nvSpPr>
        <p:spPr>
          <a:xfrm>
            <a:off x="5297762" y="2706624"/>
            <a:ext cx="6251110" cy="3483864"/>
          </a:xfrm>
        </p:spPr>
        <p:txBody>
          <a:bodyPr>
            <a:normAutofit/>
          </a:bodyPr>
          <a:lstStyle/>
          <a:p>
            <a:r>
              <a:rPr lang="en-US" sz="2200"/>
              <a:t>Flutter - Dart </a:t>
            </a:r>
          </a:p>
          <a:p>
            <a:r>
              <a:rPr lang="en-US" sz="2200"/>
              <a:t>AWS Lambda &amp; API gateway</a:t>
            </a:r>
          </a:p>
          <a:p>
            <a:r>
              <a:rPr lang="en-US" sz="2200"/>
              <a:t>MongoDB &amp; Aggregation framework</a:t>
            </a:r>
          </a:p>
          <a:p>
            <a:r>
              <a:rPr lang="en-US" sz="2200"/>
              <a:t>NodeJS, Python</a:t>
            </a:r>
          </a:p>
          <a:p>
            <a:r>
              <a:rPr lang="en-US" sz="2200"/>
              <a:t>Serverless Framework, Google API</a:t>
            </a:r>
          </a:p>
          <a:p>
            <a:r>
              <a:rPr lang="en-US" sz="2200"/>
              <a:t>Matplotlib, Seaborn</a:t>
            </a:r>
          </a:p>
          <a:p>
            <a:endParaRPr lang="en-US" sz="2200"/>
          </a:p>
          <a:p>
            <a:endParaRPr lang="en-IN" sz="2200"/>
          </a:p>
        </p:txBody>
      </p:sp>
    </p:spTree>
    <p:extLst>
      <p:ext uri="{BB962C8B-B14F-4D97-AF65-F5344CB8AC3E}">
        <p14:creationId xmlns:p14="http://schemas.microsoft.com/office/powerpoint/2010/main" val="179478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200" y="365125"/>
            <a:ext cx="10515600" cy="1325563"/>
          </a:xfrm>
        </p:spPr>
        <p:txBody>
          <a:bodyPr>
            <a:normAutofit/>
          </a:bodyPr>
          <a:lstStyle/>
          <a:p>
            <a:r>
              <a:rPr lang="en-US" sz="5400"/>
              <a:t>Frontend Highlights</a:t>
            </a:r>
            <a:endParaRPr lang="en-IN" sz="5400"/>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38200" y="1929384"/>
            <a:ext cx="10515600" cy="4251960"/>
          </a:xfrm>
        </p:spPr>
        <p:txBody>
          <a:bodyPr>
            <a:normAutofit/>
          </a:bodyPr>
          <a:lstStyle/>
          <a:p>
            <a:r>
              <a:rPr lang="en-US" sz="1700"/>
              <a:t>Description :</a:t>
            </a:r>
          </a:p>
          <a:p>
            <a:pPr marL="0" indent="0">
              <a:buNone/>
            </a:pPr>
            <a:r>
              <a:rPr lang="en-US" sz="1700"/>
              <a:t>Flutter Web App using Google Maps and making REST API calls to AWS API Gateway storing data into Mongo DB.</a:t>
            </a:r>
          </a:p>
          <a:p>
            <a:r>
              <a:rPr lang="en-US" sz="1700"/>
              <a:t>Purpose :</a:t>
            </a:r>
          </a:p>
          <a:p>
            <a:pPr marL="0" indent="0">
              <a:buNone/>
            </a:pPr>
            <a:r>
              <a:rPr lang="en-US" sz="1700"/>
              <a:t>Users can do the following:</a:t>
            </a:r>
          </a:p>
          <a:p>
            <a:pPr marL="457200" indent="-457200">
              <a:buFont typeface="+mj-lt"/>
              <a:buAutoNum type="arabicPeriod"/>
            </a:pPr>
            <a:r>
              <a:rPr lang="en-US" sz="1700"/>
              <a:t>(Taxi/Passenger) -&gt;uses front end to SignUp, Login.</a:t>
            </a:r>
          </a:p>
          <a:p>
            <a:pPr marL="457200" indent="-457200">
              <a:buFont typeface="+mj-lt"/>
              <a:buAutoNum type="arabicPeriod"/>
            </a:pPr>
            <a:r>
              <a:rPr lang="en-US" sz="1700"/>
              <a:t>(Passenger) -&gt;Book taxi, View Rides on map, Give feedback, Pay for ride.</a:t>
            </a:r>
          </a:p>
          <a:p>
            <a:pPr marL="457200" indent="-457200">
              <a:buFont typeface="+mj-lt"/>
              <a:buAutoNum type="arabicPeriod"/>
            </a:pPr>
            <a:r>
              <a:rPr lang="en-US" sz="1700"/>
              <a:t>(Taxi) -&gt; View location of passenger, View route.</a:t>
            </a:r>
          </a:p>
          <a:p>
            <a:r>
              <a:rPr lang="en-US" sz="1700"/>
              <a:t>Tech Stack</a:t>
            </a:r>
          </a:p>
          <a:p>
            <a:pPr marL="457200" indent="-457200">
              <a:buFont typeface="+mj-lt"/>
              <a:buAutoNum type="arabicPeriod"/>
            </a:pPr>
            <a:r>
              <a:rPr lang="en-US" sz="1700"/>
              <a:t>Flutter with dart in Android Studio to code the front end (flutter and dart packages include google-maps for flutter web)</a:t>
            </a:r>
          </a:p>
          <a:p>
            <a:pPr marL="457200" indent="-457200">
              <a:buFont typeface="+mj-lt"/>
              <a:buAutoNum type="arabicPeriod"/>
            </a:pPr>
            <a:r>
              <a:rPr lang="en-US" sz="1700"/>
              <a:t>AWS API Gateway, AWS Lambda, AWS SNS</a:t>
            </a:r>
          </a:p>
          <a:p>
            <a:pPr marL="457200" indent="-457200">
              <a:buFont typeface="+mj-lt"/>
              <a:buAutoNum type="arabicPeriod"/>
            </a:pPr>
            <a:r>
              <a:rPr lang="en-US" sz="1700"/>
              <a:t>Mongo DB Atlas Free tier</a:t>
            </a:r>
          </a:p>
        </p:txBody>
      </p:sp>
    </p:spTree>
    <p:extLst>
      <p:ext uri="{BB962C8B-B14F-4D97-AF65-F5344CB8AC3E}">
        <p14:creationId xmlns:p14="http://schemas.microsoft.com/office/powerpoint/2010/main" val="69830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FA686-C4AA-4A91-A7AA-CA03D75AA8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Map UI</a:t>
            </a:r>
          </a:p>
        </p:txBody>
      </p:sp>
      <p:pic>
        <p:nvPicPr>
          <p:cNvPr id="4" name="Content Placeholder 3">
            <a:extLst>
              <a:ext uri="{FF2B5EF4-FFF2-40B4-BE49-F238E27FC236}">
                <a16:creationId xmlns:a16="http://schemas.microsoft.com/office/drawing/2014/main" id="{11515C0E-6B87-43D3-B46F-F443B7A52E9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1743090" y="1637127"/>
            <a:ext cx="8705819" cy="4897023"/>
          </a:xfrm>
          <a:prstGeom prst="rect">
            <a:avLst/>
          </a:prstGeom>
        </p:spPr>
      </p:pic>
    </p:spTree>
    <p:extLst>
      <p:ext uri="{BB962C8B-B14F-4D97-AF65-F5344CB8AC3E}">
        <p14:creationId xmlns:p14="http://schemas.microsoft.com/office/powerpoint/2010/main" val="39676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C7D94-636B-4588-81C7-DD257B97949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API Gateway</a:t>
            </a:r>
          </a:p>
        </p:txBody>
      </p:sp>
      <p:pic>
        <p:nvPicPr>
          <p:cNvPr id="4" name="Content Placeholder 3">
            <a:extLst>
              <a:ext uri="{FF2B5EF4-FFF2-40B4-BE49-F238E27FC236}">
                <a16:creationId xmlns:a16="http://schemas.microsoft.com/office/drawing/2014/main" id="{6C38E22A-57A8-4CF0-87D7-A629D2B7675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38065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C5914-BDBF-48F7-A254-93AF3B5D4B52}"/>
              </a:ext>
            </a:extLst>
          </p:cNvPr>
          <p:cNvSpPr>
            <a:spLocks noGrp="1"/>
          </p:cNvSpPr>
          <p:nvPr>
            <p:ph type="title"/>
          </p:nvPr>
        </p:nvSpPr>
        <p:spPr>
          <a:xfrm>
            <a:off x="838200" y="365125"/>
            <a:ext cx="10515600" cy="1325563"/>
          </a:xfrm>
        </p:spPr>
        <p:txBody>
          <a:bodyPr>
            <a:normAutofit/>
          </a:bodyPr>
          <a:lstStyle/>
          <a:p>
            <a:r>
              <a:rPr lang="en-US" sz="5400"/>
              <a:t>Simulators Highlights (Taxi)</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EA517E-CC00-429E-BCF5-8AF241B64DFF}"/>
              </a:ext>
            </a:extLst>
          </p:cNvPr>
          <p:cNvSpPr>
            <a:spLocks noGrp="1"/>
          </p:cNvSpPr>
          <p:nvPr>
            <p:ph idx="1"/>
          </p:nvPr>
        </p:nvSpPr>
        <p:spPr>
          <a:xfrm>
            <a:off x="838200" y="1929384"/>
            <a:ext cx="10515600" cy="4251960"/>
          </a:xfrm>
        </p:spPr>
        <p:txBody>
          <a:bodyPr>
            <a:normAutofit/>
          </a:bodyPr>
          <a:lstStyle/>
          <a:p>
            <a:pPr marL="228600" lvl="0" indent="-168275" rtl="0">
              <a:spcBef>
                <a:spcPts val="0"/>
              </a:spcBef>
              <a:spcAft>
                <a:spcPts val="0"/>
              </a:spcAft>
              <a:buClr>
                <a:schemeClr val="dk1"/>
              </a:buClr>
              <a:buSzPct val="100000"/>
              <a:buChar char="●"/>
            </a:pPr>
            <a:r>
              <a:rPr lang="en-US" sz="1500" dirty="0"/>
              <a:t>Purpose - Generate initial random coordinates and then move taxi free in given boundary.</a:t>
            </a:r>
          </a:p>
          <a:p>
            <a:pPr marL="228600" lvl="0" indent="-168275" rtl="0">
              <a:spcBef>
                <a:spcPts val="1000"/>
              </a:spcBef>
              <a:spcAft>
                <a:spcPts val="0"/>
              </a:spcAft>
              <a:buClr>
                <a:schemeClr val="dk1"/>
              </a:buClr>
              <a:buSzPct val="100000"/>
              <a:buChar char="●"/>
            </a:pPr>
            <a:r>
              <a:rPr lang="en-US" sz="1500" dirty="0"/>
              <a:t>Description - First we need to fetch all taxi list from the database and then generate initial  coordinates for all taxi and after that start free movement of taxi at every 1 minute at 500 m distance. Simulator will also assign new coordinates to each taxi by calculating distance given above from previous coordinates. Simulator also keep an eye that taxi will not be able to go outside define boundary. All data will push to kinesis and from there it will trigger lambda function which insert data in database.</a:t>
            </a:r>
          </a:p>
          <a:p>
            <a:pPr marL="228600" lvl="0" indent="-168275" rtl="0">
              <a:spcBef>
                <a:spcPts val="1000"/>
              </a:spcBef>
              <a:spcAft>
                <a:spcPts val="0"/>
              </a:spcAft>
              <a:buClr>
                <a:schemeClr val="dk1"/>
              </a:buClr>
              <a:buSzPct val="100000"/>
              <a:buChar char="●"/>
            </a:pPr>
            <a:r>
              <a:rPr lang="en-US" sz="1500" dirty="0"/>
              <a:t>Steps to execute - All code reside in EC2 instance, and you just need to run main.py file to start execution of taxi simulator. Give appropriate rights to EC2 (i.e.- Kinesis role) and install external libraries used in simulator.</a:t>
            </a:r>
          </a:p>
          <a:p>
            <a:pPr marL="228600" lvl="0" indent="-168275" rtl="0">
              <a:spcBef>
                <a:spcPts val="1000"/>
              </a:spcBef>
              <a:spcAft>
                <a:spcPts val="0"/>
              </a:spcAft>
              <a:buClr>
                <a:schemeClr val="dk1"/>
              </a:buClr>
              <a:buSzPct val="100000"/>
              <a:buChar char="●"/>
            </a:pPr>
            <a:r>
              <a:rPr lang="en-US" sz="1500" dirty="0"/>
              <a:t>Scenarios supported - </a:t>
            </a:r>
          </a:p>
          <a:p>
            <a:pPr marL="685800" lvl="1" indent="-231775" rtl="0">
              <a:spcBef>
                <a:spcPts val="1000"/>
              </a:spcBef>
              <a:spcAft>
                <a:spcPts val="0"/>
              </a:spcAft>
              <a:buSzPct val="100000"/>
              <a:buChar char="○"/>
            </a:pPr>
            <a:r>
              <a:rPr lang="en-US" sz="1500" dirty="0"/>
              <a:t>Taxi initial random location generation within boundary</a:t>
            </a:r>
          </a:p>
          <a:p>
            <a:pPr marL="685800" lvl="1" indent="-231775" rtl="0">
              <a:spcBef>
                <a:spcPts val="1000"/>
              </a:spcBef>
              <a:spcAft>
                <a:spcPts val="0"/>
              </a:spcAft>
              <a:buSzPct val="100000"/>
              <a:buChar char="○"/>
            </a:pPr>
            <a:r>
              <a:rPr lang="en-US" sz="1500" dirty="0"/>
              <a:t>Move taxi at every 1 min </a:t>
            </a:r>
          </a:p>
          <a:p>
            <a:pPr marL="685800" lvl="1" indent="-231775" rtl="0">
              <a:spcBef>
                <a:spcPts val="1000"/>
              </a:spcBef>
              <a:spcAft>
                <a:spcPts val="0"/>
              </a:spcAft>
              <a:buSzPct val="100000"/>
              <a:buChar char="○"/>
            </a:pPr>
            <a:r>
              <a:rPr lang="en-US" sz="1500" dirty="0"/>
              <a:t>Generate new coordinates from old coordinates</a:t>
            </a:r>
          </a:p>
          <a:p>
            <a:pPr marL="685800" lvl="1" indent="-231775" rtl="0">
              <a:spcBef>
                <a:spcPts val="1000"/>
              </a:spcBef>
              <a:spcAft>
                <a:spcPts val="0"/>
              </a:spcAft>
              <a:buSzPct val="100000"/>
              <a:buChar char="○"/>
            </a:pPr>
            <a:r>
              <a:rPr lang="en-US" sz="1500" dirty="0"/>
              <a:t>Validate coordinates within boundary or not</a:t>
            </a:r>
          </a:p>
          <a:p>
            <a:pPr marL="685800" lvl="1" indent="-231775" rtl="0">
              <a:spcBef>
                <a:spcPts val="1000"/>
              </a:spcBef>
              <a:spcAft>
                <a:spcPts val="0"/>
              </a:spcAft>
              <a:buSzPct val="100000"/>
              <a:buChar char="○"/>
            </a:pPr>
            <a:r>
              <a:rPr lang="en-US" sz="1500" dirty="0"/>
              <a:t>Push data to kinesis </a:t>
            </a:r>
          </a:p>
          <a:p>
            <a:pPr marL="0" indent="0">
              <a:buNone/>
            </a:pPr>
            <a:endParaRPr lang="en-US" sz="1500" dirty="0"/>
          </a:p>
        </p:txBody>
      </p:sp>
      <p:sp>
        <p:nvSpPr>
          <p:cNvPr id="4" name="TextBox 3">
            <a:extLst>
              <a:ext uri="{FF2B5EF4-FFF2-40B4-BE49-F238E27FC236}">
                <a16:creationId xmlns:a16="http://schemas.microsoft.com/office/drawing/2014/main" id="{58802156-9925-43B8-ADC5-EE5FC2065779}"/>
              </a:ext>
            </a:extLst>
          </p:cNvPr>
          <p:cNvSpPr txBox="1"/>
          <p:nvPr/>
        </p:nvSpPr>
        <p:spPr>
          <a:xfrm>
            <a:off x="6467474" y="3749466"/>
            <a:ext cx="5553075" cy="2862322"/>
          </a:xfrm>
          <a:prstGeom prst="rect">
            <a:avLst/>
          </a:prstGeom>
          <a:noFill/>
        </p:spPr>
        <p:txBody>
          <a:bodyPr wrap="square" rtlCol="0">
            <a:spAutoFit/>
          </a:bodyPr>
          <a:lstStyle/>
          <a:p>
            <a:r>
              <a:rPr lang="en-US" sz="6000" dirty="0"/>
              <a:t>Placeholder INSERT CONSOLE LOGS HERE</a:t>
            </a:r>
            <a:endParaRPr lang="en-IN" sz="6000" dirty="0"/>
          </a:p>
        </p:txBody>
      </p:sp>
    </p:spTree>
    <p:extLst>
      <p:ext uri="{BB962C8B-B14F-4D97-AF65-F5344CB8AC3E}">
        <p14:creationId xmlns:p14="http://schemas.microsoft.com/office/powerpoint/2010/main" val="2206246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722</TotalTime>
  <Words>621</Words>
  <Application>Microsoft Office PowerPoint</Application>
  <PresentationFormat>Widescreen</PresentationFormat>
  <Paragraphs>80</Paragraphs>
  <Slides>14</Slides>
  <Notes>0</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Packager Shell Object</vt:lpstr>
      <vt:lpstr>PowerPoint Presentation</vt:lpstr>
      <vt:lpstr>PowerPoint Presentation</vt:lpstr>
      <vt:lpstr>PowerPoint Presentation</vt:lpstr>
      <vt:lpstr>PowerPoint Presentation</vt:lpstr>
      <vt:lpstr>Tools, Language and Framework Highlights</vt:lpstr>
      <vt:lpstr>Frontend Highlights</vt:lpstr>
      <vt:lpstr>Map UI</vt:lpstr>
      <vt:lpstr>API Gateway</vt:lpstr>
      <vt:lpstr>Simulators Highlights (Taxi)</vt:lpstr>
      <vt:lpstr>Simulators Highlights (User)</vt:lpstr>
      <vt:lpstr>Insights Highlights</vt:lpstr>
      <vt:lpstr>References</vt:lpstr>
      <vt:lpstr>Our sincere thanks to the faculties of IIT-Madras and Great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Kumar</dc:creator>
  <cp:lastModifiedBy>Vignesh Kumar</cp:lastModifiedBy>
  <cp:revision>11</cp:revision>
  <dcterms:created xsi:type="dcterms:W3CDTF">2021-09-08T04:10:48Z</dcterms:created>
  <dcterms:modified xsi:type="dcterms:W3CDTF">2021-09-12T05:20:51Z</dcterms:modified>
</cp:coreProperties>
</file>