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2" r:id="rId1"/>
  </p:sldMasterIdLst>
  <p:sldIdLst>
    <p:sldId id="265" r:id="rId2"/>
    <p:sldId id="256" r:id="rId3"/>
    <p:sldId id="257" r:id="rId4"/>
    <p:sldId id="264" r:id="rId5"/>
    <p:sldId id="260" r:id="rId6"/>
    <p:sldId id="262" r:id="rId7"/>
    <p:sldId id="267" r:id="rId8"/>
    <p:sldId id="268" r:id="rId9"/>
    <p:sldId id="261" r:id="rId10"/>
    <p:sldId id="269" r:id="rId11"/>
    <p:sldId id="259" r:id="rId12"/>
    <p:sldId id="271" r:id="rId13"/>
    <p:sldId id="263" r:id="rId14"/>
    <p:sldId id="266"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877" autoAdjust="0"/>
    <p:restoredTop sz="94660"/>
  </p:normalViewPr>
  <p:slideViewPr>
    <p:cSldViewPr snapToGrid="0">
      <p:cViewPr varScale="1">
        <p:scale>
          <a:sx n="67" d="100"/>
          <a:sy n="67" d="100"/>
        </p:scale>
        <p:origin x="648"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64057FC-4B84-421D-BC82-00DB51C54F87}" type="datetimeFigureOut">
              <a:rPr lang="en-IN" smtClean="0"/>
              <a:t>12-09-2021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A6AB06-7194-4B9B-92B9-F74484B604DB}" type="slidenum">
              <a:rPr lang="en-IN" smtClean="0"/>
              <a:t>‹#›</a:t>
            </a:fld>
            <a:endParaRPr lang="en-IN"/>
          </a:p>
        </p:txBody>
      </p:sp>
    </p:spTree>
    <p:extLst>
      <p:ext uri="{BB962C8B-B14F-4D97-AF65-F5344CB8AC3E}">
        <p14:creationId xmlns:p14="http://schemas.microsoft.com/office/powerpoint/2010/main" val="39338251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64057FC-4B84-421D-BC82-00DB51C54F87}" type="datetimeFigureOut">
              <a:rPr lang="en-IN" smtClean="0"/>
              <a:t>12-09-2021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A6AB06-7194-4B9B-92B9-F74484B604DB}" type="slidenum">
              <a:rPr lang="en-IN" smtClean="0"/>
              <a:t>‹#›</a:t>
            </a:fld>
            <a:endParaRPr lang="en-IN"/>
          </a:p>
        </p:txBody>
      </p:sp>
    </p:spTree>
    <p:extLst>
      <p:ext uri="{BB962C8B-B14F-4D97-AF65-F5344CB8AC3E}">
        <p14:creationId xmlns:p14="http://schemas.microsoft.com/office/powerpoint/2010/main" val="14290518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64057FC-4B84-421D-BC82-00DB51C54F87}" type="datetimeFigureOut">
              <a:rPr lang="en-IN" smtClean="0"/>
              <a:t>12-09-2021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A6AB06-7194-4B9B-92B9-F74484B604DB}" type="slidenum">
              <a:rPr lang="en-IN" smtClean="0"/>
              <a:t>‹#›</a:t>
            </a:fld>
            <a:endParaRPr lang="en-IN"/>
          </a:p>
        </p:txBody>
      </p:sp>
    </p:spTree>
    <p:extLst>
      <p:ext uri="{BB962C8B-B14F-4D97-AF65-F5344CB8AC3E}">
        <p14:creationId xmlns:p14="http://schemas.microsoft.com/office/powerpoint/2010/main" val="852015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64057FC-4B84-421D-BC82-00DB51C54F87}" type="datetimeFigureOut">
              <a:rPr lang="en-IN" smtClean="0"/>
              <a:t>12-09-2021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A6AB06-7194-4B9B-92B9-F74484B604DB}" type="slidenum">
              <a:rPr lang="en-IN" smtClean="0"/>
              <a:t>‹#›</a:t>
            </a:fld>
            <a:endParaRPr lang="en-IN"/>
          </a:p>
        </p:txBody>
      </p:sp>
    </p:spTree>
    <p:extLst>
      <p:ext uri="{BB962C8B-B14F-4D97-AF65-F5344CB8AC3E}">
        <p14:creationId xmlns:p14="http://schemas.microsoft.com/office/powerpoint/2010/main" val="35551263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64057FC-4B84-421D-BC82-00DB51C54F87}" type="datetimeFigureOut">
              <a:rPr lang="en-IN" smtClean="0"/>
              <a:t>12-09-2021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A6AB06-7194-4B9B-92B9-F74484B604DB}" type="slidenum">
              <a:rPr lang="en-IN" smtClean="0"/>
              <a:t>‹#›</a:t>
            </a:fld>
            <a:endParaRPr lang="en-IN"/>
          </a:p>
        </p:txBody>
      </p:sp>
    </p:spTree>
    <p:extLst>
      <p:ext uri="{BB962C8B-B14F-4D97-AF65-F5344CB8AC3E}">
        <p14:creationId xmlns:p14="http://schemas.microsoft.com/office/powerpoint/2010/main" val="24076002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64057FC-4B84-421D-BC82-00DB51C54F87}" type="datetimeFigureOut">
              <a:rPr lang="en-IN" smtClean="0"/>
              <a:t>12-09-2021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FA6AB06-7194-4B9B-92B9-F74484B604DB}" type="slidenum">
              <a:rPr lang="en-IN" smtClean="0"/>
              <a:t>‹#›</a:t>
            </a:fld>
            <a:endParaRPr lang="en-IN"/>
          </a:p>
        </p:txBody>
      </p:sp>
    </p:spTree>
    <p:extLst>
      <p:ext uri="{BB962C8B-B14F-4D97-AF65-F5344CB8AC3E}">
        <p14:creationId xmlns:p14="http://schemas.microsoft.com/office/powerpoint/2010/main" val="17611141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64057FC-4B84-421D-BC82-00DB51C54F87}" type="datetimeFigureOut">
              <a:rPr lang="en-IN" smtClean="0"/>
              <a:t>12-09-2021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FA6AB06-7194-4B9B-92B9-F74484B604DB}" type="slidenum">
              <a:rPr lang="en-IN" smtClean="0"/>
              <a:t>‹#›</a:t>
            </a:fld>
            <a:endParaRPr lang="en-IN"/>
          </a:p>
        </p:txBody>
      </p:sp>
    </p:spTree>
    <p:extLst>
      <p:ext uri="{BB962C8B-B14F-4D97-AF65-F5344CB8AC3E}">
        <p14:creationId xmlns:p14="http://schemas.microsoft.com/office/powerpoint/2010/main" val="26819720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64057FC-4B84-421D-BC82-00DB51C54F87}" type="datetimeFigureOut">
              <a:rPr lang="en-IN" smtClean="0"/>
              <a:t>12-09-2021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FA6AB06-7194-4B9B-92B9-F74484B604DB}" type="slidenum">
              <a:rPr lang="en-IN" smtClean="0"/>
              <a:t>‹#›</a:t>
            </a:fld>
            <a:endParaRPr lang="en-IN"/>
          </a:p>
        </p:txBody>
      </p:sp>
    </p:spTree>
    <p:extLst>
      <p:ext uri="{BB962C8B-B14F-4D97-AF65-F5344CB8AC3E}">
        <p14:creationId xmlns:p14="http://schemas.microsoft.com/office/powerpoint/2010/main" val="3318073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4057FC-4B84-421D-BC82-00DB51C54F87}" type="datetimeFigureOut">
              <a:rPr lang="en-IN" smtClean="0"/>
              <a:t>12-09-2021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FA6AB06-7194-4B9B-92B9-F74484B604DB}" type="slidenum">
              <a:rPr lang="en-IN" smtClean="0"/>
              <a:t>‹#›</a:t>
            </a:fld>
            <a:endParaRPr lang="en-IN"/>
          </a:p>
        </p:txBody>
      </p:sp>
    </p:spTree>
    <p:extLst>
      <p:ext uri="{BB962C8B-B14F-4D97-AF65-F5344CB8AC3E}">
        <p14:creationId xmlns:p14="http://schemas.microsoft.com/office/powerpoint/2010/main" val="38752089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64057FC-4B84-421D-BC82-00DB51C54F87}" type="datetimeFigureOut">
              <a:rPr lang="en-IN" smtClean="0"/>
              <a:t>12-09-2021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FA6AB06-7194-4B9B-92B9-F74484B604DB}" type="slidenum">
              <a:rPr lang="en-IN" smtClean="0"/>
              <a:t>‹#›</a:t>
            </a:fld>
            <a:endParaRPr lang="en-IN"/>
          </a:p>
        </p:txBody>
      </p:sp>
    </p:spTree>
    <p:extLst>
      <p:ext uri="{BB962C8B-B14F-4D97-AF65-F5344CB8AC3E}">
        <p14:creationId xmlns:p14="http://schemas.microsoft.com/office/powerpoint/2010/main" val="12091760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64057FC-4B84-421D-BC82-00DB51C54F87}" type="datetimeFigureOut">
              <a:rPr lang="en-IN" smtClean="0"/>
              <a:t>12-09-2021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FA6AB06-7194-4B9B-92B9-F74484B604DB}" type="slidenum">
              <a:rPr lang="en-IN" smtClean="0"/>
              <a:t>‹#›</a:t>
            </a:fld>
            <a:endParaRPr lang="en-IN"/>
          </a:p>
        </p:txBody>
      </p:sp>
    </p:spTree>
    <p:extLst>
      <p:ext uri="{BB962C8B-B14F-4D97-AF65-F5344CB8AC3E}">
        <p14:creationId xmlns:p14="http://schemas.microsoft.com/office/powerpoint/2010/main" val="14340956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4057FC-4B84-421D-BC82-00DB51C54F87}" type="datetimeFigureOut">
              <a:rPr lang="en-IN" smtClean="0"/>
              <a:t>12-09-2021</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A6AB06-7194-4B9B-92B9-F74484B604DB}" type="slidenum">
              <a:rPr lang="en-IN" smtClean="0"/>
              <a:t>‹#›</a:t>
            </a:fld>
            <a:endParaRPr lang="en-IN"/>
          </a:p>
        </p:txBody>
      </p:sp>
    </p:spTree>
    <p:extLst>
      <p:ext uri="{BB962C8B-B14F-4D97-AF65-F5344CB8AC3E}">
        <p14:creationId xmlns:p14="http://schemas.microsoft.com/office/powerpoint/2010/main" val="286684047"/>
      </p:ext>
    </p:extLst>
  </p:cSld>
  <p:clrMap bg1="lt1" tx1="dk1" bg2="lt2" tx2="dk2" accent1="accent1" accent2="accent2" accent3="accent3" accent4="accent4" accent5="accent5" accent6="accent6" hlink="hlink" folHlink="folHlink"/>
  <p:sldLayoutIdLst>
    <p:sldLayoutId id="2147483833" r:id="rId1"/>
    <p:sldLayoutId id="2147483834" r:id="rId2"/>
    <p:sldLayoutId id="2147483835" r:id="rId3"/>
    <p:sldLayoutId id="2147483836" r:id="rId4"/>
    <p:sldLayoutId id="2147483837" r:id="rId5"/>
    <p:sldLayoutId id="2147483838" r:id="rId6"/>
    <p:sldLayoutId id="2147483839" r:id="rId7"/>
    <p:sldLayoutId id="2147483840" r:id="rId8"/>
    <p:sldLayoutId id="2147483841" r:id="rId9"/>
    <p:sldLayoutId id="2147483842" r:id="rId10"/>
    <p:sldLayoutId id="214748384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hyperlink" Target="https://seaborn.pydata.org/api.html" TargetMode="External"/><Relationship Id="rId3" Type="http://schemas.openxmlformats.org/officeDocument/2006/relationships/hyperlink" Target="https://flask.palletsprojects.com/en/2.0.x/" TargetMode="External"/><Relationship Id="rId7" Type="http://schemas.openxmlformats.org/officeDocument/2006/relationships/hyperlink" Target="https://www.practical-mongodb-aggregations.com/" TargetMode="External"/><Relationship Id="rId2" Type="http://schemas.openxmlformats.org/officeDocument/2006/relationships/hyperlink" Target="https://flutter.dev/docs" TargetMode="External"/><Relationship Id="rId1" Type="http://schemas.openxmlformats.org/officeDocument/2006/relationships/slideLayout" Target="../slideLayouts/slideLayout2.xml"/><Relationship Id="rId6" Type="http://schemas.openxmlformats.org/officeDocument/2006/relationships/hyperlink" Target="https://docs.mongodb.com/manual/" TargetMode="External"/><Relationship Id="rId5" Type="http://schemas.openxmlformats.org/officeDocument/2006/relationships/hyperlink" Target="https://docs.aws.amazon.com/lambda/index.html" TargetMode="External"/><Relationship Id="rId4" Type="http://schemas.openxmlformats.org/officeDocument/2006/relationships/hyperlink" Target="https://nodejs.org/api/" TargetMode="External"/><Relationship Id="rId9" Type="http://schemas.openxmlformats.org/officeDocument/2006/relationships/hyperlink" Target="https://pandas.pydata.org/docs/reference/index.html"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sv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5.wmf"/><Relationship Id="rId5" Type="http://schemas.openxmlformats.org/officeDocument/2006/relationships/oleObject" Target="../embeddings/oleObject2.bin"/><Relationship Id="rId4" Type="http://schemas.openxmlformats.org/officeDocument/2006/relationships/image" Target="../media/image4.wmf"/></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589741D-388D-4831-B1B1-443DE03D8F12}"/>
              </a:ext>
            </a:extLst>
          </p:cNvPr>
          <p:cNvSpPr txBox="1"/>
          <p:nvPr/>
        </p:nvSpPr>
        <p:spPr>
          <a:xfrm>
            <a:off x="464526" y="564439"/>
            <a:ext cx="5027907" cy="369332"/>
          </a:xfrm>
          <a:prstGeom prst="rect">
            <a:avLst/>
          </a:prstGeom>
        </p:spPr>
        <p:style>
          <a:lnRef idx="1">
            <a:schemeClr val="accent3"/>
          </a:lnRef>
          <a:fillRef idx="3">
            <a:schemeClr val="accent3"/>
          </a:fillRef>
          <a:effectRef idx="2">
            <a:schemeClr val="accent3"/>
          </a:effectRef>
          <a:fontRef idx="minor">
            <a:schemeClr val="lt1"/>
          </a:fontRef>
        </p:style>
        <p:txBody>
          <a:bodyPr wrap="square" rtlCol="0">
            <a:spAutoFit/>
          </a:bodyPr>
          <a:lstStyle/>
          <a:p>
            <a:r>
              <a:rPr lang="en-US" dirty="0">
                <a:ln w="0"/>
                <a:effectLst>
                  <a:outerShdw blurRad="38100" dist="19050" dir="2700000" algn="tl" rotWithShape="0">
                    <a:schemeClr val="dk1">
                      <a:alpha val="40000"/>
                    </a:schemeClr>
                  </a:outerShdw>
                </a:effectLst>
              </a:rPr>
              <a:t>Are you a resident of Bangalore ? </a:t>
            </a:r>
            <a:endParaRPr lang="en-IN" dirty="0">
              <a:ln w="0"/>
              <a:effectLst>
                <a:outerShdw blurRad="38100" dist="19050" dir="2700000" algn="tl" rotWithShape="0">
                  <a:schemeClr val="dk1">
                    <a:alpha val="40000"/>
                  </a:schemeClr>
                </a:outerShdw>
              </a:effectLst>
            </a:endParaRPr>
          </a:p>
        </p:txBody>
      </p:sp>
      <p:sp>
        <p:nvSpPr>
          <p:cNvPr id="5" name="TextBox 4">
            <a:extLst>
              <a:ext uri="{FF2B5EF4-FFF2-40B4-BE49-F238E27FC236}">
                <a16:creationId xmlns:a16="http://schemas.microsoft.com/office/drawing/2014/main" id="{DF1994C9-8ED0-454A-B798-4230C4F79A98}"/>
              </a:ext>
            </a:extLst>
          </p:cNvPr>
          <p:cNvSpPr txBox="1"/>
          <p:nvPr/>
        </p:nvSpPr>
        <p:spPr>
          <a:xfrm>
            <a:off x="4907294" y="1241933"/>
            <a:ext cx="2389618" cy="369332"/>
          </a:xfrm>
          <a:prstGeom prst="rect">
            <a:avLst/>
          </a:prstGeom>
        </p:spPr>
        <p:style>
          <a:lnRef idx="1">
            <a:schemeClr val="accent3"/>
          </a:lnRef>
          <a:fillRef idx="3">
            <a:schemeClr val="accent3"/>
          </a:fillRef>
          <a:effectRef idx="2">
            <a:schemeClr val="accent3"/>
          </a:effectRef>
          <a:fontRef idx="minor">
            <a:schemeClr val="lt1"/>
          </a:fontRef>
        </p:style>
        <p:txBody>
          <a:bodyPr wrap="square" rtlCol="0">
            <a:spAutoFit/>
          </a:bodyPr>
          <a:lstStyle/>
          <a:p>
            <a:r>
              <a:rPr lang="en-US" dirty="0">
                <a:ln w="0"/>
                <a:effectLst>
                  <a:outerShdw blurRad="38100" dist="19050" dir="2700000" algn="tl" rotWithShape="0">
                    <a:schemeClr val="dk1">
                      <a:alpha val="40000"/>
                    </a:schemeClr>
                  </a:outerShdw>
                </a:effectLst>
              </a:rPr>
              <a:t>Tired of booking cabs ?</a:t>
            </a:r>
            <a:endParaRPr lang="en-IN" dirty="0">
              <a:ln w="0"/>
              <a:effectLst>
                <a:outerShdw blurRad="38100" dist="19050" dir="2700000" algn="tl" rotWithShape="0">
                  <a:schemeClr val="dk1">
                    <a:alpha val="40000"/>
                  </a:schemeClr>
                </a:outerShdw>
              </a:effectLst>
            </a:endParaRPr>
          </a:p>
        </p:txBody>
      </p:sp>
      <p:sp>
        <p:nvSpPr>
          <p:cNvPr id="6" name="TextBox 5">
            <a:extLst>
              <a:ext uri="{FF2B5EF4-FFF2-40B4-BE49-F238E27FC236}">
                <a16:creationId xmlns:a16="http://schemas.microsoft.com/office/drawing/2014/main" id="{E0B57C5B-5F24-42F2-9F85-1C6FC6E550C8}"/>
              </a:ext>
            </a:extLst>
          </p:cNvPr>
          <p:cNvSpPr txBox="1"/>
          <p:nvPr/>
        </p:nvSpPr>
        <p:spPr>
          <a:xfrm>
            <a:off x="6912864" y="1984452"/>
            <a:ext cx="5279135" cy="369332"/>
          </a:xfrm>
          <a:prstGeom prst="rect">
            <a:avLst/>
          </a:prstGeom>
        </p:spPr>
        <p:style>
          <a:lnRef idx="1">
            <a:schemeClr val="accent3"/>
          </a:lnRef>
          <a:fillRef idx="3">
            <a:schemeClr val="accent3"/>
          </a:fillRef>
          <a:effectRef idx="2">
            <a:schemeClr val="accent3"/>
          </a:effectRef>
          <a:fontRef idx="minor">
            <a:schemeClr val="lt1"/>
          </a:fontRef>
        </p:style>
        <p:txBody>
          <a:bodyPr wrap="square" rtlCol="0">
            <a:spAutoFit/>
          </a:bodyPr>
          <a:lstStyle/>
          <a:p>
            <a:r>
              <a:rPr lang="en-US" dirty="0">
                <a:ln w="0"/>
                <a:effectLst>
                  <a:outerShdw blurRad="38100" dist="19050" dir="2700000" algn="tl" rotWithShape="0">
                    <a:schemeClr val="dk1">
                      <a:alpha val="40000"/>
                    </a:schemeClr>
                  </a:outerShdw>
                </a:effectLst>
              </a:rPr>
              <a:t>Frustrated with long waiting time and poor Interface ?</a:t>
            </a:r>
            <a:endParaRPr lang="en-IN" dirty="0">
              <a:ln w="0"/>
              <a:effectLst>
                <a:outerShdw blurRad="38100" dist="19050" dir="2700000" algn="tl" rotWithShape="0">
                  <a:schemeClr val="dk1">
                    <a:alpha val="40000"/>
                  </a:schemeClr>
                </a:outerShdw>
              </a:effectLst>
            </a:endParaRPr>
          </a:p>
        </p:txBody>
      </p:sp>
      <p:sp>
        <p:nvSpPr>
          <p:cNvPr id="8" name="TextBox 7">
            <a:extLst>
              <a:ext uri="{FF2B5EF4-FFF2-40B4-BE49-F238E27FC236}">
                <a16:creationId xmlns:a16="http://schemas.microsoft.com/office/drawing/2014/main" id="{E25F0A7B-FD3A-4C11-B394-E2A1866560EF}"/>
              </a:ext>
            </a:extLst>
          </p:cNvPr>
          <p:cNvSpPr txBox="1"/>
          <p:nvPr/>
        </p:nvSpPr>
        <p:spPr>
          <a:xfrm>
            <a:off x="3530945" y="4536303"/>
            <a:ext cx="5460786" cy="519351"/>
          </a:xfrm>
          <a:prstGeom prst="roundRect">
            <a:avLst>
              <a:gd name="adj" fmla="val 50000"/>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dirty="0">
                <a:ln w="0"/>
                <a:effectLst>
                  <a:outerShdw blurRad="38100" dist="19050" dir="2700000" algn="tl" rotWithShape="0">
                    <a:schemeClr val="dk1">
                      <a:alpha val="40000"/>
                    </a:schemeClr>
                  </a:outerShdw>
                </a:effectLst>
              </a:rPr>
              <a:t>The most advanced cloud-based system in the market</a:t>
            </a:r>
            <a:endParaRPr lang="en-IN" dirty="0">
              <a:ln w="0"/>
              <a:effectLst>
                <a:outerShdw blurRad="38100" dist="19050" dir="2700000" algn="tl" rotWithShape="0">
                  <a:schemeClr val="dk1">
                    <a:alpha val="40000"/>
                  </a:schemeClr>
                </a:outerShdw>
              </a:effectLst>
            </a:endParaRPr>
          </a:p>
        </p:txBody>
      </p:sp>
      <p:sp>
        <p:nvSpPr>
          <p:cNvPr id="9" name="TextBox 8">
            <a:extLst>
              <a:ext uri="{FF2B5EF4-FFF2-40B4-BE49-F238E27FC236}">
                <a16:creationId xmlns:a16="http://schemas.microsoft.com/office/drawing/2014/main" id="{1F0D4A37-5496-4B3A-9C29-A6307C641E81}"/>
              </a:ext>
            </a:extLst>
          </p:cNvPr>
          <p:cNvSpPr txBox="1"/>
          <p:nvPr/>
        </p:nvSpPr>
        <p:spPr>
          <a:xfrm>
            <a:off x="4112503" y="5296145"/>
            <a:ext cx="4297668" cy="519351"/>
          </a:xfrm>
          <a:prstGeom prst="roundRect">
            <a:avLst>
              <a:gd name="adj" fmla="val 50000"/>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dirty="0">
                <a:ln w="0"/>
                <a:effectLst>
                  <a:outerShdw blurRad="38100" dist="19050" dir="2700000" algn="tl" rotWithShape="0">
                    <a:schemeClr val="dk1">
                      <a:alpha val="40000"/>
                    </a:schemeClr>
                  </a:outerShdw>
                </a:effectLst>
              </a:rPr>
              <a:t>A one stop solution for all your struggles ;)</a:t>
            </a:r>
            <a:endParaRPr lang="en-IN" dirty="0">
              <a:ln w="0"/>
              <a:effectLst>
                <a:outerShdw blurRad="38100" dist="19050" dir="2700000" algn="tl" rotWithShape="0">
                  <a:schemeClr val="dk1">
                    <a:alpha val="40000"/>
                  </a:schemeClr>
                </a:outerShdw>
              </a:effectLst>
            </a:endParaRPr>
          </a:p>
        </p:txBody>
      </p:sp>
      <p:sp>
        <p:nvSpPr>
          <p:cNvPr id="10" name="TextBox 9">
            <a:extLst>
              <a:ext uri="{FF2B5EF4-FFF2-40B4-BE49-F238E27FC236}">
                <a16:creationId xmlns:a16="http://schemas.microsoft.com/office/drawing/2014/main" id="{AA5DAFEB-6122-4755-A294-2442CBFC84E4}"/>
              </a:ext>
            </a:extLst>
          </p:cNvPr>
          <p:cNvSpPr txBox="1"/>
          <p:nvPr/>
        </p:nvSpPr>
        <p:spPr>
          <a:xfrm>
            <a:off x="8698935" y="6489950"/>
            <a:ext cx="3493065" cy="369332"/>
          </a:xfrm>
          <a:prstGeom prst="rect">
            <a:avLst/>
          </a:prstGeom>
        </p:spPr>
        <p:style>
          <a:lnRef idx="1">
            <a:schemeClr val="accent3"/>
          </a:lnRef>
          <a:fillRef idx="3">
            <a:schemeClr val="accent3"/>
          </a:fillRef>
          <a:effectRef idx="2">
            <a:schemeClr val="accent3"/>
          </a:effectRef>
          <a:fontRef idx="minor">
            <a:schemeClr val="lt1"/>
          </a:fontRef>
        </p:style>
        <p:txBody>
          <a:bodyPr wrap="square" rtlCol="0">
            <a:spAutoFit/>
          </a:bodyPr>
          <a:lstStyle/>
          <a:p>
            <a:r>
              <a:rPr lang="en-US" dirty="0">
                <a:ln w="0"/>
                <a:solidFill>
                  <a:schemeClr val="tx1"/>
                </a:solidFill>
                <a:effectLst>
                  <a:outerShdw blurRad="38100" dist="19050" dir="2700000" algn="tl" rotWithShape="0">
                    <a:schemeClr val="dk1">
                      <a:alpha val="40000"/>
                    </a:schemeClr>
                  </a:outerShdw>
                </a:effectLst>
              </a:rPr>
              <a:t>Now available in Beta ……………</a:t>
            </a:r>
            <a:endParaRPr lang="en-IN" dirty="0">
              <a:ln w="0"/>
              <a:solidFill>
                <a:schemeClr val="tx1"/>
              </a:solidFill>
              <a:effectLst>
                <a:outerShdw blurRad="38100" dist="19050" dir="2700000" algn="tl" rotWithShape="0">
                  <a:schemeClr val="dk1">
                    <a:alpha val="40000"/>
                  </a:schemeClr>
                </a:outerShdw>
              </a:effectLst>
            </a:endParaRPr>
          </a:p>
        </p:txBody>
      </p:sp>
      <p:sp>
        <p:nvSpPr>
          <p:cNvPr id="14" name="TextBox 13">
            <a:extLst>
              <a:ext uri="{FF2B5EF4-FFF2-40B4-BE49-F238E27FC236}">
                <a16:creationId xmlns:a16="http://schemas.microsoft.com/office/drawing/2014/main" id="{21046B23-3EDB-44E6-AAB9-0F73F77D4E74}"/>
              </a:ext>
            </a:extLst>
          </p:cNvPr>
          <p:cNvSpPr txBox="1"/>
          <p:nvPr/>
        </p:nvSpPr>
        <p:spPr>
          <a:xfrm>
            <a:off x="5669280" y="3244334"/>
            <a:ext cx="1325880" cy="369332"/>
          </a:xfrm>
          <a:prstGeom prst="rect">
            <a:avLst/>
          </a:prstGeom>
          <a:noFill/>
        </p:spPr>
        <p:txBody>
          <a:bodyPr wrap="square" rtlCol="0">
            <a:spAutoFit/>
          </a:bodyPr>
          <a:lstStyle/>
          <a:p>
            <a:r>
              <a:rPr lang="en-US" sz="1800" b="1" dirty="0">
                <a:ln w="0"/>
                <a:effectLst>
                  <a:outerShdw blurRad="38100" dist="19050" dir="2700000" algn="tl" rotWithShape="0">
                    <a:schemeClr val="dk1">
                      <a:alpha val="40000"/>
                    </a:schemeClr>
                  </a:outerShdw>
                </a:effectLst>
              </a:rPr>
              <a:t>Introducing</a:t>
            </a:r>
            <a:endParaRPr lang="en-IN" dirty="0"/>
          </a:p>
        </p:txBody>
      </p:sp>
      <p:sp>
        <p:nvSpPr>
          <p:cNvPr id="15" name="TextBox 14">
            <a:extLst>
              <a:ext uri="{FF2B5EF4-FFF2-40B4-BE49-F238E27FC236}">
                <a16:creationId xmlns:a16="http://schemas.microsoft.com/office/drawing/2014/main" id="{8493224E-32FE-4839-A077-6BC1C5857539}"/>
              </a:ext>
            </a:extLst>
          </p:cNvPr>
          <p:cNvSpPr txBox="1"/>
          <p:nvPr/>
        </p:nvSpPr>
        <p:spPr>
          <a:xfrm>
            <a:off x="3814309" y="2644169"/>
            <a:ext cx="5027906" cy="1200329"/>
          </a:xfrm>
          <a:prstGeom prst="rect">
            <a:avLst/>
          </a:prstGeom>
          <a:noFill/>
        </p:spPr>
        <p:txBody>
          <a:bodyPr wrap="square" rtlCol="0">
            <a:spAutoFit/>
          </a:bodyPr>
          <a:lstStyle/>
          <a:p>
            <a:r>
              <a:rPr lang="en-US" sz="7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{{{{{TAXI}}}}}}</a:t>
            </a:r>
            <a:endParaRPr lang="en-IN" sz="7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18235565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0-#ppt_w/2"/>
                                          </p:val>
                                        </p:tav>
                                        <p:tav tm="100000">
                                          <p:val>
                                            <p:strVal val="#ppt_x"/>
                                          </p:val>
                                        </p:tav>
                                      </p:tavLst>
                                    </p:anim>
                                    <p:anim calcmode="lin" valueType="num">
                                      <p:cBhvr additive="base">
                                        <p:cTn id="8" dur="125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1250"/>
                            </p:stCondLst>
                            <p:childTnLst>
                              <p:par>
                                <p:cTn id="10" presetID="2" presetClass="entr" presetSubtype="8"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1250" fill="hold"/>
                                        <p:tgtEl>
                                          <p:spTgt spid="5"/>
                                        </p:tgtEl>
                                        <p:attrNameLst>
                                          <p:attrName>ppt_x</p:attrName>
                                        </p:attrNameLst>
                                      </p:cBhvr>
                                      <p:tavLst>
                                        <p:tav tm="0">
                                          <p:val>
                                            <p:strVal val="0-#ppt_w/2"/>
                                          </p:val>
                                        </p:tav>
                                        <p:tav tm="100000">
                                          <p:val>
                                            <p:strVal val="#ppt_x"/>
                                          </p:val>
                                        </p:tav>
                                      </p:tavLst>
                                    </p:anim>
                                    <p:anim calcmode="lin" valueType="num">
                                      <p:cBhvr additive="base">
                                        <p:cTn id="13" dur="1250" fill="hold"/>
                                        <p:tgtEl>
                                          <p:spTgt spid="5"/>
                                        </p:tgtEl>
                                        <p:attrNameLst>
                                          <p:attrName>ppt_y</p:attrName>
                                        </p:attrNameLst>
                                      </p:cBhvr>
                                      <p:tavLst>
                                        <p:tav tm="0">
                                          <p:val>
                                            <p:strVal val="#ppt_y"/>
                                          </p:val>
                                        </p:tav>
                                        <p:tav tm="100000">
                                          <p:val>
                                            <p:strVal val="#ppt_y"/>
                                          </p:val>
                                        </p:tav>
                                      </p:tavLst>
                                    </p:anim>
                                  </p:childTnLst>
                                </p:cTn>
                              </p:par>
                            </p:childTnLst>
                          </p:cTn>
                        </p:par>
                        <p:par>
                          <p:cTn id="14" fill="hold">
                            <p:stCondLst>
                              <p:cond delay="2500"/>
                            </p:stCondLst>
                            <p:childTnLst>
                              <p:par>
                                <p:cTn id="15" presetID="2" presetClass="entr" presetSubtype="8" fill="hold" grpId="0" nodeType="after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1250" fill="hold"/>
                                        <p:tgtEl>
                                          <p:spTgt spid="6"/>
                                        </p:tgtEl>
                                        <p:attrNameLst>
                                          <p:attrName>ppt_x</p:attrName>
                                        </p:attrNameLst>
                                      </p:cBhvr>
                                      <p:tavLst>
                                        <p:tav tm="0">
                                          <p:val>
                                            <p:strVal val="0-#ppt_w/2"/>
                                          </p:val>
                                        </p:tav>
                                        <p:tav tm="100000">
                                          <p:val>
                                            <p:strVal val="#ppt_x"/>
                                          </p:val>
                                        </p:tav>
                                      </p:tavLst>
                                    </p:anim>
                                    <p:anim calcmode="lin" valueType="num">
                                      <p:cBhvr additive="base">
                                        <p:cTn id="18" dur="1250" fill="hold"/>
                                        <p:tgtEl>
                                          <p:spTgt spid="6"/>
                                        </p:tgtEl>
                                        <p:attrNameLst>
                                          <p:attrName>ppt_y</p:attrName>
                                        </p:attrNameLst>
                                      </p:cBhvr>
                                      <p:tavLst>
                                        <p:tav tm="0">
                                          <p:val>
                                            <p:strVal val="#ppt_y"/>
                                          </p:val>
                                        </p:tav>
                                        <p:tav tm="100000">
                                          <p:val>
                                            <p:strVal val="#ppt_y"/>
                                          </p:val>
                                        </p:tav>
                                      </p:tavLst>
                                    </p:anim>
                                  </p:childTnLst>
                                </p:cTn>
                              </p:par>
                            </p:childTnLst>
                          </p:cTn>
                        </p:par>
                        <p:par>
                          <p:cTn id="19" fill="hold">
                            <p:stCondLst>
                              <p:cond delay="3750"/>
                            </p:stCondLst>
                            <p:childTnLst>
                              <p:par>
                                <p:cTn id="20" presetID="2" presetClass="entr" presetSubtype="8" fill="hold" grpId="0" nodeType="afterEffect">
                                  <p:stCondLst>
                                    <p:cond delay="0"/>
                                  </p:stCondLst>
                                  <p:childTnLst>
                                    <p:set>
                                      <p:cBhvr>
                                        <p:cTn id="21" dur="1" fill="hold">
                                          <p:stCondLst>
                                            <p:cond delay="0"/>
                                          </p:stCondLst>
                                        </p:cTn>
                                        <p:tgtEl>
                                          <p:spTgt spid="14"/>
                                        </p:tgtEl>
                                        <p:attrNameLst>
                                          <p:attrName>style.visibility</p:attrName>
                                        </p:attrNameLst>
                                      </p:cBhvr>
                                      <p:to>
                                        <p:strVal val="visible"/>
                                      </p:to>
                                    </p:set>
                                    <p:anim calcmode="lin" valueType="num">
                                      <p:cBhvr additive="base">
                                        <p:cTn id="22" dur="2000" fill="hold"/>
                                        <p:tgtEl>
                                          <p:spTgt spid="14"/>
                                        </p:tgtEl>
                                        <p:attrNameLst>
                                          <p:attrName>ppt_x</p:attrName>
                                        </p:attrNameLst>
                                      </p:cBhvr>
                                      <p:tavLst>
                                        <p:tav tm="0">
                                          <p:val>
                                            <p:strVal val="0-#ppt_w/2"/>
                                          </p:val>
                                        </p:tav>
                                        <p:tav tm="100000">
                                          <p:val>
                                            <p:strVal val="#ppt_x"/>
                                          </p:val>
                                        </p:tav>
                                      </p:tavLst>
                                    </p:anim>
                                    <p:anim calcmode="lin" valueType="num">
                                      <p:cBhvr additive="base">
                                        <p:cTn id="23" dur="2000" fill="hold"/>
                                        <p:tgtEl>
                                          <p:spTgt spid="14"/>
                                        </p:tgtEl>
                                        <p:attrNameLst>
                                          <p:attrName>ppt_y</p:attrName>
                                        </p:attrNameLst>
                                      </p:cBhvr>
                                      <p:tavLst>
                                        <p:tav tm="0">
                                          <p:val>
                                            <p:strVal val="#ppt_y"/>
                                          </p:val>
                                        </p:tav>
                                        <p:tav tm="100000">
                                          <p:val>
                                            <p:strVal val="#ppt_y"/>
                                          </p:val>
                                        </p:tav>
                                      </p:tavLst>
                                    </p:anim>
                                  </p:childTnLst>
                                </p:cTn>
                              </p:par>
                            </p:childTnLst>
                          </p:cTn>
                        </p:par>
                        <p:par>
                          <p:cTn id="24" fill="hold">
                            <p:stCondLst>
                              <p:cond delay="5750"/>
                            </p:stCondLst>
                            <p:childTnLst>
                              <p:par>
                                <p:cTn id="25" presetID="2" presetClass="exit" presetSubtype="2" fill="hold" grpId="1" nodeType="afterEffect">
                                  <p:stCondLst>
                                    <p:cond delay="0"/>
                                  </p:stCondLst>
                                  <p:childTnLst>
                                    <p:anim calcmode="lin" valueType="num">
                                      <p:cBhvr additive="base">
                                        <p:cTn id="26" dur="2000"/>
                                        <p:tgtEl>
                                          <p:spTgt spid="14"/>
                                        </p:tgtEl>
                                        <p:attrNameLst>
                                          <p:attrName>ppt_x</p:attrName>
                                        </p:attrNameLst>
                                      </p:cBhvr>
                                      <p:tavLst>
                                        <p:tav tm="0">
                                          <p:val>
                                            <p:strVal val="ppt_x"/>
                                          </p:val>
                                        </p:tav>
                                        <p:tav tm="100000">
                                          <p:val>
                                            <p:strVal val="1+ppt_w/2"/>
                                          </p:val>
                                        </p:tav>
                                      </p:tavLst>
                                    </p:anim>
                                    <p:anim calcmode="lin" valueType="num">
                                      <p:cBhvr additive="base">
                                        <p:cTn id="27" dur="2000"/>
                                        <p:tgtEl>
                                          <p:spTgt spid="14"/>
                                        </p:tgtEl>
                                        <p:attrNameLst>
                                          <p:attrName>ppt_y</p:attrName>
                                        </p:attrNameLst>
                                      </p:cBhvr>
                                      <p:tavLst>
                                        <p:tav tm="0">
                                          <p:val>
                                            <p:strVal val="ppt_y"/>
                                          </p:val>
                                        </p:tav>
                                        <p:tav tm="100000">
                                          <p:val>
                                            <p:strVal val="ppt_y"/>
                                          </p:val>
                                        </p:tav>
                                      </p:tavLst>
                                    </p:anim>
                                    <p:set>
                                      <p:cBhvr>
                                        <p:cTn id="28" dur="1" fill="hold">
                                          <p:stCondLst>
                                            <p:cond delay="1999"/>
                                          </p:stCondLst>
                                        </p:cTn>
                                        <p:tgtEl>
                                          <p:spTgt spid="14"/>
                                        </p:tgtEl>
                                        <p:attrNameLst>
                                          <p:attrName>style.visibility</p:attrName>
                                        </p:attrNameLst>
                                      </p:cBhvr>
                                      <p:to>
                                        <p:strVal val="hidden"/>
                                      </p:to>
                                    </p:set>
                                  </p:childTnLst>
                                </p:cTn>
                              </p:par>
                            </p:childTnLst>
                          </p:cTn>
                        </p:par>
                        <p:par>
                          <p:cTn id="29" fill="hold">
                            <p:stCondLst>
                              <p:cond delay="7750"/>
                            </p:stCondLst>
                            <p:childTnLst>
                              <p:par>
                                <p:cTn id="30" presetID="6" presetClass="entr" presetSubtype="16" fill="hold" grpId="0" nodeType="after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circle(in)">
                                      <p:cBhvr>
                                        <p:cTn id="32" dur="2000"/>
                                        <p:tgtEl>
                                          <p:spTgt spid="15"/>
                                        </p:tgtEl>
                                      </p:cBhvr>
                                    </p:animEffect>
                                  </p:childTnLst>
                                </p:cTn>
                              </p:par>
                            </p:childTnLst>
                          </p:cTn>
                        </p:par>
                        <p:par>
                          <p:cTn id="33" fill="hold">
                            <p:stCondLst>
                              <p:cond delay="9750"/>
                            </p:stCondLst>
                            <p:childTnLst>
                              <p:par>
                                <p:cTn id="34" presetID="42" presetClass="entr" presetSubtype="0" fill="hold" grpId="0" nodeType="afterEffect">
                                  <p:stCondLst>
                                    <p:cond delay="0"/>
                                  </p:stCondLst>
                                  <p:childTnLst>
                                    <p:set>
                                      <p:cBhvr>
                                        <p:cTn id="35" dur="1" fill="hold">
                                          <p:stCondLst>
                                            <p:cond delay="0"/>
                                          </p:stCondLst>
                                        </p:cTn>
                                        <p:tgtEl>
                                          <p:spTgt spid="8"/>
                                        </p:tgtEl>
                                        <p:attrNameLst>
                                          <p:attrName>style.visibility</p:attrName>
                                        </p:attrNameLst>
                                      </p:cBhvr>
                                      <p:to>
                                        <p:strVal val="visible"/>
                                      </p:to>
                                    </p:set>
                                    <p:animEffect transition="in" filter="fade">
                                      <p:cBhvr>
                                        <p:cTn id="36" dur="1000"/>
                                        <p:tgtEl>
                                          <p:spTgt spid="8"/>
                                        </p:tgtEl>
                                      </p:cBhvr>
                                    </p:animEffect>
                                    <p:anim calcmode="lin" valueType="num">
                                      <p:cBhvr>
                                        <p:cTn id="37" dur="1000" fill="hold"/>
                                        <p:tgtEl>
                                          <p:spTgt spid="8"/>
                                        </p:tgtEl>
                                        <p:attrNameLst>
                                          <p:attrName>ppt_x</p:attrName>
                                        </p:attrNameLst>
                                      </p:cBhvr>
                                      <p:tavLst>
                                        <p:tav tm="0">
                                          <p:val>
                                            <p:strVal val="#ppt_x"/>
                                          </p:val>
                                        </p:tav>
                                        <p:tav tm="100000">
                                          <p:val>
                                            <p:strVal val="#ppt_x"/>
                                          </p:val>
                                        </p:tav>
                                      </p:tavLst>
                                    </p:anim>
                                    <p:anim calcmode="lin" valueType="num">
                                      <p:cBhvr>
                                        <p:cTn id="38" dur="1000" fill="hold"/>
                                        <p:tgtEl>
                                          <p:spTgt spid="8"/>
                                        </p:tgtEl>
                                        <p:attrNameLst>
                                          <p:attrName>ppt_y</p:attrName>
                                        </p:attrNameLst>
                                      </p:cBhvr>
                                      <p:tavLst>
                                        <p:tav tm="0">
                                          <p:val>
                                            <p:strVal val="#ppt_y+.1"/>
                                          </p:val>
                                        </p:tav>
                                        <p:tav tm="100000">
                                          <p:val>
                                            <p:strVal val="#ppt_y"/>
                                          </p:val>
                                        </p:tav>
                                      </p:tavLst>
                                    </p:anim>
                                  </p:childTnLst>
                                </p:cTn>
                              </p:par>
                            </p:childTnLst>
                          </p:cTn>
                        </p:par>
                        <p:par>
                          <p:cTn id="39" fill="hold">
                            <p:stCondLst>
                              <p:cond delay="10750"/>
                            </p:stCondLst>
                            <p:childTnLst>
                              <p:par>
                                <p:cTn id="40" presetID="42" presetClass="entr" presetSubtype="0" fill="hold" grpId="0" nodeType="afterEffect">
                                  <p:stCondLst>
                                    <p:cond delay="0"/>
                                  </p:stCondLst>
                                  <p:childTnLst>
                                    <p:set>
                                      <p:cBhvr>
                                        <p:cTn id="41" dur="1" fill="hold">
                                          <p:stCondLst>
                                            <p:cond delay="0"/>
                                          </p:stCondLst>
                                        </p:cTn>
                                        <p:tgtEl>
                                          <p:spTgt spid="9"/>
                                        </p:tgtEl>
                                        <p:attrNameLst>
                                          <p:attrName>style.visibility</p:attrName>
                                        </p:attrNameLst>
                                      </p:cBhvr>
                                      <p:to>
                                        <p:strVal val="visible"/>
                                      </p:to>
                                    </p:set>
                                    <p:animEffect transition="in" filter="fade">
                                      <p:cBhvr>
                                        <p:cTn id="42" dur="1000"/>
                                        <p:tgtEl>
                                          <p:spTgt spid="9"/>
                                        </p:tgtEl>
                                      </p:cBhvr>
                                    </p:animEffect>
                                    <p:anim calcmode="lin" valueType="num">
                                      <p:cBhvr>
                                        <p:cTn id="43" dur="1000" fill="hold"/>
                                        <p:tgtEl>
                                          <p:spTgt spid="9"/>
                                        </p:tgtEl>
                                        <p:attrNameLst>
                                          <p:attrName>ppt_x</p:attrName>
                                        </p:attrNameLst>
                                      </p:cBhvr>
                                      <p:tavLst>
                                        <p:tav tm="0">
                                          <p:val>
                                            <p:strVal val="#ppt_x"/>
                                          </p:val>
                                        </p:tav>
                                        <p:tav tm="100000">
                                          <p:val>
                                            <p:strVal val="#ppt_x"/>
                                          </p:val>
                                        </p:tav>
                                      </p:tavLst>
                                    </p:anim>
                                    <p:anim calcmode="lin" valueType="num">
                                      <p:cBhvr>
                                        <p:cTn id="44" dur="1000" fill="hold"/>
                                        <p:tgtEl>
                                          <p:spTgt spid="9"/>
                                        </p:tgtEl>
                                        <p:attrNameLst>
                                          <p:attrName>ppt_y</p:attrName>
                                        </p:attrNameLst>
                                      </p:cBhvr>
                                      <p:tavLst>
                                        <p:tav tm="0">
                                          <p:val>
                                            <p:strVal val="#ppt_y+.1"/>
                                          </p:val>
                                        </p:tav>
                                        <p:tav tm="100000">
                                          <p:val>
                                            <p:strVal val="#ppt_y"/>
                                          </p:val>
                                        </p:tav>
                                      </p:tavLst>
                                    </p:anim>
                                  </p:childTnLst>
                                </p:cTn>
                              </p:par>
                            </p:childTnLst>
                          </p:cTn>
                        </p:par>
                        <p:par>
                          <p:cTn id="45" fill="hold">
                            <p:stCondLst>
                              <p:cond delay="11750"/>
                            </p:stCondLst>
                            <p:childTnLst>
                              <p:par>
                                <p:cTn id="46" presetID="26" presetClass="entr" presetSubtype="0" fill="hold" grpId="1" nodeType="afterEffect">
                                  <p:stCondLst>
                                    <p:cond delay="0"/>
                                  </p:stCondLst>
                                  <p:childTnLst>
                                    <p:set>
                                      <p:cBhvr>
                                        <p:cTn id="47" dur="1" fill="hold">
                                          <p:stCondLst>
                                            <p:cond delay="0"/>
                                          </p:stCondLst>
                                        </p:cTn>
                                        <p:tgtEl>
                                          <p:spTgt spid="10"/>
                                        </p:tgtEl>
                                        <p:attrNameLst>
                                          <p:attrName>style.visibility</p:attrName>
                                        </p:attrNameLst>
                                      </p:cBhvr>
                                      <p:to>
                                        <p:strVal val="visible"/>
                                      </p:to>
                                    </p:set>
                                    <p:animEffect transition="in" filter="wipe(down)">
                                      <p:cBhvr>
                                        <p:cTn id="48" dur="580">
                                          <p:stCondLst>
                                            <p:cond delay="0"/>
                                          </p:stCondLst>
                                        </p:cTn>
                                        <p:tgtEl>
                                          <p:spTgt spid="10"/>
                                        </p:tgtEl>
                                      </p:cBhvr>
                                    </p:animEffect>
                                    <p:anim calcmode="lin" valueType="num">
                                      <p:cBhvr>
                                        <p:cTn id="49" dur="1822" tmFilter="0,0; 0.14,0.36; 0.43,0.73; 0.71,0.91; 1.0,1.0">
                                          <p:stCondLst>
                                            <p:cond delay="0"/>
                                          </p:stCondLst>
                                        </p:cTn>
                                        <p:tgtEl>
                                          <p:spTgt spid="10"/>
                                        </p:tgtEl>
                                        <p:attrNameLst>
                                          <p:attrName>ppt_x</p:attrName>
                                        </p:attrNameLst>
                                      </p:cBhvr>
                                      <p:tavLst>
                                        <p:tav tm="0">
                                          <p:val>
                                            <p:strVal val="#ppt_x-0.25"/>
                                          </p:val>
                                        </p:tav>
                                        <p:tav tm="100000">
                                          <p:val>
                                            <p:strVal val="#ppt_x"/>
                                          </p:val>
                                        </p:tav>
                                      </p:tavLst>
                                    </p:anim>
                                    <p:anim calcmode="lin" valueType="num">
                                      <p:cBhvr>
                                        <p:cTn id="50" dur="664" tmFilter="0.0,0.0; 0.25,0.07; 0.50,0.2; 0.75,0.467; 1.0,1.0">
                                          <p:stCondLst>
                                            <p:cond delay="0"/>
                                          </p:stCondLst>
                                        </p:cTn>
                                        <p:tgtEl>
                                          <p:spTgt spid="10"/>
                                        </p:tgtEl>
                                        <p:attrNameLst>
                                          <p:attrName>ppt_y</p:attrName>
                                        </p:attrNameLst>
                                      </p:cBhvr>
                                      <p:tavLst>
                                        <p:tav tm="0" fmla="#ppt_y-sin(pi*$)/3">
                                          <p:val>
                                            <p:fltVal val="0.5"/>
                                          </p:val>
                                        </p:tav>
                                        <p:tav tm="100000">
                                          <p:val>
                                            <p:fltVal val="1"/>
                                          </p:val>
                                        </p:tav>
                                      </p:tavLst>
                                    </p:anim>
                                    <p:anim calcmode="lin" valueType="num">
                                      <p:cBhvr>
                                        <p:cTn id="51" dur="664" tmFilter="0, 0; 0.125,0.2665; 0.25,0.4; 0.375,0.465; 0.5,0.5;  0.625,0.535; 0.75,0.6; 0.875,0.7335; 1,1">
                                          <p:stCondLst>
                                            <p:cond delay="664"/>
                                          </p:stCondLst>
                                        </p:cTn>
                                        <p:tgtEl>
                                          <p:spTgt spid="10"/>
                                        </p:tgtEl>
                                        <p:attrNameLst>
                                          <p:attrName>ppt_y</p:attrName>
                                        </p:attrNameLst>
                                      </p:cBhvr>
                                      <p:tavLst>
                                        <p:tav tm="0" fmla="#ppt_y-sin(pi*$)/9">
                                          <p:val>
                                            <p:fltVal val="0"/>
                                          </p:val>
                                        </p:tav>
                                        <p:tav tm="100000">
                                          <p:val>
                                            <p:fltVal val="1"/>
                                          </p:val>
                                        </p:tav>
                                      </p:tavLst>
                                    </p:anim>
                                    <p:anim calcmode="lin" valueType="num">
                                      <p:cBhvr>
                                        <p:cTn id="52" dur="332" tmFilter="0, 0; 0.125,0.2665; 0.25,0.4; 0.375,0.465; 0.5,0.5;  0.625,0.535; 0.75,0.6; 0.875,0.7335; 1,1">
                                          <p:stCondLst>
                                            <p:cond delay="1324"/>
                                          </p:stCondLst>
                                        </p:cTn>
                                        <p:tgtEl>
                                          <p:spTgt spid="10"/>
                                        </p:tgtEl>
                                        <p:attrNameLst>
                                          <p:attrName>ppt_y</p:attrName>
                                        </p:attrNameLst>
                                      </p:cBhvr>
                                      <p:tavLst>
                                        <p:tav tm="0" fmla="#ppt_y-sin(pi*$)/27">
                                          <p:val>
                                            <p:fltVal val="0"/>
                                          </p:val>
                                        </p:tav>
                                        <p:tav tm="100000">
                                          <p:val>
                                            <p:fltVal val="1"/>
                                          </p:val>
                                        </p:tav>
                                      </p:tavLst>
                                    </p:anim>
                                    <p:anim calcmode="lin" valueType="num">
                                      <p:cBhvr>
                                        <p:cTn id="53" dur="164" tmFilter="0, 0; 0.125,0.2665; 0.25,0.4; 0.375,0.465; 0.5,0.5;  0.625,0.535; 0.75,0.6; 0.875,0.7335; 1,1">
                                          <p:stCondLst>
                                            <p:cond delay="1656"/>
                                          </p:stCondLst>
                                        </p:cTn>
                                        <p:tgtEl>
                                          <p:spTgt spid="10"/>
                                        </p:tgtEl>
                                        <p:attrNameLst>
                                          <p:attrName>ppt_y</p:attrName>
                                        </p:attrNameLst>
                                      </p:cBhvr>
                                      <p:tavLst>
                                        <p:tav tm="0" fmla="#ppt_y-sin(pi*$)/81">
                                          <p:val>
                                            <p:fltVal val="0"/>
                                          </p:val>
                                        </p:tav>
                                        <p:tav tm="100000">
                                          <p:val>
                                            <p:fltVal val="1"/>
                                          </p:val>
                                        </p:tav>
                                      </p:tavLst>
                                    </p:anim>
                                    <p:animScale>
                                      <p:cBhvr>
                                        <p:cTn id="54" dur="26">
                                          <p:stCondLst>
                                            <p:cond delay="650"/>
                                          </p:stCondLst>
                                        </p:cTn>
                                        <p:tgtEl>
                                          <p:spTgt spid="10"/>
                                        </p:tgtEl>
                                      </p:cBhvr>
                                      <p:to x="100000" y="60000"/>
                                    </p:animScale>
                                    <p:animScale>
                                      <p:cBhvr>
                                        <p:cTn id="55" dur="166" decel="50000">
                                          <p:stCondLst>
                                            <p:cond delay="676"/>
                                          </p:stCondLst>
                                        </p:cTn>
                                        <p:tgtEl>
                                          <p:spTgt spid="10"/>
                                        </p:tgtEl>
                                      </p:cBhvr>
                                      <p:to x="100000" y="100000"/>
                                    </p:animScale>
                                    <p:animScale>
                                      <p:cBhvr>
                                        <p:cTn id="56" dur="26">
                                          <p:stCondLst>
                                            <p:cond delay="1312"/>
                                          </p:stCondLst>
                                        </p:cTn>
                                        <p:tgtEl>
                                          <p:spTgt spid="10"/>
                                        </p:tgtEl>
                                      </p:cBhvr>
                                      <p:to x="100000" y="80000"/>
                                    </p:animScale>
                                    <p:animScale>
                                      <p:cBhvr>
                                        <p:cTn id="57" dur="166" decel="50000">
                                          <p:stCondLst>
                                            <p:cond delay="1338"/>
                                          </p:stCondLst>
                                        </p:cTn>
                                        <p:tgtEl>
                                          <p:spTgt spid="10"/>
                                        </p:tgtEl>
                                      </p:cBhvr>
                                      <p:to x="100000" y="100000"/>
                                    </p:animScale>
                                    <p:animScale>
                                      <p:cBhvr>
                                        <p:cTn id="58" dur="26">
                                          <p:stCondLst>
                                            <p:cond delay="1642"/>
                                          </p:stCondLst>
                                        </p:cTn>
                                        <p:tgtEl>
                                          <p:spTgt spid="10"/>
                                        </p:tgtEl>
                                      </p:cBhvr>
                                      <p:to x="100000" y="90000"/>
                                    </p:animScale>
                                    <p:animScale>
                                      <p:cBhvr>
                                        <p:cTn id="59" dur="166" decel="50000">
                                          <p:stCondLst>
                                            <p:cond delay="1668"/>
                                          </p:stCondLst>
                                        </p:cTn>
                                        <p:tgtEl>
                                          <p:spTgt spid="10"/>
                                        </p:tgtEl>
                                      </p:cBhvr>
                                      <p:to x="100000" y="100000"/>
                                    </p:animScale>
                                    <p:animScale>
                                      <p:cBhvr>
                                        <p:cTn id="60" dur="26">
                                          <p:stCondLst>
                                            <p:cond delay="1808"/>
                                          </p:stCondLst>
                                        </p:cTn>
                                        <p:tgtEl>
                                          <p:spTgt spid="10"/>
                                        </p:tgtEl>
                                      </p:cBhvr>
                                      <p:to x="100000" y="95000"/>
                                    </p:animScale>
                                    <p:animScale>
                                      <p:cBhvr>
                                        <p:cTn id="61" dur="166" decel="50000">
                                          <p:stCondLst>
                                            <p:cond delay="1834"/>
                                          </p:stCondLst>
                                        </p:cTn>
                                        <p:tgtEl>
                                          <p:spTgt spid="10"/>
                                        </p:tgtEl>
                                      </p:cBhvr>
                                      <p:to x="100000" y="100000"/>
                                    </p:animScale>
                                  </p:childTnLst>
                                </p:cTn>
                              </p:par>
                            </p:childTnLst>
                          </p:cTn>
                        </p:par>
                        <p:par>
                          <p:cTn id="62" fill="hold">
                            <p:stCondLst>
                              <p:cond delay="13750"/>
                            </p:stCondLst>
                            <p:childTnLst>
                              <p:par>
                                <p:cTn id="63" presetID="27" presetClass="emph" presetSubtype="0" repeatCount="indefinite" fill="remove" grpId="0" nodeType="afterEffect">
                                  <p:stCondLst>
                                    <p:cond delay="0"/>
                                  </p:stCondLst>
                                  <p:endCondLst>
                                    <p:cond evt="onNext" delay="0">
                                      <p:tgtEl>
                                        <p:sldTgt/>
                                      </p:tgtEl>
                                    </p:cond>
                                  </p:endCondLst>
                                  <p:childTnLst>
                                    <p:animClr clrSpc="rgb" dir="cw">
                                      <p:cBhvr override="childStyle">
                                        <p:cTn id="64" dur="500" autoRev="1" fill="remove"/>
                                        <p:tgtEl>
                                          <p:spTgt spid="10"/>
                                        </p:tgtEl>
                                        <p:attrNameLst>
                                          <p:attrName>style.color</p:attrName>
                                        </p:attrNameLst>
                                      </p:cBhvr>
                                      <p:to>
                                        <a:schemeClr val="bg1"/>
                                      </p:to>
                                    </p:animClr>
                                    <p:animClr clrSpc="rgb" dir="cw">
                                      <p:cBhvr>
                                        <p:cTn id="65" dur="500" autoRev="1" fill="remove"/>
                                        <p:tgtEl>
                                          <p:spTgt spid="10"/>
                                        </p:tgtEl>
                                        <p:attrNameLst>
                                          <p:attrName>fillcolor</p:attrName>
                                        </p:attrNameLst>
                                      </p:cBhvr>
                                      <p:to>
                                        <a:schemeClr val="bg1"/>
                                      </p:to>
                                    </p:animClr>
                                    <p:set>
                                      <p:cBhvr>
                                        <p:cTn id="66" dur="500" autoRev="1" fill="remove"/>
                                        <p:tgtEl>
                                          <p:spTgt spid="10"/>
                                        </p:tgtEl>
                                        <p:attrNameLst>
                                          <p:attrName>fill.type</p:attrName>
                                        </p:attrNameLst>
                                      </p:cBhvr>
                                      <p:to>
                                        <p:strVal val="solid"/>
                                      </p:to>
                                    </p:set>
                                    <p:set>
                                      <p:cBhvr>
                                        <p:cTn id="67" dur="500" autoRev="1" fill="remove"/>
                                        <p:tgtEl>
                                          <p:spTgt spid="10"/>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8" grpId="0" animBg="1"/>
      <p:bldP spid="9" grpId="0" animBg="1"/>
      <p:bldP spid="10" grpId="0" animBg="1"/>
      <p:bldP spid="10" grpId="1" animBg="1"/>
      <p:bldP spid="14" grpId="0"/>
      <p:bldP spid="14" grpId="1"/>
      <p:bldP spid="15"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D8B5726-DFA0-47B4-876A-ACA43A665132}"/>
              </a:ext>
            </a:extLst>
          </p:cNvPr>
          <p:cNvSpPr>
            <a:spLocks noGrp="1"/>
          </p:cNvSpPr>
          <p:nvPr>
            <p:ph type="title"/>
          </p:nvPr>
        </p:nvSpPr>
        <p:spPr>
          <a:xfrm>
            <a:off x="838200" y="365125"/>
            <a:ext cx="10515600" cy="1325563"/>
          </a:xfrm>
        </p:spPr>
        <p:txBody>
          <a:bodyPr>
            <a:normAutofit/>
          </a:bodyPr>
          <a:lstStyle/>
          <a:p>
            <a:r>
              <a:rPr lang="en-US" sz="5400" dirty="0"/>
              <a:t>Simulators Highlights (User)</a:t>
            </a:r>
            <a:endParaRPr lang="en-IN" sz="5400" dirty="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34189FD-71BC-4B1A-B24D-9663D48E24AD}"/>
              </a:ext>
            </a:extLst>
          </p:cNvPr>
          <p:cNvSpPr>
            <a:spLocks noGrp="1"/>
          </p:cNvSpPr>
          <p:nvPr>
            <p:ph idx="1"/>
          </p:nvPr>
        </p:nvSpPr>
        <p:spPr>
          <a:xfrm>
            <a:off x="838200" y="1929384"/>
            <a:ext cx="10515600" cy="4251960"/>
          </a:xfrm>
        </p:spPr>
        <p:txBody>
          <a:bodyPr>
            <a:normAutofit/>
          </a:bodyPr>
          <a:lstStyle/>
          <a:p>
            <a:r>
              <a:rPr lang="en-US" sz="1700" dirty="0"/>
              <a:t>Purpose- To simulate Taxi movement and User actions to showcase taxi movement and booking scenarios</a:t>
            </a:r>
          </a:p>
          <a:p>
            <a:r>
              <a:rPr lang="en-US" sz="1700" dirty="0"/>
              <a:t>Description- Taxi Simulator and User Simulators majorly used to simulate Taxi driver and User actions and movements in order to provide user interface like behavior</a:t>
            </a:r>
          </a:p>
          <a:p>
            <a:r>
              <a:rPr lang="en-US" sz="1700" dirty="0"/>
              <a:t>Steps to execute- Both Taxi Simulators and User simulators are placed in AWS EC machines.</a:t>
            </a:r>
          </a:p>
          <a:p>
            <a:r>
              <a:rPr lang="en-US" sz="1700" dirty="0"/>
              <a:t>Scenarios supported- </a:t>
            </a:r>
          </a:p>
          <a:p>
            <a:pPr lvl="1"/>
            <a:r>
              <a:rPr lang="en-US" sz="1700" dirty="0"/>
              <a:t>Taxi Simulator supports: </a:t>
            </a:r>
          </a:p>
          <a:p>
            <a:pPr lvl="2"/>
            <a:r>
              <a:rPr lang="en-US" sz="1700" dirty="0"/>
              <a:t>Taxi generation</a:t>
            </a:r>
          </a:p>
          <a:p>
            <a:pPr lvl="2"/>
            <a:r>
              <a:rPr lang="en-US" sz="1700" dirty="0"/>
              <a:t>Taxi Tracking</a:t>
            </a:r>
          </a:p>
          <a:p>
            <a:pPr lvl="2"/>
            <a:r>
              <a:rPr lang="en-US" sz="1700" dirty="0"/>
              <a:t>Taxi movement</a:t>
            </a:r>
          </a:p>
          <a:p>
            <a:pPr lvl="1"/>
            <a:r>
              <a:rPr lang="en-US" sz="1700" dirty="0"/>
              <a:t>User Simulator Supports</a:t>
            </a:r>
          </a:p>
          <a:p>
            <a:pPr lvl="2"/>
            <a:r>
              <a:rPr lang="en-US" sz="1700" dirty="0"/>
              <a:t>User Signup</a:t>
            </a:r>
          </a:p>
          <a:p>
            <a:pPr lvl="2"/>
            <a:r>
              <a:rPr lang="en-US" sz="1700" dirty="0"/>
              <a:t>User </a:t>
            </a:r>
            <a:r>
              <a:rPr lang="en-US" sz="1700" dirty="0" err="1"/>
              <a:t>Signin</a:t>
            </a:r>
            <a:endParaRPr lang="en-US" sz="1700" dirty="0"/>
          </a:p>
          <a:p>
            <a:pPr lvl="2"/>
            <a:r>
              <a:rPr lang="en-US" sz="1700" dirty="0"/>
              <a:t>Taxi Booking</a:t>
            </a:r>
          </a:p>
          <a:p>
            <a:endParaRPr lang="en-IN" sz="1700" dirty="0"/>
          </a:p>
        </p:txBody>
      </p:sp>
      <p:sp>
        <p:nvSpPr>
          <p:cNvPr id="6" name="TextBox 5">
            <a:extLst>
              <a:ext uri="{FF2B5EF4-FFF2-40B4-BE49-F238E27FC236}">
                <a16:creationId xmlns:a16="http://schemas.microsoft.com/office/drawing/2014/main" id="{E3CC15FB-C0A5-45CE-AB9B-A0641D9AA250}"/>
              </a:ext>
            </a:extLst>
          </p:cNvPr>
          <p:cNvSpPr txBox="1"/>
          <p:nvPr/>
        </p:nvSpPr>
        <p:spPr>
          <a:xfrm>
            <a:off x="5969889" y="3657350"/>
            <a:ext cx="5553075" cy="2862322"/>
          </a:xfrm>
          <a:prstGeom prst="rect">
            <a:avLst/>
          </a:prstGeom>
          <a:noFill/>
        </p:spPr>
        <p:txBody>
          <a:bodyPr wrap="square" rtlCol="0">
            <a:spAutoFit/>
          </a:bodyPr>
          <a:lstStyle/>
          <a:p>
            <a:r>
              <a:rPr lang="en-US" sz="6000" dirty="0"/>
              <a:t>Placeholder INSERT CONSOLE LOGS HERE</a:t>
            </a:r>
            <a:endParaRPr lang="en-IN" sz="6000" dirty="0"/>
          </a:p>
        </p:txBody>
      </p:sp>
    </p:spTree>
    <p:extLst>
      <p:ext uri="{BB962C8B-B14F-4D97-AF65-F5344CB8AC3E}">
        <p14:creationId xmlns:p14="http://schemas.microsoft.com/office/powerpoint/2010/main" val="22562412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F577E21-E6C2-4EC8-999F-D127A55C75AC}"/>
              </a:ext>
            </a:extLst>
          </p:cNvPr>
          <p:cNvSpPr>
            <a:spLocks noGrp="1"/>
          </p:cNvSpPr>
          <p:nvPr>
            <p:ph type="title"/>
          </p:nvPr>
        </p:nvSpPr>
        <p:spPr>
          <a:xfrm>
            <a:off x="838200" y="365125"/>
            <a:ext cx="10515600" cy="1325563"/>
          </a:xfrm>
        </p:spPr>
        <p:txBody>
          <a:bodyPr>
            <a:normAutofit/>
          </a:bodyPr>
          <a:lstStyle/>
          <a:p>
            <a:pPr algn="ctr"/>
            <a:r>
              <a:rPr lang="en-US" sz="5400" dirty="0"/>
              <a:t>Payments </a:t>
            </a:r>
            <a:endParaRPr lang="en-IN" sz="5400" dirty="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1D97B80-9CD5-42DE-ACC2-B6F91DB8D619}"/>
              </a:ext>
            </a:extLst>
          </p:cNvPr>
          <p:cNvSpPr>
            <a:spLocks noGrp="1"/>
          </p:cNvSpPr>
          <p:nvPr>
            <p:ph idx="1"/>
          </p:nvPr>
        </p:nvSpPr>
        <p:spPr>
          <a:xfrm>
            <a:off x="838200" y="1929384"/>
            <a:ext cx="4546600" cy="4002099"/>
          </a:xfrm>
        </p:spPr>
        <p:txBody>
          <a:bodyPr>
            <a:normAutofit lnSpcReduction="10000"/>
          </a:bodyPr>
          <a:lstStyle/>
          <a:p>
            <a:pPr>
              <a:lnSpc>
                <a:spcPct val="150000"/>
              </a:lnSpc>
              <a:buFont typeface="Wingdings" panose="05000000000000000000" pitchFamily="2" charset="2"/>
              <a:buChar char="§"/>
            </a:pPr>
            <a:r>
              <a:rPr lang="en-US" sz="2000" dirty="0"/>
              <a:t>Purpose- Initiates the transaction for the customers availing </a:t>
            </a:r>
            <a:r>
              <a:rPr lang="en-US" sz="2000" dirty="0" err="1"/>
              <a:t>TravelCare</a:t>
            </a:r>
            <a:r>
              <a:rPr lang="en-US" sz="2000" dirty="0"/>
              <a:t> services.</a:t>
            </a:r>
          </a:p>
          <a:p>
            <a:pPr>
              <a:lnSpc>
                <a:spcPct val="150000"/>
              </a:lnSpc>
              <a:buFont typeface="Wingdings" panose="05000000000000000000" pitchFamily="2" charset="2"/>
              <a:buChar char="§"/>
            </a:pPr>
            <a:r>
              <a:rPr lang="en-US" sz="2000" dirty="0"/>
              <a:t>Description – Provides a lot of payment methods letting the customer choose as per their convenience.</a:t>
            </a:r>
          </a:p>
          <a:p>
            <a:pPr>
              <a:lnSpc>
                <a:spcPct val="150000"/>
              </a:lnSpc>
              <a:buFont typeface="Wingdings" panose="05000000000000000000" pitchFamily="2" charset="2"/>
              <a:buChar char="§"/>
            </a:pPr>
            <a:r>
              <a:rPr lang="en-US" sz="2000" dirty="0"/>
              <a:t>Methods: Using Pre-built in Checkout supported by </a:t>
            </a:r>
            <a:r>
              <a:rPr lang="en-US" sz="2000" dirty="0" err="1"/>
              <a:t>PayU</a:t>
            </a:r>
            <a:endParaRPr lang="en-US" sz="2000" dirty="0"/>
          </a:p>
          <a:p>
            <a:pPr marL="0" indent="0">
              <a:buNone/>
            </a:pPr>
            <a:endParaRPr lang="en-US" sz="2000" dirty="0"/>
          </a:p>
          <a:p>
            <a:pPr>
              <a:buFont typeface="Wingdings" panose="05000000000000000000" pitchFamily="2" charset="2"/>
              <a:buChar char="§"/>
            </a:pPr>
            <a:endParaRPr lang="en-US" sz="2000" dirty="0"/>
          </a:p>
          <a:p>
            <a:endParaRPr lang="en-IN" sz="2200" dirty="0"/>
          </a:p>
        </p:txBody>
      </p:sp>
      <p:pic>
        <p:nvPicPr>
          <p:cNvPr id="5" name="Picture 4" descr="Icon&#10;&#10;Description automatically generated">
            <a:extLst>
              <a:ext uri="{FF2B5EF4-FFF2-40B4-BE49-F238E27FC236}">
                <a16:creationId xmlns:a16="http://schemas.microsoft.com/office/drawing/2014/main" id="{A6EA47C1-72F7-4F68-A4E8-8ADFF68138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0125" y="378840"/>
            <a:ext cx="2129620" cy="1064810"/>
          </a:xfrm>
          <a:prstGeom prst="rect">
            <a:avLst/>
          </a:prstGeom>
        </p:spPr>
      </p:pic>
      <p:pic>
        <p:nvPicPr>
          <p:cNvPr id="7" name="Picture 6" descr="Graphical user interface, application&#10;&#10;Description automatically generated">
            <a:extLst>
              <a:ext uri="{FF2B5EF4-FFF2-40B4-BE49-F238E27FC236}">
                <a16:creationId xmlns:a16="http://schemas.microsoft.com/office/drawing/2014/main" id="{FB46CD00-ADE0-49FF-BAFD-DE211025824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08980" y="1906124"/>
            <a:ext cx="5897245" cy="4725840"/>
          </a:xfrm>
          <a:prstGeom prst="rect">
            <a:avLst/>
          </a:prstGeom>
        </p:spPr>
      </p:pic>
    </p:spTree>
    <p:extLst>
      <p:ext uri="{BB962C8B-B14F-4D97-AF65-F5344CB8AC3E}">
        <p14:creationId xmlns:p14="http://schemas.microsoft.com/office/powerpoint/2010/main" val="39822632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F577E21-E6C2-4EC8-999F-D127A55C75AC}"/>
              </a:ext>
            </a:extLst>
          </p:cNvPr>
          <p:cNvSpPr>
            <a:spLocks noGrp="1"/>
          </p:cNvSpPr>
          <p:nvPr>
            <p:ph type="title"/>
          </p:nvPr>
        </p:nvSpPr>
        <p:spPr>
          <a:xfrm>
            <a:off x="838200" y="365125"/>
            <a:ext cx="10515600" cy="1325563"/>
          </a:xfrm>
        </p:spPr>
        <p:txBody>
          <a:bodyPr>
            <a:normAutofit/>
          </a:bodyPr>
          <a:lstStyle/>
          <a:p>
            <a:r>
              <a:rPr lang="en-US" sz="5400"/>
              <a:t>Insights Highlights</a:t>
            </a:r>
            <a:endParaRPr lang="en-IN"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1D97B80-9CD5-42DE-ACC2-B6F91DB8D619}"/>
              </a:ext>
            </a:extLst>
          </p:cNvPr>
          <p:cNvSpPr>
            <a:spLocks noGrp="1"/>
          </p:cNvSpPr>
          <p:nvPr>
            <p:ph idx="1"/>
          </p:nvPr>
        </p:nvSpPr>
        <p:spPr>
          <a:xfrm>
            <a:off x="838200" y="1929384"/>
            <a:ext cx="10515600" cy="4251960"/>
          </a:xfrm>
        </p:spPr>
        <p:txBody>
          <a:bodyPr>
            <a:normAutofit/>
          </a:bodyPr>
          <a:lstStyle/>
          <a:p>
            <a:r>
              <a:rPr lang="en-US" sz="2200"/>
              <a:t>Purpose</a:t>
            </a:r>
          </a:p>
          <a:p>
            <a:r>
              <a:rPr lang="en-US" sz="2200"/>
              <a:t>Description</a:t>
            </a:r>
          </a:p>
          <a:p>
            <a:r>
              <a:rPr lang="en-US" sz="2200"/>
              <a:t>Steps to execute</a:t>
            </a:r>
          </a:p>
          <a:p>
            <a:r>
              <a:rPr lang="en-US" sz="2200"/>
              <a:t>Scenarios supported</a:t>
            </a:r>
          </a:p>
          <a:p>
            <a:endParaRPr lang="en-IN" sz="2200"/>
          </a:p>
        </p:txBody>
      </p:sp>
    </p:spTree>
    <p:extLst>
      <p:ext uri="{BB962C8B-B14F-4D97-AF65-F5344CB8AC3E}">
        <p14:creationId xmlns:p14="http://schemas.microsoft.com/office/powerpoint/2010/main" val="730124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837543A-6020-4505-A233-C9DB4BF740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F577E21-E6C2-4EC8-999F-D127A55C75AC}"/>
              </a:ext>
            </a:extLst>
          </p:cNvPr>
          <p:cNvSpPr>
            <a:spLocks noGrp="1"/>
          </p:cNvSpPr>
          <p:nvPr>
            <p:ph type="title"/>
          </p:nvPr>
        </p:nvSpPr>
        <p:spPr>
          <a:xfrm>
            <a:off x="838200" y="365125"/>
            <a:ext cx="5558489" cy="1325563"/>
          </a:xfrm>
        </p:spPr>
        <p:txBody>
          <a:bodyPr>
            <a:normAutofit/>
          </a:bodyPr>
          <a:lstStyle/>
          <a:p>
            <a:r>
              <a:rPr lang="en-US"/>
              <a:t>References</a:t>
            </a:r>
            <a:endParaRPr lang="en-IN" dirty="0"/>
          </a:p>
        </p:txBody>
      </p:sp>
      <p:sp>
        <p:nvSpPr>
          <p:cNvPr id="23" name="Freeform: Shape 9">
            <a:extLst>
              <a:ext uri="{FF2B5EF4-FFF2-40B4-BE49-F238E27FC236}">
                <a16:creationId xmlns:a16="http://schemas.microsoft.com/office/drawing/2014/main" id="{35B16301-FB18-48BA-A6DD-C37CAF6F9A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Content Placeholder 2">
            <a:extLst>
              <a:ext uri="{FF2B5EF4-FFF2-40B4-BE49-F238E27FC236}">
                <a16:creationId xmlns:a16="http://schemas.microsoft.com/office/drawing/2014/main" id="{61D97B80-9CD5-42DE-ACC2-B6F91DB8D619}"/>
              </a:ext>
            </a:extLst>
          </p:cNvPr>
          <p:cNvSpPr>
            <a:spLocks noGrp="1"/>
          </p:cNvSpPr>
          <p:nvPr>
            <p:ph idx="1"/>
          </p:nvPr>
        </p:nvSpPr>
        <p:spPr>
          <a:xfrm>
            <a:off x="838200" y="1825625"/>
            <a:ext cx="5558489" cy="4351338"/>
          </a:xfrm>
        </p:spPr>
        <p:txBody>
          <a:bodyPr>
            <a:normAutofit/>
          </a:bodyPr>
          <a:lstStyle/>
          <a:p>
            <a:r>
              <a:rPr lang="en-IN" sz="2200">
                <a:hlinkClick r:id="rId2"/>
              </a:rPr>
              <a:t>https://flutter.dev/docs</a:t>
            </a:r>
            <a:endParaRPr lang="en-IN" sz="2200"/>
          </a:p>
          <a:p>
            <a:r>
              <a:rPr lang="en-IN" sz="2200">
                <a:hlinkClick r:id="rId3"/>
              </a:rPr>
              <a:t>https://flask.palletsprojects.com/en/2.0.x/</a:t>
            </a:r>
            <a:endParaRPr lang="en-IN" sz="2200"/>
          </a:p>
          <a:p>
            <a:r>
              <a:rPr lang="en-IN" sz="2200">
                <a:hlinkClick r:id="rId4"/>
              </a:rPr>
              <a:t>https://nodejs.org/api/</a:t>
            </a:r>
            <a:endParaRPr lang="en-IN" sz="2200"/>
          </a:p>
          <a:p>
            <a:r>
              <a:rPr lang="en-IN" sz="2200">
                <a:hlinkClick r:id="rId5"/>
              </a:rPr>
              <a:t>https://docs.aws.amazon.com/lambda/index.html</a:t>
            </a:r>
            <a:endParaRPr lang="en-IN" sz="2200"/>
          </a:p>
          <a:p>
            <a:r>
              <a:rPr lang="en-IN" sz="2200">
                <a:hlinkClick r:id="rId6"/>
              </a:rPr>
              <a:t>https://docs.mongodb.com/manual/</a:t>
            </a:r>
            <a:endParaRPr lang="en-IN" sz="2200"/>
          </a:p>
          <a:p>
            <a:r>
              <a:rPr lang="en-IN" sz="2200">
                <a:hlinkClick r:id="rId7"/>
              </a:rPr>
              <a:t>https://www.practical-mongodb-aggregations.com/</a:t>
            </a:r>
            <a:endParaRPr lang="en-IN" sz="2200"/>
          </a:p>
          <a:p>
            <a:r>
              <a:rPr lang="en-IN" sz="2200">
                <a:hlinkClick r:id="rId8"/>
              </a:rPr>
              <a:t>https://seaborn.pydata.org/api.html</a:t>
            </a:r>
            <a:endParaRPr lang="en-IN" sz="2200"/>
          </a:p>
          <a:p>
            <a:r>
              <a:rPr lang="en-IN" sz="2200">
                <a:hlinkClick r:id="rId9"/>
              </a:rPr>
              <a:t>https://pandas.pydata.org/docs/reference/index.html</a:t>
            </a:r>
            <a:endParaRPr lang="en-IN" sz="2200"/>
          </a:p>
        </p:txBody>
      </p:sp>
      <p:sp>
        <p:nvSpPr>
          <p:cNvPr id="12" name="Oval 11">
            <a:extLst>
              <a:ext uri="{FF2B5EF4-FFF2-40B4-BE49-F238E27FC236}">
                <a16:creationId xmlns:a16="http://schemas.microsoft.com/office/drawing/2014/main" id="{C3C0D90E-074A-4F52-9B11-B52BEF4BCB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2624479"/>
            <a:ext cx="812427" cy="812427"/>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Block Arc 13">
            <a:extLst>
              <a:ext uri="{FF2B5EF4-FFF2-40B4-BE49-F238E27FC236}">
                <a16:creationId xmlns:a16="http://schemas.microsoft.com/office/drawing/2014/main" id="{CABBD4C1-E6F8-46F6-8152-A8A97490B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912417" y="1218531"/>
            <a:ext cx="2387600" cy="2387600"/>
          </a:xfrm>
          <a:prstGeom prst="blockArc">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Freeform: Shape 15">
            <a:extLst>
              <a:ext uri="{FF2B5EF4-FFF2-40B4-BE49-F238E27FC236}">
                <a16:creationId xmlns:a16="http://schemas.microsoft.com/office/drawing/2014/main" id="{83BA5EF5-1FE9-4BF9-83BB-269BCDDF61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0"/>
            <a:ext cx="2315251" cy="1550992"/>
          </a:xfrm>
          <a:custGeom>
            <a:avLst/>
            <a:gdLst>
              <a:gd name="connsiteX0" fmla="*/ 0 w 2315251"/>
              <a:gd name="connsiteY0" fmla="*/ 0 h 1550992"/>
              <a:gd name="connsiteX1" fmla="*/ 138700 w 2315251"/>
              <a:gd name="connsiteY1" fmla="*/ 0 h 1550992"/>
              <a:gd name="connsiteX2" fmla="*/ 138700 w 2315251"/>
              <a:gd name="connsiteY2" fmla="*/ 1361400 h 1550992"/>
              <a:gd name="connsiteX3" fmla="*/ 2107387 w 2315251"/>
              <a:gd name="connsiteY3" fmla="*/ 222673 h 1550992"/>
              <a:gd name="connsiteX4" fmla="*/ 1722420 w 2315251"/>
              <a:gd name="connsiteY4" fmla="*/ 0 h 1550992"/>
              <a:gd name="connsiteX5" fmla="*/ 1999436 w 2315251"/>
              <a:gd name="connsiteY5" fmla="*/ 0 h 1550992"/>
              <a:gd name="connsiteX6" fmla="*/ 2280549 w 2315251"/>
              <a:gd name="connsiteY6" fmla="*/ 162605 h 1550992"/>
              <a:gd name="connsiteX7" fmla="*/ 2305953 w 2315251"/>
              <a:gd name="connsiteY7" fmla="*/ 257336 h 1550992"/>
              <a:gd name="connsiteX8" fmla="*/ 2280549 w 2315251"/>
              <a:gd name="connsiteY8" fmla="*/ 282740 h 1550992"/>
              <a:gd name="connsiteX9" fmla="*/ 104026 w 2315251"/>
              <a:gd name="connsiteY9" fmla="*/ 1541710 h 1550992"/>
              <a:gd name="connsiteX10" fmla="*/ 69351 w 2315251"/>
              <a:gd name="connsiteY10" fmla="*/ 1550992 h 1550992"/>
              <a:gd name="connsiteX11" fmla="*/ 0 w 2315251"/>
              <a:gd name="connsiteY11" fmla="*/ 1481643 h 1550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15251" h="1550992">
                <a:moveTo>
                  <a:pt x="0" y="0"/>
                </a:moveTo>
                <a:lnTo>
                  <a:pt x="138700" y="0"/>
                </a:lnTo>
                <a:lnTo>
                  <a:pt x="138700" y="1361400"/>
                </a:lnTo>
                <a:lnTo>
                  <a:pt x="2107387" y="222673"/>
                </a:lnTo>
                <a:lnTo>
                  <a:pt x="1722420" y="0"/>
                </a:lnTo>
                <a:lnTo>
                  <a:pt x="1999436" y="0"/>
                </a:lnTo>
                <a:lnTo>
                  <a:pt x="2280549" y="162605"/>
                </a:lnTo>
                <a:cubicBezTo>
                  <a:pt x="2313720" y="181745"/>
                  <a:pt x="2325104" y="224155"/>
                  <a:pt x="2305953" y="257336"/>
                </a:cubicBezTo>
                <a:cubicBezTo>
                  <a:pt x="2299872" y="267889"/>
                  <a:pt x="2291101" y="276648"/>
                  <a:pt x="2280549" y="282740"/>
                </a:cubicBezTo>
                <a:lnTo>
                  <a:pt x="104026" y="1541710"/>
                </a:lnTo>
                <a:cubicBezTo>
                  <a:pt x="93484" y="1547802"/>
                  <a:pt x="81523" y="1551003"/>
                  <a:pt x="69351" y="1550992"/>
                </a:cubicBezTo>
                <a:cubicBezTo>
                  <a:pt x="31049" y="1550992"/>
                  <a:pt x="0" y="1519944"/>
                  <a:pt x="0" y="1481643"/>
                </a:cubicBezTo>
                <a:close/>
              </a:path>
            </a:pathLst>
          </a:custGeom>
          <a:solidFill>
            <a:schemeClr val="accent6"/>
          </a:solidFill>
          <a:ln w="9525" cap="flat">
            <a:noFill/>
            <a:prstDash val="solid"/>
            <a:miter/>
          </a:ln>
        </p:spPr>
        <p:txBody>
          <a:bodyPr rtlCol="0" anchor="ctr"/>
          <a:lstStyle/>
          <a:p>
            <a:endParaRPr lang="en-US" dirty="0"/>
          </a:p>
        </p:txBody>
      </p:sp>
      <p:cxnSp>
        <p:nvCxnSpPr>
          <p:cNvPr id="26" name="Straight Connector 17">
            <a:extLst>
              <a:ext uri="{FF2B5EF4-FFF2-40B4-BE49-F238E27FC236}">
                <a16:creationId xmlns:a16="http://schemas.microsoft.com/office/drawing/2014/main" id="{4B3BCACB-5880-460B-9606-8C433A9AF99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724638" y="1331572"/>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27" name="Freeform: Shape 19">
            <a:extLst>
              <a:ext uri="{FF2B5EF4-FFF2-40B4-BE49-F238E27FC236}">
                <a16:creationId xmlns:a16="http://schemas.microsoft.com/office/drawing/2014/main" id="{88853921-7BC9-4BDE-ACAB-133C683C8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05550" y="4112081"/>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22" name="Arc 21">
            <a:extLst>
              <a:ext uri="{FF2B5EF4-FFF2-40B4-BE49-F238E27FC236}">
                <a16:creationId xmlns:a16="http://schemas.microsoft.com/office/drawing/2014/main" id="{09192968-3AE7-4470-A61C-97294BB927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992895">
            <a:off x="6086940" y="4145122"/>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4" name="Freeform: Shape 23">
            <a:extLst>
              <a:ext uri="{FF2B5EF4-FFF2-40B4-BE49-F238E27FC236}">
                <a16:creationId xmlns:a16="http://schemas.microsoft.com/office/drawing/2014/main" id="{3AB72E55-43E4-4356-BFE8-E2102CB0B5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4962670"/>
            <a:ext cx="2643352" cy="1895331"/>
          </a:xfrm>
          <a:custGeom>
            <a:avLst/>
            <a:gdLst>
              <a:gd name="connsiteX0" fmla="*/ 1321676 w 2643352"/>
              <a:gd name="connsiteY0" fmla="*/ 0 h 1895331"/>
              <a:gd name="connsiteX1" fmla="*/ 2643352 w 2643352"/>
              <a:gd name="connsiteY1" fmla="*/ 1321676 h 1895331"/>
              <a:gd name="connsiteX2" fmla="*/ 2539488 w 2643352"/>
              <a:gd name="connsiteY2" fmla="*/ 1836132 h 1895331"/>
              <a:gd name="connsiteX3" fmla="*/ 2510970 w 2643352"/>
              <a:gd name="connsiteY3" fmla="*/ 1895331 h 1895331"/>
              <a:gd name="connsiteX4" fmla="*/ 132382 w 2643352"/>
              <a:gd name="connsiteY4" fmla="*/ 1895331 h 1895331"/>
              <a:gd name="connsiteX5" fmla="*/ 103864 w 2643352"/>
              <a:gd name="connsiteY5" fmla="*/ 1836132 h 1895331"/>
              <a:gd name="connsiteX6" fmla="*/ 0 w 2643352"/>
              <a:gd name="connsiteY6" fmla="*/ 1321676 h 1895331"/>
              <a:gd name="connsiteX7" fmla="*/ 1321676 w 2643352"/>
              <a:gd name="connsiteY7" fmla="*/ 0 h 1895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43352" h="1895331">
                <a:moveTo>
                  <a:pt x="1321676" y="0"/>
                </a:moveTo>
                <a:cubicBezTo>
                  <a:pt x="2051617" y="0"/>
                  <a:pt x="2643352" y="591735"/>
                  <a:pt x="2643352" y="1321676"/>
                </a:cubicBezTo>
                <a:cubicBezTo>
                  <a:pt x="2643352" y="1504161"/>
                  <a:pt x="2606369" y="1678009"/>
                  <a:pt x="2539488" y="1836132"/>
                </a:cubicBezTo>
                <a:lnTo>
                  <a:pt x="2510970" y="1895331"/>
                </a:lnTo>
                <a:lnTo>
                  <a:pt x="132382" y="1895331"/>
                </a:lnTo>
                <a:lnTo>
                  <a:pt x="103864" y="1836132"/>
                </a:lnTo>
                <a:cubicBezTo>
                  <a:pt x="36984" y="1678009"/>
                  <a:pt x="0" y="1504161"/>
                  <a:pt x="0" y="1321676"/>
                </a:cubicBezTo>
                <a:cubicBezTo>
                  <a:pt x="0" y="591735"/>
                  <a:pt x="591735" y="0"/>
                  <a:pt x="132167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714221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p:nvSpPr>
          <p:cNvPr id="128" name="Rectangle 99">
            <a:extLst>
              <a:ext uri="{FF2B5EF4-FFF2-40B4-BE49-F238E27FC236}">
                <a16:creationId xmlns:a16="http://schemas.microsoft.com/office/drawing/2014/main" id="{0DE6A193-4755-479A-BC6F-A7EBCA73BE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Freeform: Shape 101">
            <a:extLst>
              <a:ext uri="{FF2B5EF4-FFF2-40B4-BE49-F238E27FC236}">
                <a16:creationId xmlns:a16="http://schemas.microsoft.com/office/drawing/2014/main" id="{5A55B759-31A7-423C-9BC2-A8BC09FE98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3166" y="-478"/>
            <a:ext cx="6754318" cy="6858478"/>
          </a:xfrm>
          <a:custGeom>
            <a:avLst/>
            <a:gdLst>
              <a:gd name="connsiteX0" fmla="*/ 0 w 6754318"/>
              <a:gd name="connsiteY0" fmla="*/ 6858478 h 6858478"/>
              <a:gd name="connsiteX1" fmla="*/ 6754318 w 6754318"/>
              <a:gd name="connsiteY1" fmla="*/ 6858478 h 6858478"/>
              <a:gd name="connsiteX2" fmla="*/ 3577943 w 6754318"/>
              <a:gd name="connsiteY2" fmla="*/ 0 h 6858478"/>
              <a:gd name="connsiteX3" fmla="*/ 3572366 w 6754318"/>
              <a:gd name="connsiteY3" fmla="*/ 0 h 6858478"/>
              <a:gd name="connsiteX4" fmla="*/ 2506138 w 6754318"/>
              <a:gd name="connsiteY4" fmla="*/ 0 h 6858478"/>
              <a:gd name="connsiteX5" fmla="*/ 0 w 6754318"/>
              <a:gd name="connsiteY5" fmla="*/ 0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54318" h="6858478">
                <a:moveTo>
                  <a:pt x="0" y="6858478"/>
                </a:moveTo>
                <a:lnTo>
                  <a:pt x="6754318" y="6858478"/>
                </a:lnTo>
                <a:lnTo>
                  <a:pt x="3577943" y="0"/>
                </a:lnTo>
                <a:lnTo>
                  <a:pt x="3572366" y="0"/>
                </a:lnTo>
                <a:lnTo>
                  <a:pt x="2506138" y="0"/>
                </a:lnTo>
                <a:lnTo>
                  <a:pt x="0" y="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0" name="Freeform: Shape 103">
            <a:extLst>
              <a:ext uri="{FF2B5EF4-FFF2-40B4-BE49-F238E27FC236}">
                <a16:creationId xmlns:a16="http://schemas.microsoft.com/office/drawing/2014/main" id="{617D17FB-975C-487E-8519-38E547609E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78"/>
            <a:ext cx="6386947" cy="6858478"/>
          </a:xfrm>
          <a:custGeom>
            <a:avLst/>
            <a:gdLst>
              <a:gd name="connsiteX0" fmla="*/ 433167 w 6386947"/>
              <a:gd name="connsiteY0" fmla="*/ 0 h 6858478"/>
              <a:gd name="connsiteX1" fmla="*/ 2138767 w 6386947"/>
              <a:gd name="connsiteY1" fmla="*/ 0 h 6858478"/>
              <a:gd name="connsiteX2" fmla="*/ 3204995 w 6386947"/>
              <a:gd name="connsiteY2" fmla="*/ 0 h 6858478"/>
              <a:gd name="connsiteX3" fmla="*/ 3210572 w 6386947"/>
              <a:gd name="connsiteY3" fmla="*/ 0 h 6858478"/>
              <a:gd name="connsiteX4" fmla="*/ 6386947 w 6386947"/>
              <a:gd name="connsiteY4" fmla="*/ 6858478 h 6858478"/>
              <a:gd name="connsiteX5" fmla="*/ 1832610 w 6386947"/>
              <a:gd name="connsiteY5" fmla="*/ 6858478 h 6858478"/>
              <a:gd name="connsiteX6" fmla="*/ 433167 w 6386947"/>
              <a:gd name="connsiteY6" fmla="*/ 6858478 h 6858478"/>
              <a:gd name="connsiteX7" fmla="*/ 0 w 6386947"/>
              <a:gd name="connsiteY7" fmla="*/ 6858478 h 6858478"/>
              <a:gd name="connsiteX8" fmla="*/ 0 w 6386947"/>
              <a:gd name="connsiteY8" fmla="*/ 478 h 6858478"/>
              <a:gd name="connsiteX9" fmla="*/ 433167 w 6386947"/>
              <a:gd name="connsiteY9" fmla="*/ 478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386947" h="6858478">
                <a:moveTo>
                  <a:pt x="433167" y="0"/>
                </a:moveTo>
                <a:lnTo>
                  <a:pt x="2138767" y="0"/>
                </a:lnTo>
                <a:lnTo>
                  <a:pt x="3204995" y="0"/>
                </a:lnTo>
                <a:lnTo>
                  <a:pt x="3210572" y="0"/>
                </a:lnTo>
                <a:lnTo>
                  <a:pt x="6386947" y="6858478"/>
                </a:lnTo>
                <a:lnTo>
                  <a:pt x="1832610" y="6858478"/>
                </a:lnTo>
                <a:lnTo>
                  <a:pt x="433167" y="6858478"/>
                </a:lnTo>
                <a:lnTo>
                  <a:pt x="0" y="6858478"/>
                </a:lnTo>
                <a:lnTo>
                  <a:pt x="0" y="478"/>
                </a:lnTo>
                <a:lnTo>
                  <a:pt x="433167" y="478"/>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F577E21-E6C2-4EC8-999F-D127A55C75AC}"/>
              </a:ext>
            </a:extLst>
          </p:cNvPr>
          <p:cNvSpPr>
            <a:spLocks noGrp="1"/>
          </p:cNvSpPr>
          <p:nvPr>
            <p:ph type="title"/>
          </p:nvPr>
        </p:nvSpPr>
        <p:spPr>
          <a:xfrm>
            <a:off x="804672" y="3993681"/>
            <a:ext cx="4057840" cy="2249424"/>
          </a:xfrm>
        </p:spPr>
        <p:txBody>
          <a:bodyPr vert="horz" lIns="91440" tIns="45720" rIns="91440" bIns="45720" rtlCol="0" anchor="t">
            <a:normAutofit/>
          </a:bodyPr>
          <a:lstStyle/>
          <a:p>
            <a:r>
              <a:rPr lang="en-US" sz="3800" dirty="0"/>
              <a:t>Our sincere thanks to the faculties of IIT-Madras and Great Learning</a:t>
            </a:r>
          </a:p>
        </p:txBody>
      </p:sp>
      <p:pic>
        <p:nvPicPr>
          <p:cNvPr id="5" name="Picture 4" descr="Shape&#10;&#10;Description automatically generated with medium confidence">
            <a:extLst>
              <a:ext uri="{FF2B5EF4-FFF2-40B4-BE49-F238E27FC236}">
                <a16:creationId xmlns:a16="http://schemas.microsoft.com/office/drawing/2014/main" id="{9EC53CEA-54A9-41E4-8EC2-6B6B5092AA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53557" y="1411979"/>
            <a:ext cx="4903402" cy="1081633"/>
          </a:xfrm>
          <a:prstGeom prst="rect">
            <a:avLst/>
          </a:prstGeom>
        </p:spPr>
      </p:pic>
      <p:pic>
        <p:nvPicPr>
          <p:cNvPr id="11" name="Graphic 10">
            <a:extLst>
              <a:ext uri="{FF2B5EF4-FFF2-40B4-BE49-F238E27FC236}">
                <a16:creationId xmlns:a16="http://schemas.microsoft.com/office/drawing/2014/main" id="{0F41F259-80FD-4605-9F36-7C6457F2ED5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491109" y="4258751"/>
            <a:ext cx="4164785" cy="1296431"/>
          </a:xfrm>
          <a:prstGeom prst="rect">
            <a:avLst/>
          </a:prstGeom>
        </p:spPr>
      </p:pic>
    </p:spTree>
    <p:extLst>
      <p:ext uri="{BB962C8B-B14F-4D97-AF65-F5344CB8AC3E}">
        <p14:creationId xmlns:p14="http://schemas.microsoft.com/office/powerpoint/2010/main" val="2923761705"/>
      </p:ext>
    </p:extLst>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A8AA5BC-4F7A-4226-8F99-6D824B226A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9" name="Straight Connector 8">
            <a:extLst>
              <a:ext uri="{FF2B5EF4-FFF2-40B4-BE49-F238E27FC236}">
                <a16:creationId xmlns:a16="http://schemas.microsoft.com/office/drawing/2014/main" id="{911DBBF1-3229-4BD9-B3D1-B4CA571E743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843625"/>
            <a:ext cx="12188824" cy="0"/>
          </a:xfrm>
          <a:prstGeom prst="line">
            <a:avLst/>
          </a:prstGeom>
          <a:ln w="50800">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5BC87C3E-1040-4EE4-9BDB-9537F7A1B3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6" y="968282"/>
            <a:ext cx="12188824" cy="49469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25D31F7-317F-4372-A176-CDD8CF76A809}"/>
              </a:ext>
            </a:extLst>
          </p:cNvPr>
          <p:cNvSpPr>
            <a:spLocks noGrp="1"/>
          </p:cNvSpPr>
          <p:nvPr>
            <p:ph type="title"/>
          </p:nvPr>
        </p:nvSpPr>
        <p:spPr>
          <a:xfrm>
            <a:off x="795338" y="1566473"/>
            <a:ext cx="10601325" cy="2166723"/>
          </a:xfrm>
        </p:spPr>
        <p:txBody>
          <a:bodyPr vert="horz" lIns="91440" tIns="45720" rIns="91440" bIns="45720" rtlCol="0" anchor="b">
            <a:normAutofit/>
          </a:bodyPr>
          <a:lstStyle/>
          <a:p>
            <a:pPr algn="ctr"/>
            <a:r>
              <a:rPr lang="en-US" sz="6600" kern="1200">
                <a:solidFill>
                  <a:schemeClr val="tx1"/>
                </a:solidFill>
                <a:latin typeface="+mj-lt"/>
                <a:ea typeface="+mj-ea"/>
                <a:cs typeface="+mj-cs"/>
              </a:rPr>
              <a:t>Thank You</a:t>
            </a:r>
          </a:p>
        </p:txBody>
      </p:sp>
      <p:cxnSp>
        <p:nvCxnSpPr>
          <p:cNvPr id="13" name="Straight Connector 12">
            <a:extLst>
              <a:ext uri="{FF2B5EF4-FFF2-40B4-BE49-F238E27FC236}">
                <a16:creationId xmlns:a16="http://schemas.microsoft.com/office/drawing/2014/main" id="{42CDBECE-872A-4C73-9DC1-BB4E805E2CF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3894594"/>
            <a:ext cx="2743200" cy="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F5CD5A0B-CDD7-427C-AA42-2EECFDFA181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6028863"/>
            <a:ext cx="12188824" cy="0"/>
          </a:xfrm>
          <a:prstGeom prst="line">
            <a:avLst/>
          </a:prstGeom>
          <a:ln w="508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431560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descr="Diagram&#10;&#10;Description automatically generated">
            <a:extLst>
              <a:ext uri="{FF2B5EF4-FFF2-40B4-BE49-F238E27FC236}">
                <a16:creationId xmlns:a16="http://schemas.microsoft.com/office/drawing/2014/main" id="{8A2E03A0-DE36-478F-B6AE-AC9B770F4AF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962" y="335175"/>
            <a:ext cx="4413738" cy="3365314"/>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
        <p:nvSpPr>
          <p:cNvPr id="6" name="TextBox 5">
            <a:extLst>
              <a:ext uri="{FF2B5EF4-FFF2-40B4-BE49-F238E27FC236}">
                <a16:creationId xmlns:a16="http://schemas.microsoft.com/office/drawing/2014/main" id="{595C44BF-B8F7-4B53-BCEF-E65D7ED8581D}"/>
              </a:ext>
            </a:extLst>
          </p:cNvPr>
          <p:cNvSpPr txBox="1"/>
          <p:nvPr/>
        </p:nvSpPr>
        <p:spPr>
          <a:xfrm>
            <a:off x="5096605" y="3035893"/>
            <a:ext cx="6702669" cy="523220"/>
          </a:xfrm>
          <a:prstGeom prst="rect">
            <a:avLst/>
          </a:prstGeom>
          <a:noFill/>
        </p:spPr>
        <p:txBody>
          <a:bodyPr wrap="square" rtlCol="0">
            <a:spAutoFit/>
          </a:bodyPr>
          <a:lstStyle/>
          <a:p>
            <a:r>
              <a:rPr lang="en-US" sz="2800" dirty="0"/>
              <a:t>Location based Taxi Aggregator and Selector</a:t>
            </a:r>
            <a:endParaRPr lang="en-IN" sz="2800" dirty="0"/>
          </a:p>
        </p:txBody>
      </p:sp>
      <p:sp>
        <p:nvSpPr>
          <p:cNvPr id="9" name="TextBox 8">
            <a:extLst>
              <a:ext uri="{FF2B5EF4-FFF2-40B4-BE49-F238E27FC236}">
                <a16:creationId xmlns:a16="http://schemas.microsoft.com/office/drawing/2014/main" id="{73F61CB6-71C9-4173-83B4-2BC5E54DC9CC}"/>
              </a:ext>
            </a:extLst>
          </p:cNvPr>
          <p:cNvSpPr txBox="1"/>
          <p:nvPr/>
        </p:nvSpPr>
        <p:spPr>
          <a:xfrm>
            <a:off x="729762" y="4686299"/>
            <a:ext cx="3042137" cy="369332"/>
          </a:xfrm>
          <a:prstGeom prst="rect">
            <a:avLst/>
          </a:prstGeom>
          <a:noFill/>
        </p:spPr>
        <p:txBody>
          <a:bodyPr wrap="square" rtlCol="0">
            <a:spAutoFit/>
          </a:bodyPr>
          <a:lstStyle/>
          <a:p>
            <a:r>
              <a:rPr lang="en-US" u="sng" dirty="0"/>
              <a:t>Designed and Developed By</a:t>
            </a:r>
            <a:r>
              <a:rPr lang="en-US" dirty="0"/>
              <a:t>,</a:t>
            </a:r>
          </a:p>
        </p:txBody>
      </p:sp>
      <p:sp>
        <p:nvSpPr>
          <p:cNvPr id="3" name="TextBox 2">
            <a:extLst>
              <a:ext uri="{FF2B5EF4-FFF2-40B4-BE49-F238E27FC236}">
                <a16:creationId xmlns:a16="http://schemas.microsoft.com/office/drawing/2014/main" id="{D80CC0C6-BFE6-4658-BC4D-28B249F7BA77}"/>
              </a:ext>
            </a:extLst>
          </p:cNvPr>
          <p:cNvSpPr txBox="1"/>
          <p:nvPr/>
        </p:nvSpPr>
        <p:spPr>
          <a:xfrm>
            <a:off x="5096605" y="2403448"/>
            <a:ext cx="3118339" cy="523220"/>
          </a:xfrm>
          <a:prstGeom prst="rect">
            <a:avLst/>
          </a:prstGeom>
          <a:noFill/>
        </p:spPr>
        <p:txBody>
          <a:bodyPr wrap="square" rtlCol="0">
            <a:spAutoFit/>
          </a:bodyPr>
          <a:lstStyle/>
          <a:p>
            <a:r>
              <a:rPr lang="en-US" sz="2800" b="1" dirty="0"/>
              <a:t>CAPSTONE PROJECT</a:t>
            </a:r>
            <a:endParaRPr lang="en-IN" sz="2800" b="1" dirty="0"/>
          </a:p>
        </p:txBody>
      </p:sp>
      <p:graphicFrame>
        <p:nvGraphicFramePr>
          <p:cNvPr id="4" name="Table 4">
            <a:extLst>
              <a:ext uri="{FF2B5EF4-FFF2-40B4-BE49-F238E27FC236}">
                <a16:creationId xmlns:a16="http://schemas.microsoft.com/office/drawing/2014/main" id="{1F7B6D3C-291C-4975-AB75-AFF85B3E9396}"/>
              </a:ext>
            </a:extLst>
          </p:cNvPr>
          <p:cNvGraphicFramePr>
            <a:graphicFrameLocks noGrp="1"/>
          </p:cNvGraphicFramePr>
          <p:nvPr>
            <p:extLst>
              <p:ext uri="{D42A27DB-BD31-4B8C-83A1-F6EECF244321}">
                <p14:modId xmlns:p14="http://schemas.microsoft.com/office/powerpoint/2010/main" val="540297091"/>
              </p:ext>
            </p:extLst>
          </p:nvPr>
        </p:nvGraphicFramePr>
        <p:xfrm>
          <a:off x="1812193" y="5274082"/>
          <a:ext cx="8128000" cy="1112520"/>
        </p:xfrm>
        <a:graphic>
          <a:graphicData uri="http://schemas.openxmlformats.org/drawingml/2006/table">
            <a:tbl>
              <a:tblPr firstRow="1" bandRow="1">
                <a:tableStyleId>{775DCB02-9BB8-47FD-8907-85C794F793BA}</a:tableStyleId>
              </a:tblPr>
              <a:tblGrid>
                <a:gridCol w="2709333">
                  <a:extLst>
                    <a:ext uri="{9D8B030D-6E8A-4147-A177-3AD203B41FA5}">
                      <a16:colId xmlns:a16="http://schemas.microsoft.com/office/drawing/2014/main" val="981425190"/>
                    </a:ext>
                  </a:extLst>
                </a:gridCol>
                <a:gridCol w="1354667">
                  <a:extLst>
                    <a:ext uri="{9D8B030D-6E8A-4147-A177-3AD203B41FA5}">
                      <a16:colId xmlns:a16="http://schemas.microsoft.com/office/drawing/2014/main" val="2009935076"/>
                    </a:ext>
                  </a:extLst>
                </a:gridCol>
                <a:gridCol w="1354667">
                  <a:extLst>
                    <a:ext uri="{9D8B030D-6E8A-4147-A177-3AD203B41FA5}">
                      <a16:colId xmlns:a16="http://schemas.microsoft.com/office/drawing/2014/main" val="2032034560"/>
                    </a:ext>
                  </a:extLst>
                </a:gridCol>
                <a:gridCol w="2709333">
                  <a:extLst>
                    <a:ext uri="{9D8B030D-6E8A-4147-A177-3AD203B41FA5}">
                      <a16:colId xmlns:a16="http://schemas.microsoft.com/office/drawing/2014/main" val="3401083123"/>
                    </a:ext>
                  </a:extLst>
                </a:gridCol>
              </a:tblGrid>
              <a:tr h="370840">
                <a:tc>
                  <a:txBody>
                    <a:bodyPr/>
                    <a:lstStyle/>
                    <a:p>
                      <a:pPr algn="ctr"/>
                      <a:r>
                        <a:rPr lang="en-US" dirty="0"/>
                        <a:t>ANKITA SHREYA</a:t>
                      </a:r>
                      <a:endParaRPr lang="en-IN"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ANDLIBMEHNDI NAQVI</a:t>
                      </a:r>
                      <a:endParaRPr lang="en-IN"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IN"/>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HARSHIV VIKRAM SHA</a:t>
                      </a:r>
                      <a:endParaRPr lang="en-IN"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829362629"/>
                  </a:ext>
                </a:extLst>
              </a:tr>
              <a:tr h="370840">
                <a:tc gridSpan="2">
                  <a:txBody>
                    <a:bodyPr/>
                    <a:lstStyle/>
                    <a:p>
                      <a:pPr algn="ctr"/>
                      <a:r>
                        <a:rPr lang="en-US" b="1" dirty="0">
                          <a:solidFill>
                            <a:schemeClr val="bg1"/>
                          </a:solidFill>
                        </a:rPr>
                        <a:t>SREENATH KIZHEMADAM</a:t>
                      </a:r>
                      <a:endParaRPr lang="en-IN" b="1" dirty="0">
                        <a:solidFill>
                          <a:schemeClr val="bg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IN"/>
                    </a:p>
                  </a:txBody>
                  <a:tcPr/>
                </a:tc>
                <a:tc gridSpan="2">
                  <a:txBody>
                    <a:bodyPr/>
                    <a:lstStyle/>
                    <a:p>
                      <a:pPr algn="ctr"/>
                      <a:r>
                        <a:rPr lang="en-US" b="1" dirty="0">
                          <a:solidFill>
                            <a:schemeClr val="bg1"/>
                          </a:solidFill>
                        </a:rPr>
                        <a:t>NISCHITA SHETTY</a:t>
                      </a:r>
                      <a:endParaRPr lang="en-IN" b="1" dirty="0">
                        <a:solidFill>
                          <a:schemeClr val="bg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IN" dirty="0"/>
                    </a:p>
                  </a:txBody>
                  <a:tcPr/>
                </a:tc>
                <a:extLst>
                  <a:ext uri="{0D108BD9-81ED-4DB2-BD59-A6C34878D82A}">
                    <a16:rowId xmlns:a16="http://schemas.microsoft.com/office/drawing/2014/main" val="3029006209"/>
                  </a:ext>
                </a:extLst>
              </a:tr>
              <a:tr h="370840">
                <a:tc gridSpan="4">
                  <a:txBody>
                    <a:bodyPr/>
                    <a:lstStyle/>
                    <a:p>
                      <a:pPr algn="ctr"/>
                      <a:r>
                        <a:rPr lang="en-US" b="1" dirty="0">
                          <a:solidFill>
                            <a:schemeClr val="bg1"/>
                          </a:solidFill>
                        </a:rPr>
                        <a:t>VIGNESH KUMAR</a:t>
                      </a:r>
                      <a:endParaRPr lang="en-IN" b="1" dirty="0">
                        <a:solidFill>
                          <a:schemeClr val="bg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IN" dirty="0"/>
                    </a:p>
                  </a:txBody>
                  <a:tcPr/>
                </a:tc>
                <a:tc hMerge="1">
                  <a:txBody>
                    <a:bodyPr/>
                    <a:lstStyle/>
                    <a:p>
                      <a:endParaRPr lang="en-IN"/>
                    </a:p>
                  </a:txBody>
                  <a:tcPr/>
                </a:tc>
                <a:tc hMerge="1">
                  <a:txBody>
                    <a:bodyPr/>
                    <a:lstStyle/>
                    <a:p>
                      <a:endParaRPr lang="en-IN" dirty="0"/>
                    </a:p>
                  </a:txBody>
                  <a:tcPr/>
                </a:tc>
                <a:extLst>
                  <a:ext uri="{0D108BD9-81ED-4DB2-BD59-A6C34878D82A}">
                    <a16:rowId xmlns:a16="http://schemas.microsoft.com/office/drawing/2014/main" val="3573470856"/>
                  </a:ext>
                </a:extLst>
              </a:tr>
            </a:tbl>
          </a:graphicData>
        </a:graphic>
      </p:graphicFrame>
    </p:spTree>
    <p:extLst>
      <p:ext uri="{BB962C8B-B14F-4D97-AF65-F5344CB8AC3E}">
        <p14:creationId xmlns:p14="http://schemas.microsoft.com/office/powerpoint/2010/main" val="25122236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 name="Rectangle 51">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Freeform: Shape 53">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Rectangle 55">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57">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Freeform: Shape 59">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2" name="Isosceles Triangle 61">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Diagram&#10;&#10;Description automatically generated">
            <a:extLst>
              <a:ext uri="{FF2B5EF4-FFF2-40B4-BE49-F238E27FC236}">
                <a16:creationId xmlns:a16="http://schemas.microsoft.com/office/drawing/2014/main" id="{FDE4869A-3B19-4C00-B5FB-1870137F15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3467" y="675470"/>
            <a:ext cx="10905066" cy="5507059"/>
          </a:xfrm>
          <a:prstGeom prst="rect">
            <a:avLst/>
          </a:prstGeom>
          <a:ln>
            <a:noFill/>
          </a:ln>
        </p:spPr>
      </p:pic>
      <p:sp>
        <p:nvSpPr>
          <p:cNvPr id="64" name="Isosceles Triangle 63">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575134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Isosceles Triangle 17">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Graphical user interface, application&#10;&#10;Description automatically generated">
            <a:extLst>
              <a:ext uri="{FF2B5EF4-FFF2-40B4-BE49-F238E27FC236}">
                <a16:creationId xmlns:a16="http://schemas.microsoft.com/office/drawing/2014/main" id="{439626E3-3222-4996-BF05-B6279298C9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9383" y="643467"/>
            <a:ext cx="6440538" cy="5571065"/>
          </a:xfrm>
          <a:prstGeom prst="rect">
            <a:avLst/>
          </a:prstGeom>
          <a:ln>
            <a:noFill/>
          </a:ln>
        </p:spPr>
      </p:pic>
      <p:sp>
        <p:nvSpPr>
          <p:cNvPr id="20" name="Isosceles Triangle 19">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3" name="Object 12">
            <a:extLst>
              <a:ext uri="{FF2B5EF4-FFF2-40B4-BE49-F238E27FC236}">
                <a16:creationId xmlns:a16="http://schemas.microsoft.com/office/drawing/2014/main" id="{898A2251-28FD-4753-800B-DD41A107D73C}"/>
              </a:ext>
            </a:extLst>
          </p:cNvPr>
          <p:cNvGraphicFramePr>
            <a:graphicFrameLocks noChangeAspect="1"/>
          </p:cNvGraphicFramePr>
          <p:nvPr>
            <p:extLst>
              <p:ext uri="{D42A27DB-BD31-4B8C-83A1-F6EECF244321}">
                <p14:modId xmlns:p14="http://schemas.microsoft.com/office/powerpoint/2010/main" val="1350287080"/>
              </p:ext>
            </p:extLst>
          </p:nvPr>
        </p:nvGraphicFramePr>
        <p:xfrm>
          <a:off x="7604080" y="2093345"/>
          <a:ext cx="2943225" cy="642937"/>
        </p:xfrm>
        <a:graphic>
          <a:graphicData uri="http://schemas.openxmlformats.org/presentationml/2006/ole">
            <mc:AlternateContent xmlns:mc="http://schemas.openxmlformats.org/markup-compatibility/2006">
              <mc:Choice xmlns:v="urn:schemas-microsoft-com:vml" Requires="v">
                <p:oleObj name="Packager Shell Object" showAsIcon="1" r:id="rId3" imgW="2943360" imgH="643680" progId="Package">
                  <p:embed/>
                </p:oleObj>
              </mc:Choice>
              <mc:Fallback>
                <p:oleObj name="Packager Shell Object" showAsIcon="1" r:id="rId3" imgW="2943360" imgH="643680" progId="Package">
                  <p:embed/>
                  <p:pic>
                    <p:nvPicPr>
                      <p:cNvPr id="10" name="Object 9">
                        <a:extLst>
                          <a:ext uri="{FF2B5EF4-FFF2-40B4-BE49-F238E27FC236}">
                            <a16:creationId xmlns:a16="http://schemas.microsoft.com/office/drawing/2014/main" id="{66FA22B9-1B22-4FB5-96EB-D50A1BD4CA3D}"/>
                          </a:ext>
                        </a:extLst>
                      </p:cNvPr>
                      <p:cNvPicPr/>
                      <p:nvPr/>
                    </p:nvPicPr>
                    <p:blipFill>
                      <a:blip r:embed="rId4"/>
                      <a:stretch>
                        <a:fillRect/>
                      </a:stretch>
                    </p:blipFill>
                    <p:spPr>
                      <a:xfrm>
                        <a:off x="7604080" y="2093345"/>
                        <a:ext cx="2943225" cy="642937"/>
                      </a:xfrm>
                      <a:prstGeom prst="rect">
                        <a:avLst/>
                      </a:prstGeom>
                    </p:spPr>
                  </p:pic>
                </p:oleObj>
              </mc:Fallback>
            </mc:AlternateContent>
          </a:graphicData>
        </a:graphic>
      </p:graphicFrame>
      <p:graphicFrame>
        <p:nvGraphicFramePr>
          <p:cNvPr id="15" name="Object 14">
            <a:extLst>
              <a:ext uri="{FF2B5EF4-FFF2-40B4-BE49-F238E27FC236}">
                <a16:creationId xmlns:a16="http://schemas.microsoft.com/office/drawing/2014/main" id="{A2289EF8-54E4-4360-9EE1-4592431F105C}"/>
              </a:ext>
            </a:extLst>
          </p:cNvPr>
          <p:cNvGraphicFramePr>
            <a:graphicFrameLocks noChangeAspect="1"/>
          </p:cNvGraphicFramePr>
          <p:nvPr>
            <p:extLst>
              <p:ext uri="{D42A27DB-BD31-4B8C-83A1-F6EECF244321}">
                <p14:modId xmlns:p14="http://schemas.microsoft.com/office/powerpoint/2010/main" val="1425189041"/>
              </p:ext>
            </p:extLst>
          </p:nvPr>
        </p:nvGraphicFramePr>
        <p:xfrm>
          <a:off x="8166848" y="3344634"/>
          <a:ext cx="1817687" cy="642937"/>
        </p:xfrm>
        <a:graphic>
          <a:graphicData uri="http://schemas.openxmlformats.org/presentationml/2006/ole">
            <mc:AlternateContent xmlns:mc="http://schemas.openxmlformats.org/markup-compatibility/2006">
              <mc:Choice xmlns:v="urn:schemas-microsoft-com:vml" Requires="v">
                <p:oleObj name="Packager Shell Object" showAsIcon="1" r:id="rId5" imgW="1817280" imgH="643680" progId="Package">
                  <p:embed/>
                </p:oleObj>
              </mc:Choice>
              <mc:Fallback>
                <p:oleObj name="Packager Shell Object" showAsIcon="1" r:id="rId5" imgW="1817280" imgH="643680" progId="Package">
                  <p:embed/>
                  <p:pic>
                    <p:nvPicPr>
                      <p:cNvPr id="8" name="Object 7">
                        <a:extLst>
                          <a:ext uri="{FF2B5EF4-FFF2-40B4-BE49-F238E27FC236}">
                            <a16:creationId xmlns:a16="http://schemas.microsoft.com/office/drawing/2014/main" id="{42A951F6-2E83-42A9-9B42-869C19B184D8}"/>
                          </a:ext>
                        </a:extLst>
                      </p:cNvPr>
                      <p:cNvPicPr/>
                      <p:nvPr/>
                    </p:nvPicPr>
                    <p:blipFill>
                      <a:blip r:embed="rId6"/>
                      <a:stretch>
                        <a:fillRect/>
                      </a:stretch>
                    </p:blipFill>
                    <p:spPr>
                      <a:xfrm>
                        <a:off x="8166848" y="3344634"/>
                        <a:ext cx="1817687" cy="642937"/>
                      </a:xfrm>
                      <a:prstGeom prst="rect">
                        <a:avLst/>
                      </a:prstGeom>
                    </p:spPr>
                  </p:pic>
                </p:oleObj>
              </mc:Fallback>
            </mc:AlternateContent>
          </a:graphicData>
        </a:graphic>
      </p:graphicFrame>
      <p:sp>
        <p:nvSpPr>
          <p:cNvPr id="17" name="TextBox 16">
            <a:extLst>
              <a:ext uri="{FF2B5EF4-FFF2-40B4-BE49-F238E27FC236}">
                <a16:creationId xmlns:a16="http://schemas.microsoft.com/office/drawing/2014/main" id="{888FAED9-4DA7-4D33-8BA4-779546679FA4}"/>
              </a:ext>
            </a:extLst>
          </p:cNvPr>
          <p:cNvSpPr txBox="1"/>
          <p:nvPr/>
        </p:nvSpPr>
        <p:spPr>
          <a:xfrm>
            <a:off x="7933175" y="1111505"/>
            <a:ext cx="1617785" cy="369332"/>
          </a:xfrm>
          <a:prstGeom prst="rect">
            <a:avLst/>
          </a:prstGeom>
          <a:noFill/>
        </p:spPr>
        <p:txBody>
          <a:bodyPr wrap="square" rtlCol="0">
            <a:spAutoFit/>
          </a:bodyPr>
          <a:lstStyle/>
          <a:p>
            <a:r>
              <a:rPr lang="en-US" dirty="0"/>
              <a:t>API Diagram</a:t>
            </a:r>
            <a:endParaRPr lang="en-IN" dirty="0"/>
          </a:p>
        </p:txBody>
      </p:sp>
    </p:spTree>
    <p:extLst>
      <p:ext uri="{BB962C8B-B14F-4D97-AF65-F5344CB8AC3E}">
        <p14:creationId xmlns:p14="http://schemas.microsoft.com/office/powerpoint/2010/main" val="23539505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36">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5DB46AF-7D79-4BD2-AE9E-CDC4167520AE}"/>
              </a:ext>
            </a:extLst>
          </p:cNvPr>
          <p:cNvSpPr>
            <a:spLocks noGrp="1"/>
          </p:cNvSpPr>
          <p:nvPr>
            <p:ph type="title"/>
          </p:nvPr>
        </p:nvSpPr>
        <p:spPr>
          <a:xfrm>
            <a:off x="5297762" y="329184"/>
            <a:ext cx="6251110" cy="1783080"/>
          </a:xfrm>
        </p:spPr>
        <p:txBody>
          <a:bodyPr anchor="b">
            <a:normAutofit/>
          </a:bodyPr>
          <a:lstStyle/>
          <a:p>
            <a:r>
              <a:rPr lang="en-US" sz="5400"/>
              <a:t>Tools, Language and Framework Highlights</a:t>
            </a:r>
            <a:endParaRPr lang="en-IN" sz="5400"/>
          </a:p>
        </p:txBody>
      </p:sp>
      <p:pic>
        <p:nvPicPr>
          <p:cNvPr id="14" name="Picture 13" descr="CPU with binary numbers and blueprint">
            <a:extLst>
              <a:ext uri="{FF2B5EF4-FFF2-40B4-BE49-F238E27FC236}">
                <a16:creationId xmlns:a16="http://schemas.microsoft.com/office/drawing/2014/main" id="{0F53ABDC-46B6-44B4-B6D9-7B9E6292F05D}"/>
              </a:ext>
            </a:extLst>
          </p:cNvPr>
          <p:cNvPicPr>
            <a:picLocks noChangeAspect="1"/>
          </p:cNvPicPr>
          <p:nvPr/>
        </p:nvPicPr>
        <p:blipFill rotWithShape="1">
          <a:blip r:embed="rId2"/>
          <a:srcRect l="33369" r="28431"/>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42"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Content Placeholder 2">
            <a:extLst>
              <a:ext uri="{FF2B5EF4-FFF2-40B4-BE49-F238E27FC236}">
                <a16:creationId xmlns:a16="http://schemas.microsoft.com/office/drawing/2014/main" id="{121E9B8D-1E0D-41B1-8B29-34F50ADA7343}"/>
              </a:ext>
            </a:extLst>
          </p:cNvPr>
          <p:cNvSpPr>
            <a:spLocks noGrp="1"/>
          </p:cNvSpPr>
          <p:nvPr>
            <p:ph idx="1"/>
          </p:nvPr>
        </p:nvSpPr>
        <p:spPr>
          <a:xfrm>
            <a:off x="5297762" y="2706624"/>
            <a:ext cx="6251110" cy="3483864"/>
          </a:xfrm>
        </p:spPr>
        <p:txBody>
          <a:bodyPr>
            <a:normAutofit/>
          </a:bodyPr>
          <a:lstStyle/>
          <a:p>
            <a:r>
              <a:rPr lang="en-US" sz="2200"/>
              <a:t>Flutter - Dart </a:t>
            </a:r>
          </a:p>
          <a:p>
            <a:r>
              <a:rPr lang="en-US" sz="2200"/>
              <a:t>AWS Lambda &amp; API gateway</a:t>
            </a:r>
          </a:p>
          <a:p>
            <a:r>
              <a:rPr lang="en-US" sz="2200"/>
              <a:t>MongoDB &amp; Aggregation framework</a:t>
            </a:r>
          </a:p>
          <a:p>
            <a:r>
              <a:rPr lang="en-US" sz="2200"/>
              <a:t>NodeJS, Python</a:t>
            </a:r>
          </a:p>
          <a:p>
            <a:r>
              <a:rPr lang="en-US" sz="2200"/>
              <a:t>Serverless Framework, Google API</a:t>
            </a:r>
          </a:p>
          <a:p>
            <a:r>
              <a:rPr lang="en-US" sz="2200"/>
              <a:t>Matplotlib, Seaborn</a:t>
            </a:r>
          </a:p>
          <a:p>
            <a:endParaRPr lang="en-US" sz="2200"/>
          </a:p>
          <a:p>
            <a:endParaRPr lang="en-IN" sz="2200"/>
          </a:p>
        </p:txBody>
      </p:sp>
    </p:spTree>
    <p:extLst>
      <p:ext uri="{BB962C8B-B14F-4D97-AF65-F5344CB8AC3E}">
        <p14:creationId xmlns:p14="http://schemas.microsoft.com/office/powerpoint/2010/main" val="17947832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F577E21-E6C2-4EC8-999F-D127A55C75AC}"/>
              </a:ext>
            </a:extLst>
          </p:cNvPr>
          <p:cNvSpPr>
            <a:spLocks noGrp="1"/>
          </p:cNvSpPr>
          <p:nvPr>
            <p:ph type="title"/>
          </p:nvPr>
        </p:nvSpPr>
        <p:spPr>
          <a:xfrm>
            <a:off x="838200" y="365125"/>
            <a:ext cx="10515600" cy="1325563"/>
          </a:xfrm>
        </p:spPr>
        <p:txBody>
          <a:bodyPr>
            <a:normAutofit/>
          </a:bodyPr>
          <a:lstStyle/>
          <a:p>
            <a:r>
              <a:rPr lang="en-US" sz="5400"/>
              <a:t>Frontend Highlights</a:t>
            </a:r>
            <a:endParaRPr lang="en-IN" sz="5400"/>
          </a:p>
        </p:txBody>
      </p:sp>
      <p:sp>
        <p:nvSpPr>
          <p:cNvPr id="27"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Content Placeholder 2">
            <a:extLst>
              <a:ext uri="{FF2B5EF4-FFF2-40B4-BE49-F238E27FC236}">
                <a16:creationId xmlns:a16="http://schemas.microsoft.com/office/drawing/2014/main" id="{61D97B80-9CD5-42DE-ACC2-B6F91DB8D619}"/>
              </a:ext>
            </a:extLst>
          </p:cNvPr>
          <p:cNvSpPr>
            <a:spLocks noGrp="1"/>
          </p:cNvSpPr>
          <p:nvPr>
            <p:ph idx="1"/>
          </p:nvPr>
        </p:nvSpPr>
        <p:spPr>
          <a:xfrm>
            <a:off x="838200" y="1929384"/>
            <a:ext cx="10515600" cy="4251960"/>
          </a:xfrm>
        </p:spPr>
        <p:txBody>
          <a:bodyPr>
            <a:normAutofit/>
          </a:bodyPr>
          <a:lstStyle/>
          <a:p>
            <a:r>
              <a:rPr lang="en-US" sz="1700"/>
              <a:t>Description :</a:t>
            </a:r>
          </a:p>
          <a:p>
            <a:pPr marL="0" indent="0">
              <a:buNone/>
            </a:pPr>
            <a:r>
              <a:rPr lang="en-US" sz="1700"/>
              <a:t>Flutter Web App using Google Maps and making REST API calls to AWS API Gateway storing data into Mongo DB.</a:t>
            </a:r>
          </a:p>
          <a:p>
            <a:r>
              <a:rPr lang="en-US" sz="1700"/>
              <a:t>Purpose :</a:t>
            </a:r>
          </a:p>
          <a:p>
            <a:pPr marL="0" indent="0">
              <a:buNone/>
            </a:pPr>
            <a:r>
              <a:rPr lang="en-US" sz="1700"/>
              <a:t>Users can do the following:</a:t>
            </a:r>
          </a:p>
          <a:p>
            <a:pPr marL="457200" indent="-457200">
              <a:buFont typeface="+mj-lt"/>
              <a:buAutoNum type="arabicPeriod"/>
            </a:pPr>
            <a:r>
              <a:rPr lang="en-US" sz="1700"/>
              <a:t>(Taxi/Passenger) -&gt;uses front end to SignUp, Login.</a:t>
            </a:r>
          </a:p>
          <a:p>
            <a:pPr marL="457200" indent="-457200">
              <a:buFont typeface="+mj-lt"/>
              <a:buAutoNum type="arabicPeriod"/>
            </a:pPr>
            <a:r>
              <a:rPr lang="en-US" sz="1700"/>
              <a:t>(Passenger) -&gt;Book taxi, View Rides on map, Give feedback, Pay for ride.</a:t>
            </a:r>
          </a:p>
          <a:p>
            <a:pPr marL="457200" indent="-457200">
              <a:buFont typeface="+mj-lt"/>
              <a:buAutoNum type="arabicPeriod"/>
            </a:pPr>
            <a:r>
              <a:rPr lang="en-US" sz="1700"/>
              <a:t>(Taxi) -&gt; View location of passenger, View route.</a:t>
            </a:r>
          </a:p>
          <a:p>
            <a:r>
              <a:rPr lang="en-US" sz="1700"/>
              <a:t>Tech Stack</a:t>
            </a:r>
          </a:p>
          <a:p>
            <a:pPr marL="457200" indent="-457200">
              <a:buFont typeface="+mj-lt"/>
              <a:buAutoNum type="arabicPeriod"/>
            </a:pPr>
            <a:r>
              <a:rPr lang="en-US" sz="1700"/>
              <a:t>Flutter with dart in Android Studio to code the front end (flutter and dart packages include google-maps for flutter web)</a:t>
            </a:r>
          </a:p>
          <a:p>
            <a:pPr marL="457200" indent="-457200">
              <a:buFont typeface="+mj-lt"/>
              <a:buAutoNum type="arabicPeriod"/>
            </a:pPr>
            <a:r>
              <a:rPr lang="en-US" sz="1700"/>
              <a:t>AWS API Gateway, AWS Lambda, AWS SNS</a:t>
            </a:r>
          </a:p>
          <a:p>
            <a:pPr marL="457200" indent="-457200">
              <a:buFont typeface="+mj-lt"/>
              <a:buAutoNum type="arabicPeriod"/>
            </a:pPr>
            <a:r>
              <a:rPr lang="en-US" sz="1700"/>
              <a:t>Mongo DB Atlas Free tier</a:t>
            </a:r>
          </a:p>
        </p:txBody>
      </p:sp>
    </p:spTree>
    <p:extLst>
      <p:ext uri="{BB962C8B-B14F-4D97-AF65-F5344CB8AC3E}">
        <p14:creationId xmlns:p14="http://schemas.microsoft.com/office/powerpoint/2010/main" val="6983035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31FA686-C4AA-4A91-A7AA-CA03D75AA859}"/>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Map UI</a:t>
            </a:r>
          </a:p>
        </p:txBody>
      </p:sp>
      <p:pic>
        <p:nvPicPr>
          <p:cNvPr id="4" name="Content Placeholder 3">
            <a:extLst>
              <a:ext uri="{FF2B5EF4-FFF2-40B4-BE49-F238E27FC236}">
                <a16:creationId xmlns:a16="http://schemas.microsoft.com/office/drawing/2014/main" id="{11515C0E-6B87-43D3-B46F-F443B7A52E96}"/>
              </a:ext>
            </a:extLst>
          </p:cNvPr>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tretch/>
        </p:blipFill>
        <p:spPr>
          <a:xfrm>
            <a:off x="1743090" y="1637127"/>
            <a:ext cx="8705819" cy="4897023"/>
          </a:xfrm>
          <a:prstGeom prst="rect">
            <a:avLst/>
          </a:prstGeom>
        </p:spPr>
      </p:pic>
    </p:spTree>
    <p:extLst>
      <p:ext uri="{BB962C8B-B14F-4D97-AF65-F5344CB8AC3E}">
        <p14:creationId xmlns:p14="http://schemas.microsoft.com/office/powerpoint/2010/main" val="3967698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4AC7D94-636B-4588-81C7-DD257B97949E}"/>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API Gateway</a:t>
            </a:r>
          </a:p>
        </p:txBody>
      </p:sp>
      <p:pic>
        <p:nvPicPr>
          <p:cNvPr id="4" name="Content Placeholder 3">
            <a:extLst>
              <a:ext uri="{FF2B5EF4-FFF2-40B4-BE49-F238E27FC236}">
                <a16:creationId xmlns:a16="http://schemas.microsoft.com/office/drawing/2014/main" id="{6C38E22A-57A8-4CF0-87D7-A629D2B76751}"/>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190045" y="1675227"/>
            <a:ext cx="7811910" cy="4394199"/>
          </a:xfrm>
          <a:prstGeom prst="rect">
            <a:avLst/>
          </a:prstGeom>
        </p:spPr>
      </p:pic>
    </p:spTree>
    <p:extLst>
      <p:ext uri="{BB962C8B-B14F-4D97-AF65-F5344CB8AC3E}">
        <p14:creationId xmlns:p14="http://schemas.microsoft.com/office/powerpoint/2010/main" val="3806573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CAC5914-BDBF-48F7-A254-93AF3B5D4B52}"/>
              </a:ext>
            </a:extLst>
          </p:cNvPr>
          <p:cNvSpPr>
            <a:spLocks noGrp="1"/>
          </p:cNvSpPr>
          <p:nvPr>
            <p:ph type="title"/>
          </p:nvPr>
        </p:nvSpPr>
        <p:spPr>
          <a:xfrm>
            <a:off x="838200" y="365125"/>
            <a:ext cx="10515600" cy="1325563"/>
          </a:xfrm>
        </p:spPr>
        <p:txBody>
          <a:bodyPr>
            <a:normAutofit/>
          </a:bodyPr>
          <a:lstStyle/>
          <a:p>
            <a:r>
              <a:rPr lang="en-US" sz="5400"/>
              <a:t>Simulators Highlights (Taxi)</a:t>
            </a:r>
            <a:endParaRPr lang="en-IN"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6EA517E-CC00-429E-BCF5-8AF241B64DFF}"/>
              </a:ext>
            </a:extLst>
          </p:cNvPr>
          <p:cNvSpPr>
            <a:spLocks noGrp="1"/>
          </p:cNvSpPr>
          <p:nvPr>
            <p:ph idx="1"/>
          </p:nvPr>
        </p:nvSpPr>
        <p:spPr>
          <a:xfrm>
            <a:off x="838200" y="1929384"/>
            <a:ext cx="10515600" cy="4251960"/>
          </a:xfrm>
        </p:spPr>
        <p:txBody>
          <a:bodyPr>
            <a:normAutofit/>
          </a:bodyPr>
          <a:lstStyle/>
          <a:p>
            <a:pPr marL="228600" lvl="0" indent="-168275" rtl="0">
              <a:spcBef>
                <a:spcPts val="0"/>
              </a:spcBef>
              <a:spcAft>
                <a:spcPts val="0"/>
              </a:spcAft>
              <a:buClr>
                <a:schemeClr val="dk1"/>
              </a:buClr>
              <a:buSzPct val="100000"/>
              <a:buChar char="●"/>
            </a:pPr>
            <a:r>
              <a:rPr lang="en-US" sz="1500" dirty="0"/>
              <a:t>Purpose - Generate initial random coordinates and then move taxi free in given boundary.</a:t>
            </a:r>
          </a:p>
          <a:p>
            <a:pPr marL="228600" lvl="0" indent="-168275" rtl="0">
              <a:spcBef>
                <a:spcPts val="1000"/>
              </a:spcBef>
              <a:spcAft>
                <a:spcPts val="0"/>
              </a:spcAft>
              <a:buClr>
                <a:schemeClr val="dk1"/>
              </a:buClr>
              <a:buSzPct val="100000"/>
              <a:buChar char="●"/>
            </a:pPr>
            <a:r>
              <a:rPr lang="en-US" sz="1500" dirty="0"/>
              <a:t>Description - First we need to fetch all taxi list from the database and then generate initial  coordinates for all taxi and after that start free movement of taxi at every 1 minute at 500 m distance. Simulator will also assign new coordinates to each taxi by calculating distance given above from previous coordinates. Simulator also keep an eye that taxi will not be able to go outside define boundary. All data will push to kinesis and from there it will trigger lambda function which insert data in database.</a:t>
            </a:r>
          </a:p>
          <a:p>
            <a:pPr marL="228600" lvl="0" indent="-168275" rtl="0">
              <a:spcBef>
                <a:spcPts val="1000"/>
              </a:spcBef>
              <a:spcAft>
                <a:spcPts val="0"/>
              </a:spcAft>
              <a:buClr>
                <a:schemeClr val="dk1"/>
              </a:buClr>
              <a:buSzPct val="100000"/>
              <a:buChar char="●"/>
            </a:pPr>
            <a:r>
              <a:rPr lang="en-US" sz="1500" dirty="0"/>
              <a:t>Steps to execute - All code reside in EC2 instance, and you just need to run main.py file to start execution of taxi simulator. Give appropriate rights to EC2 (i.e.- Kinesis role) and install external libraries used in simulator.</a:t>
            </a:r>
          </a:p>
          <a:p>
            <a:pPr marL="228600" lvl="0" indent="-168275" rtl="0">
              <a:spcBef>
                <a:spcPts val="1000"/>
              </a:spcBef>
              <a:spcAft>
                <a:spcPts val="0"/>
              </a:spcAft>
              <a:buClr>
                <a:schemeClr val="dk1"/>
              </a:buClr>
              <a:buSzPct val="100000"/>
              <a:buChar char="●"/>
            </a:pPr>
            <a:r>
              <a:rPr lang="en-US" sz="1500" dirty="0"/>
              <a:t>Scenarios supported - </a:t>
            </a:r>
          </a:p>
          <a:p>
            <a:pPr marL="685800" lvl="1" indent="-231775" rtl="0">
              <a:spcBef>
                <a:spcPts val="1000"/>
              </a:spcBef>
              <a:spcAft>
                <a:spcPts val="0"/>
              </a:spcAft>
              <a:buSzPct val="100000"/>
              <a:buChar char="○"/>
            </a:pPr>
            <a:r>
              <a:rPr lang="en-US" sz="1500" dirty="0"/>
              <a:t>Taxi initial random location generation within boundary</a:t>
            </a:r>
          </a:p>
          <a:p>
            <a:pPr marL="685800" lvl="1" indent="-231775" rtl="0">
              <a:spcBef>
                <a:spcPts val="1000"/>
              </a:spcBef>
              <a:spcAft>
                <a:spcPts val="0"/>
              </a:spcAft>
              <a:buSzPct val="100000"/>
              <a:buChar char="○"/>
            </a:pPr>
            <a:r>
              <a:rPr lang="en-US" sz="1500" dirty="0"/>
              <a:t>Move taxi at every 1 min </a:t>
            </a:r>
          </a:p>
          <a:p>
            <a:pPr marL="685800" lvl="1" indent="-231775" rtl="0">
              <a:spcBef>
                <a:spcPts val="1000"/>
              </a:spcBef>
              <a:spcAft>
                <a:spcPts val="0"/>
              </a:spcAft>
              <a:buSzPct val="100000"/>
              <a:buChar char="○"/>
            </a:pPr>
            <a:r>
              <a:rPr lang="en-US" sz="1500" dirty="0"/>
              <a:t>Generate new coordinates from old coordinates</a:t>
            </a:r>
          </a:p>
          <a:p>
            <a:pPr marL="685800" lvl="1" indent="-231775" rtl="0">
              <a:spcBef>
                <a:spcPts val="1000"/>
              </a:spcBef>
              <a:spcAft>
                <a:spcPts val="0"/>
              </a:spcAft>
              <a:buSzPct val="100000"/>
              <a:buChar char="○"/>
            </a:pPr>
            <a:r>
              <a:rPr lang="en-US" sz="1500" dirty="0"/>
              <a:t>Validate coordinates within boundary or not</a:t>
            </a:r>
          </a:p>
          <a:p>
            <a:pPr marL="685800" lvl="1" indent="-231775" rtl="0">
              <a:spcBef>
                <a:spcPts val="1000"/>
              </a:spcBef>
              <a:spcAft>
                <a:spcPts val="0"/>
              </a:spcAft>
              <a:buSzPct val="100000"/>
              <a:buChar char="○"/>
            </a:pPr>
            <a:r>
              <a:rPr lang="en-US" sz="1500" dirty="0"/>
              <a:t>Push data to kinesis </a:t>
            </a:r>
          </a:p>
          <a:p>
            <a:pPr marL="0" indent="0">
              <a:buNone/>
            </a:pPr>
            <a:endParaRPr lang="en-US" sz="1500" dirty="0"/>
          </a:p>
        </p:txBody>
      </p:sp>
      <p:sp>
        <p:nvSpPr>
          <p:cNvPr id="4" name="TextBox 3">
            <a:extLst>
              <a:ext uri="{FF2B5EF4-FFF2-40B4-BE49-F238E27FC236}">
                <a16:creationId xmlns:a16="http://schemas.microsoft.com/office/drawing/2014/main" id="{58802156-9925-43B8-ADC5-EE5FC2065779}"/>
              </a:ext>
            </a:extLst>
          </p:cNvPr>
          <p:cNvSpPr txBox="1"/>
          <p:nvPr/>
        </p:nvSpPr>
        <p:spPr>
          <a:xfrm>
            <a:off x="6467474" y="3749466"/>
            <a:ext cx="5553075" cy="2862322"/>
          </a:xfrm>
          <a:prstGeom prst="rect">
            <a:avLst/>
          </a:prstGeom>
          <a:noFill/>
        </p:spPr>
        <p:txBody>
          <a:bodyPr wrap="square" rtlCol="0">
            <a:spAutoFit/>
          </a:bodyPr>
          <a:lstStyle/>
          <a:p>
            <a:r>
              <a:rPr lang="en-US" sz="6000" dirty="0"/>
              <a:t>Placeholder INSERT CONSOLE LOGS HERE</a:t>
            </a:r>
            <a:endParaRPr lang="en-IN" sz="6000" dirty="0"/>
          </a:p>
        </p:txBody>
      </p:sp>
    </p:spTree>
    <p:extLst>
      <p:ext uri="{BB962C8B-B14F-4D97-AF65-F5344CB8AC3E}">
        <p14:creationId xmlns:p14="http://schemas.microsoft.com/office/powerpoint/2010/main" val="220624693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docProps/app.xml><?xml version="1.0" encoding="utf-8"?>
<Properties xmlns="http://schemas.openxmlformats.org/officeDocument/2006/extended-properties" xmlns:vt="http://schemas.openxmlformats.org/officeDocument/2006/docPropsVTypes">
  <Template>Office Theme</Template>
  <TotalTime>751</TotalTime>
  <Words>659</Words>
  <Application>Microsoft Office PowerPoint</Application>
  <PresentationFormat>Widescreen</PresentationFormat>
  <Paragraphs>85</Paragraphs>
  <Slides>15</Slides>
  <Notes>0</Notes>
  <HiddenSlides>2</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15</vt:i4>
      </vt:variant>
    </vt:vector>
  </HeadingPairs>
  <TitlesOfParts>
    <vt:vector size="21" baseType="lpstr">
      <vt:lpstr>Arial</vt:lpstr>
      <vt:lpstr>Calibri</vt:lpstr>
      <vt:lpstr>Calibri Light</vt:lpstr>
      <vt:lpstr>Wingdings</vt:lpstr>
      <vt:lpstr>Office Theme</vt:lpstr>
      <vt:lpstr>Packager Shell Object</vt:lpstr>
      <vt:lpstr>PowerPoint Presentation</vt:lpstr>
      <vt:lpstr>PowerPoint Presentation</vt:lpstr>
      <vt:lpstr>PowerPoint Presentation</vt:lpstr>
      <vt:lpstr>PowerPoint Presentation</vt:lpstr>
      <vt:lpstr>Tools, Language and Framework Highlights</vt:lpstr>
      <vt:lpstr>Frontend Highlights</vt:lpstr>
      <vt:lpstr>Map UI</vt:lpstr>
      <vt:lpstr>API Gateway</vt:lpstr>
      <vt:lpstr>Simulators Highlights (Taxi)</vt:lpstr>
      <vt:lpstr>Simulators Highlights (User)</vt:lpstr>
      <vt:lpstr>Payments </vt:lpstr>
      <vt:lpstr>Insights Highlights</vt:lpstr>
      <vt:lpstr>References</vt:lpstr>
      <vt:lpstr>Our sincere thanks to the faculties of IIT-Madras and Great Learning</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Vignesh Kumar</dc:creator>
  <cp:lastModifiedBy>Ankita Shreya</cp:lastModifiedBy>
  <cp:revision>15</cp:revision>
  <dcterms:created xsi:type="dcterms:W3CDTF">2021-09-08T04:10:48Z</dcterms:created>
  <dcterms:modified xsi:type="dcterms:W3CDTF">2021-09-12T18:38:59Z</dcterms:modified>
</cp:coreProperties>
</file>