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77" r:id="rId2"/>
    <p:sldId id="275" r:id="rId3"/>
    <p:sldId id="272" r:id="rId4"/>
    <p:sldId id="256" r:id="rId5"/>
    <p:sldId id="257" r:id="rId6"/>
    <p:sldId id="273" r:id="rId7"/>
    <p:sldId id="260" r:id="rId8"/>
    <p:sldId id="264" r:id="rId9"/>
    <p:sldId id="262" r:id="rId10"/>
    <p:sldId id="274" r:id="rId11"/>
    <p:sldId id="261" r:id="rId12"/>
    <p:sldId id="269" r:id="rId13"/>
    <p:sldId id="259" r:id="rId14"/>
    <p:sldId id="271" r:id="rId15"/>
    <p:sldId id="263" r:id="rId16"/>
    <p:sldId id="266"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F8A2"/>
    <a:srgbClr val="108B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7" autoAdjust="0"/>
    <p:restoredTop sz="94660"/>
  </p:normalViewPr>
  <p:slideViewPr>
    <p:cSldViewPr snapToGrid="0">
      <p:cViewPr varScale="1">
        <p:scale>
          <a:sx n="84" d="100"/>
          <a:sy n="84" d="100"/>
        </p:scale>
        <p:origin x="58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F89047-380E-4E81-BAEA-23CD07C643C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353063D-9CCA-4375-98E2-4B115A62B56A}">
      <dgm:prSet/>
      <dgm:spPr/>
      <dgm:t>
        <a:bodyPr/>
        <a:lstStyle/>
        <a:p>
          <a:pPr>
            <a:lnSpc>
              <a:spcPct val="100000"/>
            </a:lnSpc>
          </a:pPr>
          <a:r>
            <a:rPr lang="en-US" dirty="0"/>
            <a:t>A Microservices based architecture completely built on AWS tech stack for continuous integration and delivery</a:t>
          </a:r>
        </a:p>
      </dgm:t>
    </dgm:pt>
    <dgm:pt modelId="{9BC840F0-AD43-438B-994D-EEBFEB1ABA19}" type="parTrans" cxnId="{F8BE0139-41B1-4597-9493-B7A5D6D811BB}">
      <dgm:prSet/>
      <dgm:spPr/>
      <dgm:t>
        <a:bodyPr/>
        <a:lstStyle/>
        <a:p>
          <a:endParaRPr lang="en-US"/>
        </a:p>
      </dgm:t>
    </dgm:pt>
    <dgm:pt modelId="{DA4F1EDF-5833-4336-B5D0-FE25C12797E7}" type="sibTrans" cxnId="{F8BE0139-41B1-4597-9493-B7A5D6D811BB}">
      <dgm:prSet/>
      <dgm:spPr/>
      <dgm:t>
        <a:bodyPr/>
        <a:lstStyle/>
        <a:p>
          <a:endParaRPr lang="en-US"/>
        </a:p>
      </dgm:t>
    </dgm:pt>
    <dgm:pt modelId="{EA5CCA3C-D20B-4846-B0F9-43DBA4CEB49C}">
      <dgm:prSet/>
      <dgm:spPr/>
      <dgm:t>
        <a:bodyPr/>
        <a:lstStyle/>
        <a:p>
          <a:pPr>
            <a:lnSpc>
              <a:spcPct val="100000"/>
            </a:lnSpc>
          </a:pPr>
          <a:r>
            <a:rPr lang="en-US"/>
            <a:t>A NoSQL Database for storing and modelling structured and unstructured data and for easy scalability.</a:t>
          </a:r>
        </a:p>
      </dgm:t>
    </dgm:pt>
    <dgm:pt modelId="{83596A30-E785-4DC6-8048-DB1360133DB8}" type="parTrans" cxnId="{0ADF5ACF-C4AB-43B8-8977-BFD43A750F95}">
      <dgm:prSet/>
      <dgm:spPr/>
      <dgm:t>
        <a:bodyPr/>
        <a:lstStyle/>
        <a:p>
          <a:endParaRPr lang="en-US"/>
        </a:p>
      </dgm:t>
    </dgm:pt>
    <dgm:pt modelId="{56871F23-FD59-4F15-A413-61CCA21C16DA}" type="sibTrans" cxnId="{0ADF5ACF-C4AB-43B8-8977-BFD43A750F95}">
      <dgm:prSet/>
      <dgm:spPr/>
      <dgm:t>
        <a:bodyPr/>
        <a:lstStyle/>
        <a:p>
          <a:endParaRPr lang="en-US"/>
        </a:p>
      </dgm:t>
    </dgm:pt>
    <dgm:pt modelId="{FDC3B9A6-155F-42A5-A3A5-94871BD04F07}">
      <dgm:prSet/>
      <dgm:spPr/>
      <dgm:t>
        <a:bodyPr/>
        <a:lstStyle/>
        <a:p>
          <a:pPr>
            <a:lnSpc>
              <a:spcPct val="100000"/>
            </a:lnSpc>
          </a:pPr>
          <a:r>
            <a:rPr lang="en-US" dirty="0"/>
            <a:t>A Modern UI toolkit that natively supports cross device capabilities with a single codebase.</a:t>
          </a:r>
        </a:p>
      </dgm:t>
    </dgm:pt>
    <dgm:pt modelId="{28D363ED-98C7-407A-B721-D4BAEA6D9EEA}" type="parTrans" cxnId="{1FDF9744-25C1-48D2-A0DE-1F266A856C57}">
      <dgm:prSet/>
      <dgm:spPr/>
      <dgm:t>
        <a:bodyPr/>
        <a:lstStyle/>
        <a:p>
          <a:endParaRPr lang="en-US"/>
        </a:p>
      </dgm:t>
    </dgm:pt>
    <dgm:pt modelId="{25456E7E-D703-4669-9631-147BC48BE776}" type="sibTrans" cxnId="{1FDF9744-25C1-48D2-A0DE-1F266A856C57}">
      <dgm:prSet/>
      <dgm:spPr/>
      <dgm:t>
        <a:bodyPr/>
        <a:lstStyle/>
        <a:p>
          <a:endParaRPr lang="en-US"/>
        </a:p>
      </dgm:t>
    </dgm:pt>
    <dgm:pt modelId="{6F0A822F-A1C8-49CC-814A-A49FE95CD091}" type="pres">
      <dgm:prSet presAssocID="{C1F89047-380E-4E81-BAEA-23CD07C643C7}" presName="root" presStyleCnt="0">
        <dgm:presLayoutVars>
          <dgm:dir/>
          <dgm:resizeHandles val="exact"/>
        </dgm:presLayoutVars>
      </dgm:prSet>
      <dgm:spPr/>
    </dgm:pt>
    <dgm:pt modelId="{E1818547-F70A-4C4D-904D-86DDB9CD8A50}" type="pres">
      <dgm:prSet presAssocID="{8353063D-9CCA-4375-98E2-4B115A62B56A}" presName="compNode" presStyleCnt="0"/>
      <dgm:spPr/>
    </dgm:pt>
    <dgm:pt modelId="{9B3FA9BC-8E85-4EA9-8D7B-E45211DD4A73}" type="pres">
      <dgm:prSet presAssocID="{8353063D-9CCA-4375-98E2-4B115A62B56A}" presName="bgRect" presStyleLbl="bgShp" presStyleIdx="0" presStyleCnt="3"/>
      <dgm:spPr/>
    </dgm:pt>
    <dgm:pt modelId="{FA900BB5-A85B-4089-9B5A-E2ED096E9E14}" type="pres">
      <dgm:prSet presAssocID="{8353063D-9CCA-4375-98E2-4B115A62B5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B6AAAAD-1F32-41F5-871D-64B5FB21D88B}" type="pres">
      <dgm:prSet presAssocID="{8353063D-9CCA-4375-98E2-4B115A62B56A}" presName="spaceRect" presStyleCnt="0"/>
      <dgm:spPr/>
    </dgm:pt>
    <dgm:pt modelId="{B4F105B9-E2F6-4103-9B80-649A049A0BDC}" type="pres">
      <dgm:prSet presAssocID="{8353063D-9CCA-4375-98E2-4B115A62B56A}" presName="parTx" presStyleLbl="revTx" presStyleIdx="0" presStyleCnt="3">
        <dgm:presLayoutVars>
          <dgm:chMax val="0"/>
          <dgm:chPref val="0"/>
        </dgm:presLayoutVars>
      </dgm:prSet>
      <dgm:spPr/>
    </dgm:pt>
    <dgm:pt modelId="{B6134718-31C8-4E75-AB0E-2490937CA2E5}" type="pres">
      <dgm:prSet presAssocID="{DA4F1EDF-5833-4336-B5D0-FE25C12797E7}" presName="sibTrans" presStyleCnt="0"/>
      <dgm:spPr/>
    </dgm:pt>
    <dgm:pt modelId="{D3868DFC-B3CF-44B9-B555-047413B59B63}" type="pres">
      <dgm:prSet presAssocID="{EA5CCA3C-D20B-4846-B0F9-43DBA4CEB49C}" presName="compNode" presStyleCnt="0"/>
      <dgm:spPr/>
    </dgm:pt>
    <dgm:pt modelId="{ED3661CA-13FC-4418-A31B-42C955E71167}" type="pres">
      <dgm:prSet presAssocID="{EA5CCA3C-D20B-4846-B0F9-43DBA4CEB49C}" presName="bgRect" presStyleLbl="bgShp" presStyleIdx="1" presStyleCnt="3"/>
      <dgm:spPr/>
    </dgm:pt>
    <dgm:pt modelId="{CAFED809-695D-401A-BB52-5012A17463EB}" type="pres">
      <dgm:prSet presAssocID="{EA5CCA3C-D20B-4846-B0F9-43DBA4CEB4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93ED3C2-A304-45DC-B266-0179CD7FCFF1}" type="pres">
      <dgm:prSet presAssocID="{EA5CCA3C-D20B-4846-B0F9-43DBA4CEB49C}" presName="spaceRect" presStyleCnt="0"/>
      <dgm:spPr/>
    </dgm:pt>
    <dgm:pt modelId="{823ACC5E-3AD4-4936-8222-7070BD2753C3}" type="pres">
      <dgm:prSet presAssocID="{EA5CCA3C-D20B-4846-B0F9-43DBA4CEB49C}" presName="parTx" presStyleLbl="revTx" presStyleIdx="1" presStyleCnt="3">
        <dgm:presLayoutVars>
          <dgm:chMax val="0"/>
          <dgm:chPref val="0"/>
        </dgm:presLayoutVars>
      </dgm:prSet>
      <dgm:spPr/>
    </dgm:pt>
    <dgm:pt modelId="{7B96D637-7F99-4E52-86BB-F168BEA33A84}" type="pres">
      <dgm:prSet presAssocID="{56871F23-FD59-4F15-A413-61CCA21C16DA}" presName="sibTrans" presStyleCnt="0"/>
      <dgm:spPr/>
    </dgm:pt>
    <dgm:pt modelId="{A97CBDF9-7439-4146-ADF0-4F409CAACEAB}" type="pres">
      <dgm:prSet presAssocID="{FDC3B9A6-155F-42A5-A3A5-94871BD04F07}" presName="compNode" presStyleCnt="0"/>
      <dgm:spPr/>
    </dgm:pt>
    <dgm:pt modelId="{8D3197DD-7BC5-43C5-8357-4582CC9988DE}" type="pres">
      <dgm:prSet presAssocID="{FDC3B9A6-155F-42A5-A3A5-94871BD04F07}" presName="bgRect" presStyleLbl="bgShp" presStyleIdx="2" presStyleCnt="3"/>
      <dgm:spPr/>
    </dgm:pt>
    <dgm:pt modelId="{44A6A870-0260-4A6F-BA37-554E238A21F0}" type="pres">
      <dgm:prSet presAssocID="{FDC3B9A6-155F-42A5-A3A5-94871BD04F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BF33E11F-5515-4A9C-A8D6-2FC88FCD492D}" type="pres">
      <dgm:prSet presAssocID="{FDC3B9A6-155F-42A5-A3A5-94871BD04F07}" presName="spaceRect" presStyleCnt="0"/>
      <dgm:spPr/>
    </dgm:pt>
    <dgm:pt modelId="{7533BD42-2FEB-4172-A153-43977C95CB62}" type="pres">
      <dgm:prSet presAssocID="{FDC3B9A6-155F-42A5-A3A5-94871BD04F07}" presName="parTx" presStyleLbl="revTx" presStyleIdx="2" presStyleCnt="3">
        <dgm:presLayoutVars>
          <dgm:chMax val="0"/>
          <dgm:chPref val="0"/>
        </dgm:presLayoutVars>
      </dgm:prSet>
      <dgm:spPr/>
    </dgm:pt>
  </dgm:ptLst>
  <dgm:cxnLst>
    <dgm:cxn modelId="{F8BE0139-41B1-4597-9493-B7A5D6D811BB}" srcId="{C1F89047-380E-4E81-BAEA-23CD07C643C7}" destId="{8353063D-9CCA-4375-98E2-4B115A62B56A}" srcOrd="0" destOrd="0" parTransId="{9BC840F0-AD43-438B-994D-EEBFEB1ABA19}" sibTransId="{DA4F1EDF-5833-4336-B5D0-FE25C12797E7}"/>
    <dgm:cxn modelId="{1FDF9744-25C1-48D2-A0DE-1F266A856C57}" srcId="{C1F89047-380E-4E81-BAEA-23CD07C643C7}" destId="{FDC3B9A6-155F-42A5-A3A5-94871BD04F07}" srcOrd="2" destOrd="0" parTransId="{28D363ED-98C7-407A-B721-D4BAEA6D9EEA}" sibTransId="{25456E7E-D703-4669-9631-147BC48BE776}"/>
    <dgm:cxn modelId="{6CB6DB7C-D11A-42FB-B671-D3F53A4BFD52}" type="presOf" srcId="{FDC3B9A6-155F-42A5-A3A5-94871BD04F07}" destId="{7533BD42-2FEB-4172-A153-43977C95CB62}" srcOrd="0" destOrd="0" presId="urn:microsoft.com/office/officeart/2018/2/layout/IconVerticalSolidList"/>
    <dgm:cxn modelId="{C2F46C90-5D97-40A4-96EC-CB198002CAB7}" type="presOf" srcId="{C1F89047-380E-4E81-BAEA-23CD07C643C7}" destId="{6F0A822F-A1C8-49CC-814A-A49FE95CD091}" srcOrd="0" destOrd="0" presId="urn:microsoft.com/office/officeart/2018/2/layout/IconVerticalSolidList"/>
    <dgm:cxn modelId="{33938BA6-6F99-48B6-8FB7-C3866CB1645C}" type="presOf" srcId="{8353063D-9CCA-4375-98E2-4B115A62B56A}" destId="{B4F105B9-E2F6-4103-9B80-649A049A0BDC}" srcOrd="0" destOrd="0" presId="urn:microsoft.com/office/officeart/2018/2/layout/IconVerticalSolidList"/>
    <dgm:cxn modelId="{5B4EB6A8-0436-4429-954B-1976F31104CB}" type="presOf" srcId="{EA5CCA3C-D20B-4846-B0F9-43DBA4CEB49C}" destId="{823ACC5E-3AD4-4936-8222-7070BD2753C3}" srcOrd="0" destOrd="0" presId="urn:microsoft.com/office/officeart/2018/2/layout/IconVerticalSolidList"/>
    <dgm:cxn modelId="{0ADF5ACF-C4AB-43B8-8977-BFD43A750F95}" srcId="{C1F89047-380E-4E81-BAEA-23CD07C643C7}" destId="{EA5CCA3C-D20B-4846-B0F9-43DBA4CEB49C}" srcOrd="1" destOrd="0" parTransId="{83596A30-E785-4DC6-8048-DB1360133DB8}" sibTransId="{56871F23-FD59-4F15-A413-61CCA21C16DA}"/>
    <dgm:cxn modelId="{B14CD6F1-2955-4540-9E31-3B4AF593571A}" type="presParOf" srcId="{6F0A822F-A1C8-49CC-814A-A49FE95CD091}" destId="{E1818547-F70A-4C4D-904D-86DDB9CD8A50}" srcOrd="0" destOrd="0" presId="urn:microsoft.com/office/officeart/2018/2/layout/IconVerticalSolidList"/>
    <dgm:cxn modelId="{7A558518-DA62-46CD-BE69-2D8DF4FA68BA}" type="presParOf" srcId="{E1818547-F70A-4C4D-904D-86DDB9CD8A50}" destId="{9B3FA9BC-8E85-4EA9-8D7B-E45211DD4A73}" srcOrd="0" destOrd="0" presId="urn:microsoft.com/office/officeart/2018/2/layout/IconVerticalSolidList"/>
    <dgm:cxn modelId="{9F7B5004-99BB-44C0-9490-A10EFDBB6855}" type="presParOf" srcId="{E1818547-F70A-4C4D-904D-86DDB9CD8A50}" destId="{FA900BB5-A85B-4089-9B5A-E2ED096E9E14}" srcOrd="1" destOrd="0" presId="urn:microsoft.com/office/officeart/2018/2/layout/IconVerticalSolidList"/>
    <dgm:cxn modelId="{E739EC82-16FD-46CB-8D99-60E7D3165BED}" type="presParOf" srcId="{E1818547-F70A-4C4D-904D-86DDB9CD8A50}" destId="{AB6AAAAD-1F32-41F5-871D-64B5FB21D88B}" srcOrd="2" destOrd="0" presId="urn:microsoft.com/office/officeart/2018/2/layout/IconVerticalSolidList"/>
    <dgm:cxn modelId="{7E32C6D0-6DA0-4138-AA05-315C8D639EB3}" type="presParOf" srcId="{E1818547-F70A-4C4D-904D-86DDB9CD8A50}" destId="{B4F105B9-E2F6-4103-9B80-649A049A0BDC}" srcOrd="3" destOrd="0" presId="urn:microsoft.com/office/officeart/2018/2/layout/IconVerticalSolidList"/>
    <dgm:cxn modelId="{5055984D-08CC-4626-A0BF-B69B858B9818}" type="presParOf" srcId="{6F0A822F-A1C8-49CC-814A-A49FE95CD091}" destId="{B6134718-31C8-4E75-AB0E-2490937CA2E5}" srcOrd="1" destOrd="0" presId="urn:microsoft.com/office/officeart/2018/2/layout/IconVerticalSolidList"/>
    <dgm:cxn modelId="{77695CE1-156A-4F44-B0BB-83414E83F1BA}" type="presParOf" srcId="{6F0A822F-A1C8-49CC-814A-A49FE95CD091}" destId="{D3868DFC-B3CF-44B9-B555-047413B59B63}" srcOrd="2" destOrd="0" presId="urn:microsoft.com/office/officeart/2018/2/layout/IconVerticalSolidList"/>
    <dgm:cxn modelId="{064C1CE0-2B7F-4D0E-ADDD-79A2A5AC7F0F}" type="presParOf" srcId="{D3868DFC-B3CF-44B9-B555-047413B59B63}" destId="{ED3661CA-13FC-4418-A31B-42C955E71167}" srcOrd="0" destOrd="0" presId="urn:microsoft.com/office/officeart/2018/2/layout/IconVerticalSolidList"/>
    <dgm:cxn modelId="{77AD7286-F8BF-4A32-89B2-981476AE288C}" type="presParOf" srcId="{D3868DFC-B3CF-44B9-B555-047413B59B63}" destId="{CAFED809-695D-401A-BB52-5012A17463EB}" srcOrd="1" destOrd="0" presId="urn:microsoft.com/office/officeart/2018/2/layout/IconVerticalSolidList"/>
    <dgm:cxn modelId="{BA955111-E5BA-46E1-BFFB-A0BE25EEDA12}" type="presParOf" srcId="{D3868DFC-B3CF-44B9-B555-047413B59B63}" destId="{793ED3C2-A304-45DC-B266-0179CD7FCFF1}" srcOrd="2" destOrd="0" presId="urn:microsoft.com/office/officeart/2018/2/layout/IconVerticalSolidList"/>
    <dgm:cxn modelId="{C65D6A37-37E8-46DF-ADCE-9071ACF21B91}" type="presParOf" srcId="{D3868DFC-B3CF-44B9-B555-047413B59B63}" destId="{823ACC5E-3AD4-4936-8222-7070BD2753C3}" srcOrd="3" destOrd="0" presId="urn:microsoft.com/office/officeart/2018/2/layout/IconVerticalSolidList"/>
    <dgm:cxn modelId="{B122B116-E00A-4973-9FCE-34DAECF44AC9}" type="presParOf" srcId="{6F0A822F-A1C8-49CC-814A-A49FE95CD091}" destId="{7B96D637-7F99-4E52-86BB-F168BEA33A84}" srcOrd="3" destOrd="0" presId="urn:microsoft.com/office/officeart/2018/2/layout/IconVerticalSolidList"/>
    <dgm:cxn modelId="{79850753-F335-4293-B942-F48B377C32A0}" type="presParOf" srcId="{6F0A822F-A1C8-49CC-814A-A49FE95CD091}" destId="{A97CBDF9-7439-4146-ADF0-4F409CAACEAB}" srcOrd="4" destOrd="0" presId="urn:microsoft.com/office/officeart/2018/2/layout/IconVerticalSolidList"/>
    <dgm:cxn modelId="{F9090ADF-800B-431A-9ADA-D6EAD4267377}" type="presParOf" srcId="{A97CBDF9-7439-4146-ADF0-4F409CAACEAB}" destId="{8D3197DD-7BC5-43C5-8357-4582CC9988DE}" srcOrd="0" destOrd="0" presId="urn:microsoft.com/office/officeart/2018/2/layout/IconVerticalSolidList"/>
    <dgm:cxn modelId="{DAF837E7-7422-42DB-97F9-513688C4CB0A}" type="presParOf" srcId="{A97CBDF9-7439-4146-ADF0-4F409CAACEAB}" destId="{44A6A870-0260-4A6F-BA37-554E238A21F0}" srcOrd="1" destOrd="0" presId="urn:microsoft.com/office/officeart/2018/2/layout/IconVerticalSolidList"/>
    <dgm:cxn modelId="{4EFDB4A2-0121-4AFA-9A64-7595AFC0C4EA}" type="presParOf" srcId="{A97CBDF9-7439-4146-ADF0-4F409CAACEAB}" destId="{BF33E11F-5515-4A9C-A8D6-2FC88FCD492D}" srcOrd="2" destOrd="0" presId="urn:microsoft.com/office/officeart/2018/2/layout/IconVerticalSolidList"/>
    <dgm:cxn modelId="{BA9A44C1-E467-4FE1-8F55-CB18ABA6052D}" type="presParOf" srcId="{A97CBDF9-7439-4146-ADF0-4F409CAACEAB}" destId="{7533BD42-2FEB-4172-A153-43977C95CB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84D754-5811-461E-90DD-13756DC61286}"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C518B1F3-2733-40E6-989E-C94D9A42EBA0}">
      <dgm:prSet/>
      <dgm:spPr/>
      <dgm:t>
        <a:bodyPr/>
        <a:lstStyle/>
        <a:p>
          <a:pPr>
            <a:lnSpc>
              <a:spcPct val="100000"/>
            </a:lnSpc>
          </a:pPr>
          <a:r>
            <a:rPr lang="en-US" dirty="0"/>
            <a:t>Flutter(Dart) - Frontend UI</a:t>
          </a:r>
        </a:p>
      </dgm:t>
    </dgm:pt>
    <dgm:pt modelId="{FBAF133E-2571-4ACF-B783-799D712D8BE1}" type="parTrans" cxnId="{4389BF3F-A8E6-4988-BE0D-0D5837DB6E18}">
      <dgm:prSet/>
      <dgm:spPr/>
      <dgm:t>
        <a:bodyPr/>
        <a:lstStyle/>
        <a:p>
          <a:endParaRPr lang="en-US"/>
        </a:p>
      </dgm:t>
    </dgm:pt>
    <dgm:pt modelId="{BB986D82-F245-49E9-A31D-F76DA2709CB5}" type="sibTrans" cxnId="{4389BF3F-A8E6-4988-BE0D-0D5837DB6E18}">
      <dgm:prSet/>
      <dgm:spPr/>
      <dgm:t>
        <a:bodyPr/>
        <a:lstStyle/>
        <a:p>
          <a:endParaRPr lang="en-US"/>
        </a:p>
      </dgm:t>
    </dgm:pt>
    <dgm:pt modelId="{74FD4FEB-89CB-44B1-AEFB-04366C2EA0F8}">
      <dgm:prSet/>
      <dgm:spPr/>
      <dgm:t>
        <a:bodyPr/>
        <a:lstStyle/>
        <a:p>
          <a:pPr>
            <a:lnSpc>
              <a:spcPct val="100000"/>
            </a:lnSpc>
          </a:pPr>
          <a:r>
            <a:rPr lang="en-US"/>
            <a:t>AWS Lambda &amp; API gateway – Server-side Handlers</a:t>
          </a:r>
        </a:p>
      </dgm:t>
    </dgm:pt>
    <dgm:pt modelId="{0916D5DE-BAA9-4F03-AD66-F5812ECD1EB3}" type="parTrans" cxnId="{40EAA0B1-FA77-4BC1-A96D-5536B4BE0E1B}">
      <dgm:prSet/>
      <dgm:spPr/>
      <dgm:t>
        <a:bodyPr/>
        <a:lstStyle/>
        <a:p>
          <a:endParaRPr lang="en-US"/>
        </a:p>
      </dgm:t>
    </dgm:pt>
    <dgm:pt modelId="{DA29D8F4-79BB-445D-94E9-002525293B27}" type="sibTrans" cxnId="{40EAA0B1-FA77-4BC1-A96D-5536B4BE0E1B}">
      <dgm:prSet/>
      <dgm:spPr/>
      <dgm:t>
        <a:bodyPr/>
        <a:lstStyle/>
        <a:p>
          <a:endParaRPr lang="en-US"/>
        </a:p>
      </dgm:t>
    </dgm:pt>
    <dgm:pt modelId="{D75744DC-E1C5-4F25-89F6-D557506CBBAD}">
      <dgm:prSet/>
      <dgm:spPr/>
      <dgm:t>
        <a:bodyPr/>
        <a:lstStyle/>
        <a:p>
          <a:pPr>
            <a:lnSpc>
              <a:spcPct val="100000"/>
            </a:lnSpc>
          </a:pPr>
          <a:r>
            <a:rPr lang="en-US"/>
            <a:t>MongoDB &amp; Aggregation framework – single NoSQL DB</a:t>
          </a:r>
        </a:p>
      </dgm:t>
    </dgm:pt>
    <dgm:pt modelId="{C0F93B3A-D697-4EA2-973F-AF67AEBB1F92}" type="parTrans" cxnId="{B56ECDA3-CCB4-40BB-AD69-E834CE755FEB}">
      <dgm:prSet/>
      <dgm:spPr/>
      <dgm:t>
        <a:bodyPr/>
        <a:lstStyle/>
        <a:p>
          <a:endParaRPr lang="en-US"/>
        </a:p>
      </dgm:t>
    </dgm:pt>
    <dgm:pt modelId="{BD1762E6-7118-4A4E-AFB5-9D8F35A327B4}" type="sibTrans" cxnId="{B56ECDA3-CCB4-40BB-AD69-E834CE755FEB}">
      <dgm:prSet/>
      <dgm:spPr/>
      <dgm:t>
        <a:bodyPr/>
        <a:lstStyle/>
        <a:p>
          <a:endParaRPr lang="en-US"/>
        </a:p>
      </dgm:t>
    </dgm:pt>
    <dgm:pt modelId="{04229448-E975-4C0D-9D54-9CA9765ADF33}">
      <dgm:prSet/>
      <dgm:spPr/>
      <dgm:t>
        <a:bodyPr/>
        <a:lstStyle/>
        <a:p>
          <a:pPr>
            <a:lnSpc>
              <a:spcPct val="100000"/>
            </a:lnSpc>
          </a:pPr>
          <a:r>
            <a:rPr lang="en-US"/>
            <a:t>NodeJS, Python – Languages for Backend system</a:t>
          </a:r>
        </a:p>
      </dgm:t>
    </dgm:pt>
    <dgm:pt modelId="{76503022-FF29-4EB1-979B-E2286FE52C9B}" type="parTrans" cxnId="{BFAB4BE2-ADC7-443C-B794-C43F9CA25192}">
      <dgm:prSet/>
      <dgm:spPr/>
      <dgm:t>
        <a:bodyPr/>
        <a:lstStyle/>
        <a:p>
          <a:endParaRPr lang="en-US"/>
        </a:p>
      </dgm:t>
    </dgm:pt>
    <dgm:pt modelId="{B44F45B9-DD82-4776-9B5F-5E8323397111}" type="sibTrans" cxnId="{BFAB4BE2-ADC7-443C-B794-C43F9CA25192}">
      <dgm:prSet/>
      <dgm:spPr/>
      <dgm:t>
        <a:bodyPr/>
        <a:lstStyle/>
        <a:p>
          <a:endParaRPr lang="en-US"/>
        </a:p>
      </dgm:t>
    </dgm:pt>
    <dgm:pt modelId="{B12189E8-EB79-4463-8960-E76BB81DF061}">
      <dgm:prSet/>
      <dgm:spPr/>
      <dgm:t>
        <a:bodyPr/>
        <a:lstStyle/>
        <a:p>
          <a:pPr>
            <a:lnSpc>
              <a:spcPct val="100000"/>
            </a:lnSpc>
          </a:pPr>
          <a:r>
            <a:rPr lang="en-US"/>
            <a:t>Google MAPS API – for Directions and geocoding support</a:t>
          </a:r>
        </a:p>
      </dgm:t>
    </dgm:pt>
    <dgm:pt modelId="{163C68D7-5BFF-4D0E-B98C-CF339DE8855E}" type="parTrans" cxnId="{0BE5C93A-EA94-427A-95A9-A7B4CD4197AF}">
      <dgm:prSet/>
      <dgm:spPr/>
      <dgm:t>
        <a:bodyPr/>
        <a:lstStyle/>
        <a:p>
          <a:endParaRPr lang="en-US"/>
        </a:p>
      </dgm:t>
    </dgm:pt>
    <dgm:pt modelId="{B98ADE4F-7480-4BFB-9583-D7E9F69DD1C4}" type="sibTrans" cxnId="{0BE5C93A-EA94-427A-95A9-A7B4CD4197AF}">
      <dgm:prSet/>
      <dgm:spPr/>
      <dgm:t>
        <a:bodyPr/>
        <a:lstStyle/>
        <a:p>
          <a:endParaRPr lang="en-US"/>
        </a:p>
      </dgm:t>
    </dgm:pt>
    <dgm:pt modelId="{BDCD0A9E-8044-4FB0-80CB-97DC7D8505D7}">
      <dgm:prSet/>
      <dgm:spPr/>
      <dgm:t>
        <a:bodyPr/>
        <a:lstStyle/>
        <a:p>
          <a:pPr>
            <a:lnSpc>
              <a:spcPct val="100000"/>
            </a:lnSpc>
          </a:pPr>
          <a:r>
            <a:rPr lang="en-US"/>
            <a:t>Serverless Framework – for template creation and deployment</a:t>
          </a:r>
        </a:p>
      </dgm:t>
    </dgm:pt>
    <dgm:pt modelId="{A2167ED4-8EB4-4F8C-B0C2-6EA153DFD73D}" type="parTrans" cxnId="{7BD6D819-F996-43E1-9AA4-88D8C1817455}">
      <dgm:prSet/>
      <dgm:spPr/>
      <dgm:t>
        <a:bodyPr/>
        <a:lstStyle/>
        <a:p>
          <a:endParaRPr lang="en-US"/>
        </a:p>
      </dgm:t>
    </dgm:pt>
    <dgm:pt modelId="{FFBF61ED-9B97-476B-8412-DEB7BCA3E1E8}" type="sibTrans" cxnId="{7BD6D819-F996-43E1-9AA4-88D8C1817455}">
      <dgm:prSet/>
      <dgm:spPr/>
      <dgm:t>
        <a:bodyPr/>
        <a:lstStyle/>
        <a:p>
          <a:endParaRPr lang="en-US"/>
        </a:p>
      </dgm:t>
    </dgm:pt>
    <dgm:pt modelId="{0321EB97-C588-4F06-B3F2-98BFB019BE57}">
      <dgm:prSet/>
      <dgm:spPr/>
      <dgm:t>
        <a:bodyPr/>
        <a:lstStyle/>
        <a:p>
          <a:pPr>
            <a:lnSpc>
              <a:spcPct val="100000"/>
            </a:lnSpc>
          </a:pPr>
          <a:r>
            <a:rPr lang="en-US"/>
            <a:t>Matplotlib, Seaborn – Insights Reporting</a:t>
          </a:r>
        </a:p>
      </dgm:t>
    </dgm:pt>
    <dgm:pt modelId="{BFB1944B-B849-4EEC-BBEC-1375AB5F98F5}" type="parTrans" cxnId="{45DDEEF9-C089-46C9-939C-DBC6460C57E1}">
      <dgm:prSet/>
      <dgm:spPr/>
      <dgm:t>
        <a:bodyPr/>
        <a:lstStyle/>
        <a:p>
          <a:endParaRPr lang="en-US"/>
        </a:p>
      </dgm:t>
    </dgm:pt>
    <dgm:pt modelId="{901078AC-09DB-4707-BA7F-05FF48FCA6BB}" type="sibTrans" cxnId="{45DDEEF9-C089-46C9-939C-DBC6460C57E1}">
      <dgm:prSet/>
      <dgm:spPr/>
      <dgm:t>
        <a:bodyPr/>
        <a:lstStyle/>
        <a:p>
          <a:endParaRPr lang="en-US"/>
        </a:p>
      </dgm:t>
    </dgm:pt>
    <dgm:pt modelId="{C0F15981-85F6-4F8B-9E0D-8DF3C56C393A}" type="pres">
      <dgm:prSet presAssocID="{3E84D754-5811-461E-90DD-13756DC61286}" presName="root" presStyleCnt="0">
        <dgm:presLayoutVars>
          <dgm:dir/>
          <dgm:resizeHandles val="exact"/>
        </dgm:presLayoutVars>
      </dgm:prSet>
      <dgm:spPr/>
    </dgm:pt>
    <dgm:pt modelId="{235F9A40-15FB-400F-81B9-F1138A15F27E}" type="pres">
      <dgm:prSet presAssocID="{C518B1F3-2733-40E6-989E-C94D9A42EBA0}" presName="compNode" presStyleCnt="0"/>
      <dgm:spPr/>
    </dgm:pt>
    <dgm:pt modelId="{4377F1BD-5420-4FE7-A66A-A214F0F8334F}" type="pres">
      <dgm:prSet presAssocID="{C518B1F3-2733-40E6-989E-C94D9A42EBA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i Ux with solid fill"/>
        </a:ext>
      </dgm:extLst>
    </dgm:pt>
    <dgm:pt modelId="{D40FFBD8-E98A-47D6-A194-8E44EAD11C0C}" type="pres">
      <dgm:prSet presAssocID="{C518B1F3-2733-40E6-989E-C94D9A42EBA0}" presName="spaceRect" presStyleCnt="0"/>
      <dgm:spPr/>
    </dgm:pt>
    <dgm:pt modelId="{AF2AFA1E-4DDD-4ECE-9A60-86DF46976DEB}" type="pres">
      <dgm:prSet presAssocID="{C518B1F3-2733-40E6-989E-C94D9A42EBA0}" presName="textRect" presStyleLbl="revTx" presStyleIdx="0" presStyleCnt="7">
        <dgm:presLayoutVars>
          <dgm:chMax val="1"/>
          <dgm:chPref val="1"/>
        </dgm:presLayoutVars>
      </dgm:prSet>
      <dgm:spPr/>
    </dgm:pt>
    <dgm:pt modelId="{66A383A4-C138-4B4A-AA03-63DFD7E656D6}" type="pres">
      <dgm:prSet presAssocID="{BB986D82-F245-49E9-A31D-F76DA2709CB5}" presName="sibTrans" presStyleCnt="0"/>
      <dgm:spPr/>
    </dgm:pt>
    <dgm:pt modelId="{810DB9B9-C032-45DB-849F-7FDA2BD2DD0E}" type="pres">
      <dgm:prSet presAssocID="{74FD4FEB-89CB-44B1-AEFB-04366C2EA0F8}" presName="compNode" presStyleCnt="0"/>
      <dgm:spPr/>
    </dgm:pt>
    <dgm:pt modelId="{B833D37B-5E16-4E2A-B33C-DC191E4AB984}" type="pres">
      <dgm:prSet presAssocID="{74FD4FEB-89CB-44B1-AEFB-04366C2EA0F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0AADA24B-E17B-4243-9FB2-AE50E134CE8A}" type="pres">
      <dgm:prSet presAssocID="{74FD4FEB-89CB-44B1-AEFB-04366C2EA0F8}" presName="spaceRect" presStyleCnt="0"/>
      <dgm:spPr/>
    </dgm:pt>
    <dgm:pt modelId="{6652A2A9-29DE-4DE5-852F-A842C92A2C5A}" type="pres">
      <dgm:prSet presAssocID="{74FD4FEB-89CB-44B1-AEFB-04366C2EA0F8}" presName="textRect" presStyleLbl="revTx" presStyleIdx="1" presStyleCnt="7">
        <dgm:presLayoutVars>
          <dgm:chMax val="1"/>
          <dgm:chPref val="1"/>
        </dgm:presLayoutVars>
      </dgm:prSet>
      <dgm:spPr/>
    </dgm:pt>
    <dgm:pt modelId="{44F87E33-70D1-450E-BA6F-0FFF9ED32040}" type="pres">
      <dgm:prSet presAssocID="{DA29D8F4-79BB-445D-94E9-002525293B27}" presName="sibTrans" presStyleCnt="0"/>
      <dgm:spPr/>
    </dgm:pt>
    <dgm:pt modelId="{F0CD1E22-8164-4D94-9E55-3CCACEA88B47}" type="pres">
      <dgm:prSet presAssocID="{D75744DC-E1C5-4F25-89F6-D557506CBBAD}" presName="compNode" presStyleCnt="0"/>
      <dgm:spPr/>
    </dgm:pt>
    <dgm:pt modelId="{18EB12E0-7B5F-4302-89F5-37CD16D27A93}" type="pres">
      <dgm:prSet presAssocID="{D75744DC-E1C5-4F25-89F6-D557506CBBA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E901DE0F-7B9D-4D16-9CCE-6C25F2C6E560}" type="pres">
      <dgm:prSet presAssocID="{D75744DC-E1C5-4F25-89F6-D557506CBBAD}" presName="spaceRect" presStyleCnt="0"/>
      <dgm:spPr/>
    </dgm:pt>
    <dgm:pt modelId="{DDA6188E-C8D7-41E1-9576-1A430B9C7E1B}" type="pres">
      <dgm:prSet presAssocID="{D75744DC-E1C5-4F25-89F6-D557506CBBAD}" presName="textRect" presStyleLbl="revTx" presStyleIdx="2" presStyleCnt="7">
        <dgm:presLayoutVars>
          <dgm:chMax val="1"/>
          <dgm:chPref val="1"/>
        </dgm:presLayoutVars>
      </dgm:prSet>
      <dgm:spPr/>
    </dgm:pt>
    <dgm:pt modelId="{7773B249-12F2-45F2-9725-C7651CD0F726}" type="pres">
      <dgm:prSet presAssocID="{BD1762E6-7118-4A4E-AFB5-9D8F35A327B4}" presName="sibTrans" presStyleCnt="0"/>
      <dgm:spPr/>
    </dgm:pt>
    <dgm:pt modelId="{E844679B-6C47-4118-A87E-DAD10932E213}" type="pres">
      <dgm:prSet presAssocID="{04229448-E975-4C0D-9D54-9CA9765ADF33}" presName="compNode" presStyleCnt="0"/>
      <dgm:spPr/>
    </dgm:pt>
    <dgm:pt modelId="{28EC17B6-9240-457B-8228-1DAF6D8FD69E}" type="pres">
      <dgm:prSet presAssocID="{04229448-E975-4C0D-9D54-9CA9765ADF3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80AC4FFA-F089-40B4-86E5-606A9A5EF7C9}" type="pres">
      <dgm:prSet presAssocID="{04229448-E975-4C0D-9D54-9CA9765ADF33}" presName="spaceRect" presStyleCnt="0"/>
      <dgm:spPr/>
    </dgm:pt>
    <dgm:pt modelId="{2C3F434A-EC23-4740-A55A-1EBD7A532639}" type="pres">
      <dgm:prSet presAssocID="{04229448-E975-4C0D-9D54-9CA9765ADF33}" presName="textRect" presStyleLbl="revTx" presStyleIdx="3" presStyleCnt="7">
        <dgm:presLayoutVars>
          <dgm:chMax val="1"/>
          <dgm:chPref val="1"/>
        </dgm:presLayoutVars>
      </dgm:prSet>
      <dgm:spPr/>
    </dgm:pt>
    <dgm:pt modelId="{7F51F41F-4D3B-485D-83B6-6A10B9ACA4BD}" type="pres">
      <dgm:prSet presAssocID="{B44F45B9-DD82-4776-9B5F-5E8323397111}" presName="sibTrans" presStyleCnt="0"/>
      <dgm:spPr/>
    </dgm:pt>
    <dgm:pt modelId="{D811A7FE-EBD2-4943-8103-2A1234CBCA45}" type="pres">
      <dgm:prSet presAssocID="{B12189E8-EB79-4463-8960-E76BB81DF061}" presName="compNode" presStyleCnt="0"/>
      <dgm:spPr/>
    </dgm:pt>
    <dgm:pt modelId="{4675FD27-C1EC-4E4B-A3D2-C843F27517D5}" type="pres">
      <dgm:prSet presAssocID="{B12189E8-EB79-4463-8960-E76BB81DF06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rker"/>
        </a:ext>
      </dgm:extLst>
    </dgm:pt>
    <dgm:pt modelId="{0BA4B82E-71F1-4749-995A-FE7E8E331A2B}" type="pres">
      <dgm:prSet presAssocID="{B12189E8-EB79-4463-8960-E76BB81DF061}" presName="spaceRect" presStyleCnt="0"/>
      <dgm:spPr/>
    </dgm:pt>
    <dgm:pt modelId="{A59B42D3-C8D4-4B78-85F9-8B754E5407AA}" type="pres">
      <dgm:prSet presAssocID="{B12189E8-EB79-4463-8960-E76BB81DF061}" presName="textRect" presStyleLbl="revTx" presStyleIdx="4" presStyleCnt="7">
        <dgm:presLayoutVars>
          <dgm:chMax val="1"/>
          <dgm:chPref val="1"/>
        </dgm:presLayoutVars>
      </dgm:prSet>
      <dgm:spPr/>
    </dgm:pt>
    <dgm:pt modelId="{ED390209-F0D4-4BE8-9566-DB68FFE9CFA1}" type="pres">
      <dgm:prSet presAssocID="{B98ADE4F-7480-4BFB-9583-D7E9F69DD1C4}" presName="sibTrans" presStyleCnt="0"/>
      <dgm:spPr/>
    </dgm:pt>
    <dgm:pt modelId="{EDC38C1C-F3BE-460B-8304-AAC314FBFAA2}" type="pres">
      <dgm:prSet presAssocID="{BDCD0A9E-8044-4FB0-80CB-97DC7D8505D7}" presName="compNode" presStyleCnt="0"/>
      <dgm:spPr/>
    </dgm:pt>
    <dgm:pt modelId="{65821D08-D03E-437C-8254-7593D747E513}" type="pres">
      <dgm:prSet presAssocID="{BDCD0A9E-8044-4FB0-80CB-97DC7D8505D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Open Folder"/>
        </a:ext>
      </dgm:extLst>
    </dgm:pt>
    <dgm:pt modelId="{D4EFDFE3-3727-43B6-88CB-70D84FBA1EA4}" type="pres">
      <dgm:prSet presAssocID="{BDCD0A9E-8044-4FB0-80CB-97DC7D8505D7}" presName="spaceRect" presStyleCnt="0"/>
      <dgm:spPr/>
    </dgm:pt>
    <dgm:pt modelId="{5BE5B894-C702-463D-B31C-07BA04E59851}" type="pres">
      <dgm:prSet presAssocID="{BDCD0A9E-8044-4FB0-80CB-97DC7D8505D7}" presName="textRect" presStyleLbl="revTx" presStyleIdx="5" presStyleCnt="7">
        <dgm:presLayoutVars>
          <dgm:chMax val="1"/>
          <dgm:chPref val="1"/>
        </dgm:presLayoutVars>
      </dgm:prSet>
      <dgm:spPr/>
    </dgm:pt>
    <dgm:pt modelId="{4837CDAD-60BA-4414-85C4-5D21B6BCAD5E}" type="pres">
      <dgm:prSet presAssocID="{FFBF61ED-9B97-476B-8412-DEB7BCA3E1E8}" presName="sibTrans" presStyleCnt="0"/>
      <dgm:spPr/>
    </dgm:pt>
    <dgm:pt modelId="{1A3CB563-11F7-42FD-AE40-A5DB19C53DD1}" type="pres">
      <dgm:prSet presAssocID="{0321EB97-C588-4F06-B3F2-98BFB019BE57}" presName="compNode" presStyleCnt="0"/>
      <dgm:spPr/>
    </dgm:pt>
    <dgm:pt modelId="{780018CF-C941-428A-9E43-B74D410C95E6}" type="pres">
      <dgm:prSet presAssocID="{0321EB97-C588-4F06-B3F2-98BFB019BE5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Pie chart"/>
        </a:ext>
      </dgm:extLst>
    </dgm:pt>
    <dgm:pt modelId="{33664484-7A24-4DAE-BE22-C5618BC19AAB}" type="pres">
      <dgm:prSet presAssocID="{0321EB97-C588-4F06-B3F2-98BFB019BE57}" presName="spaceRect" presStyleCnt="0"/>
      <dgm:spPr/>
    </dgm:pt>
    <dgm:pt modelId="{FA1709C9-0DA5-4812-8373-64BC4F7FF2DF}" type="pres">
      <dgm:prSet presAssocID="{0321EB97-C588-4F06-B3F2-98BFB019BE57}" presName="textRect" presStyleLbl="revTx" presStyleIdx="6" presStyleCnt="7">
        <dgm:presLayoutVars>
          <dgm:chMax val="1"/>
          <dgm:chPref val="1"/>
        </dgm:presLayoutVars>
      </dgm:prSet>
      <dgm:spPr/>
    </dgm:pt>
  </dgm:ptLst>
  <dgm:cxnLst>
    <dgm:cxn modelId="{7BD6D819-F996-43E1-9AA4-88D8C1817455}" srcId="{3E84D754-5811-461E-90DD-13756DC61286}" destId="{BDCD0A9E-8044-4FB0-80CB-97DC7D8505D7}" srcOrd="5" destOrd="0" parTransId="{A2167ED4-8EB4-4F8C-B0C2-6EA153DFD73D}" sibTransId="{FFBF61ED-9B97-476B-8412-DEB7BCA3E1E8}"/>
    <dgm:cxn modelId="{3874FD35-A4FB-41CA-AA77-AB07928586A7}" type="presOf" srcId="{C518B1F3-2733-40E6-989E-C94D9A42EBA0}" destId="{AF2AFA1E-4DDD-4ECE-9A60-86DF46976DEB}" srcOrd="0" destOrd="0" presId="urn:microsoft.com/office/officeart/2018/2/layout/IconLabelList"/>
    <dgm:cxn modelId="{0BE5C93A-EA94-427A-95A9-A7B4CD4197AF}" srcId="{3E84D754-5811-461E-90DD-13756DC61286}" destId="{B12189E8-EB79-4463-8960-E76BB81DF061}" srcOrd="4" destOrd="0" parTransId="{163C68D7-5BFF-4D0E-B98C-CF339DE8855E}" sibTransId="{B98ADE4F-7480-4BFB-9583-D7E9F69DD1C4}"/>
    <dgm:cxn modelId="{4389BF3F-A8E6-4988-BE0D-0D5837DB6E18}" srcId="{3E84D754-5811-461E-90DD-13756DC61286}" destId="{C518B1F3-2733-40E6-989E-C94D9A42EBA0}" srcOrd="0" destOrd="0" parTransId="{FBAF133E-2571-4ACF-B783-799D712D8BE1}" sibTransId="{BB986D82-F245-49E9-A31D-F76DA2709CB5}"/>
    <dgm:cxn modelId="{607F2461-8FA0-4BD3-824C-C492B09F053E}" type="presOf" srcId="{D75744DC-E1C5-4F25-89F6-D557506CBBAD}" destId="{DDA6188E-C8D7-41E1-9576-1A430B9C7E1B}" srcOrd="0" destOrd="0" presId="urn:microsoft.com/office/officeart/2018/2/layout/IconLabelList"/>
    <dgm:cxn modelId="{27D7BD64-BFB3-486C-AB24-A9FA499EDB01}" type="presOf" srcId="{BDCD0A9E-8044-4FB0-80CB-97DC7D8505D7}" destId="{5BE5B894-C702-463D-B31C-07BA04E59851}" srcOrd="0" destOrd="0" presId="urn:microsoft.com/office/officeart/2018/2/layout/IconLabelList"/>
    <dgm:cxn modelId="{B56ECDA3-CCB4-40BB-AD69-E834CE755FEB}" srcId="{3E84D754-5811-461E-90DD-13756DC61286}" destId="{D75744DC-E1C5-4F25-89F6-D557506CBBAD}" srcOrd="2" destOrd="0" parTransId="{C0F93B3A-D697-4EA2-973F-AF67AEBB1F92}" sibTransId="{BD1762E6-7118-4A4E-AFB5-9D8F35A327B4}"/>
    <dgm:cxn modelId="{40EAA0B1-FA77-4BC1-A96D-5536B4BE0E1B}" srcId="{3E84D754-5811-461E-90DD-13756DC61286}" destId="{74FD4FEB-89CB-44B1-AEFB-04366C2EA0F8}" srcOrd="1" destOrd="0" parTransId="{0916D5DE-BAA9-4F03-AD66-F5812ECD1EB3}" sibTransId="{DA29D8F4-79BB-445D-94E9-002525293B27}"/>
    <dgm:cxn modelId="{859E92D9-C53D-437A-8705-C4919C565738}" type="presOf" srcId="{B12189E8-EB79-4463-8960-E76BB81DF061}" destId="{A59B42D3-C8D4-4B78-85F9-8B754E5407AA}" srcOrd="0" destOrd="0" presId="urn:microsoft.com/office/officeart/2018/2/layout/IconLabelList"/>
    <dgm:cxn modelId="{CEE084DF-E45C-452F-91F1-5C0C7E597427}" type="presOf" srcId="{04229448-E975-4C0D-9D54-9CA9765ADF33}" destId="{2C3F434A-EC23-4740-A55A-1EBD7A532639}" srcOrd="0" destOrd="0" presId="urn:microsoft.com/office/officeart/2018/2/layout/IconLabelList"/>
    <dgm:cxn modelId="{BFAB4BE2-ADC7-443C-B794-C43F9CA25192}" srcId="{3E84D754-5811-461E-90DD-13756DC61286}" destId="{04229448-E975-4C0D-9D54-9CA9765ADF33}" srcOrd="3" destOrd="0" parTransId="{76503022-FF29-4EB1-979B-E2286FE52C9B}" sibTransId="{B44F45B9-DD82-4776-9B5F-5E8323397111}"/>
    <dgm:cxn modelId="{FF72A0EA-EB03-4EDD-A447-124E528CE7AD}" type="presOf" srcId="{0321EB97-C588-4F06-B3F2-98BFB019BE57}" destId="{FA1709C9-0DA5-4812-8373-64BC4F7FF2DF}" srcOrd="0" destOrd="0" presId="urn:microsoft.com/office/officeart/2018/2/layout/IconLabelList"/>
    <dgm:cxn modelId="{5AE721ED-E832-40DF-A6DD-0B4DBDFD082D}" type="presOf" srcId="{3E84D754-5811-461E-90DD-13756DC61286}" destId="{C0F15981-85F6-4F8B-9E0D-8DF3C56C393A}" srcOrd="0" destOrd="0" presId="urn:microsoft.com/office/officeart/2018/2/layout/IconLabelList"/>
    <dgm:cxn modelId="{B75C29EE-9062-4748-B15F-AA48DAE33E60}" type="presOf" srcId="{74FD4FEB-89CB-44B1-AEFB-04366C2EA0F8}" destId="{6652A2A9-29DE-4DE5-852F-A842C92A2C5A}" srcOrd="0" destOrd="0" presId="urn:microsoft.com/office/officeart/2018/2/layout/IconLabelList"/>
    <dgm:cxn modelId="{45DDEEF9-C089-46C9-939C-DBC6460C57E1}" srcId="{3E84D754-5811-461E-90DD-13756DC61286}" destId="{0321EB97-C588-4F06-B3F2-98BFB019BE57}" srcOrd="6" destOrd="0" parTransId="{BFB1944B-B849-4EEC-BBEC-1375AB5F98F5}" sibTransId="{901078AC-09DB-4707-BA7F-05FF48FCA6BB}"/>
    <dgm:cxn modelId="{79C259B0-6601-40BE-983F-9A3F1C3B4FB0}" type="presParOf" srcId="{C0F15981-85F6-4F8B-9E0D-8DF3C56C393A}" destId="{235F9A40-15FB-400F-81B9-F1138A15F27E}" srcOrd="0" destOrd="0" presId="urn:microsoft.com/office/officeart/2018/2/layout/IconLabelList"/>
    <dgm:cxn modelId="{1C529146-629D-4747-9FAD-5ECAD682CBD6}" type="presParOf" srcId="{235F9A40-15FB-400F-81B9-F1138A15F27E}" destId="{4377F1BD-5420-4FE7-A66A-A214F0F8334F}" srcOrd="0" destOrd="0" presId="urn:microsoft.com/office/officeart/2018/2/layout/IconLabelList"/>
    <dgm:cxn modelId="{F4821B78-0A5E-4AB3-8385-B929F877E4BD}" type="presParOf" srcId="{235F9A40-15FB-400F-81B9-F1138A15F27E}" destId="{D40FFBD8-E98A-47D6-A194-8E44EAD11C0C}" srcOrd="1" destOrd="0" presId="urn:microsoft.com/office/officeart/2018/2/layout/IconLabelList"/>
    <dgm:cxn modelId="{48638F96-2203-42AB-BEAF-4926CADF86D1}" type="presParOf" srcId="{235F9A40-15FB-400F-81B9-F1138A15F27E}" destId="{AF2AFA1E-4DDD-4ECE-9A60-86DF46976DEB}" srcOrd="2" destOrd="0" presId="urn:microsoft.com/office/officeart/2018/2/layout/IconLabelList"/>
    <dgm:cxn modelId="{C2518DA6-02C2-4850-BB54-4E5AFC5B015F}" type="presParOf" srcId="{C0F15981-85F6-4F8B-9E0D-8DF3C56C393A}" destId="{66A383A4-C138-4B4A-AA03-63DFD7E656D6}" srcOrd="1" destOrd="0" presId="urn:microsoft.com/office/officeart/2018/2/layout/IconLabelList"/>
    <dgm:cxn modelId="{C13CCD7C-2719-4458-AA66-4FE81B8D8067}" type="presParOf" srcId="{C0F15981-85F6-4F8B-9E0D-8DF3C56C393A}" destId="{810DB9B9-C032-45DB-849F-7FDA2BD2DD0E}" srcOrd="2" destOrd="0" presId="urn:microsoft.com/office/officeart/2018/2/layout/IconLabelList"/>
    <dgm:cxn modelId="{22551818-213B-4BE3-863F-46BD127D9E34}" type="presParOf" srcId="{810DB9B9-C032-45DB-849F-7FDA2BD2DD0E}" destId="{B833D37B-5E16-4E2A-B33C-DC191E4AB984}" srcOrd="0" destOrd="0" presId="urn:microsoft.com/office/officeart/2018/2/layout/IconLabelList"/>
    <dgm:cxn modelId="{73E46399-1394-4CE4-9DAF-31BCADF031B4}" type="presParOf" srcId="{810DB9B9-C032-45DB-849F-7FDA2BD2DD0E}" destId="{0AADA24B-E17B-4243-9FB2-AE50E134CE8A}" srcOrd="1" destOrd="0" presId="urn:microsoft.com/office/officeart/2018/2/layout/IconLabelList"/>
    <dgm:cxn modelId="{BDE203F7-8502-4A32-B545-60260A17B4DC}" type="presParOf" srcId="{810DB9B9-C032-45DB-849F-7FDA2BD2DD0E}" destId="{6652A2A9-29DE-4DE5-852F-A842C92A2C5A}" srcOrd="2" destOrd="0" presId="urn:microsoft.com/office/officeart/2018/2/layout/IconLabelList"/>
    <dgm:cxn modelId="{CE9991F5-47F6-408F-90D9-DC2DFEDA6398}" type="presParOf" srcId="{C0F15981-85F6-4F8B-9E0D-8DF3C56C393A}" destId="{44F87E33-70D1-450E-BA6F-0FFF9ED32040}" srcOrd="3" destOrd="0" presId="urn:microsoft.com/office/officeart/2018/2/layout/IconLabelList"/>
    <dgm:cxn modelId="{EE312AB0-0F42-48EC-9B34-7BFB79BC66ED}" type="presParOf" srcId="{C0F15981-85F6-4F8B-9E0D-8DF3C56C393A}" destId="{F0CD1E22-8164-4D94-9E55-3CCACEA88B47}" srcOrd="4" destOrd="0" presId="urn:microsoft.com/office/officeart/2018/2/layout/IconLabelList"/>
    <dgm:cxn modelId="{2C97E862-CCD4-42D2-B109-2EDD4A610AC0}" type="presParOf" srcId="{F0CD1E22-8164-4D94-9E55-3CCACEA88B47}" destId="{18EB12E0-7B5F-4302-89F5-37CD16D27A93}" srcOrd="0" destOrd="0" presId="urn:microsoft.com/office/officeart/2018/2/layout/IconLabelList"/>
    <dgm:cxn modelId="{46269963-A60F-4533-A404-42A96CC030BA}" type="presParOf" srcId="{F0CD1E22-8164-4D94-9E55-3CCACEA88B47}" destId="{E901DE0F-7B9D-4D16-9CCE-6C25F2C6E560}" srcOrd="1" destOrd="0" presId="urn:microsoft.com/office/officeart/2018/2/layout/IconLabelList"/>
    <dgm:cxn modelId="{2627DC60-0338-49EC-9D37-872A8EF1603B}" type="presParOf" srcId="{F0CD1E22-8164-4D94-9E55-3CCACEA88B47}" destId="{DDA6188E-C8D7-41E1-9576-1A430B9C7E1B}" srcOrd="2" destOrd="0" presId="urn:microsoft.com/office/officeart/2018/2/layout/IconLabelList"/>
    <dgm:cxn modelId="{02D6DF34-AA68-4DDE-A5E7-BF13FC26233F}" type="presParOf" srcId="{C0F15981-85F6-4F8B-9E0D-8DF3C56C393A}" destId="{7773B249-12F2-45F2-9725-C7651CD0F726}" srcOrd="5" destOrd="0" presId="urn:microsoft.com/office/officeart/2018/2/layout/IconLabelList"/>
    <dgm:cxn modelId="{6555B78A-CB42-45C6-8DA7-9F0C6ADEB23D}" type="presParOf" srcId="{C0F15981-85F6-4F8B-9E0D-8DF3C56C393A}" destId="{E844679B-6C47-4118-A87E-DAD10932E213}" srcOrd="6" destOrd="0" presId="urn:microsoft.com/office/officeart/2018/2/layout/IconLabelList"/>
    <dgm:cxn modelId="{DC970EC0-9515-4852-95EA-8D52953C71C9}" type="presParOf" srcId="{E844679B-6C47-4118-A87E-DAD10932E213}" destId="{28EC17B6-9240-457B-8228-1DAF6D8FD69E}" srcOrd="0" destOrd="0" presId="urn:microsoft.com/office/officeart/2018/2/layout/IconLabelList"/>
    <dgm:cxn modelId="{F1049493-D889-405D-815F-BC60BF328590}" type="presParOf" srcId="{E844679B-6C47-4118-A87E-DAD10932E213}" destId="{80AC4FFA-F089-40B4-86E5-606A9A5EF7C9}" srcOrd="1" destOrd="0" presId="urn:microsoft.com/office/officeart/2018/2/layout/IconLabelList"/>
    <dgm:cxn modelId="{483D9BB2-1F4E-406D-B4A0-706DECFBEB61}" type="presParOf" srcId="{E844679B-6C47-4118-A87E-DAD10932E213}" destId="{2C3F434A-EC23-4740-A55A-1EBD7A532639}" srcOrd="2" destOrd="0" presId="urn:microsoft.com/office/officeart/2018/2/layout/IconLabelList"/>
    <dgm:cxn modelId="{68FD74C8-4F1B-4ECF-9843-1A4F6128CD3C}" type="presParOf" srcId="{C0F15981-85F6-4F8B-9E0D-8DF3C56C393A}" destId="{7F51F41F-4D3B-485D-83B6-6A10B9ACA4BD}" srcOrd="7" destOrd="0" presId="urn:microsoft.com/office/officeart/2018/2/layout/IconLabelList"/>
    <dgm:cxn modelId="{9861CCCC-47D3-4CDC-B9A5-57DC15D878EB}" type="presParOf" srcId="{C0F15981-85F6-4F8B-9E0D-8DF3C56C393A}" destId="{D811A7FE-EBD2-4943-8103-2A1234CBCA45}" srcOrd="8" destOrd="0" presId="urn:microsoft.com/office/officeart/2018/2/layout/IconLabelList"/>
    <dgm:cxn modelId="{979CE50E-6FAE-49DD-9783-39640814436E}" type="presParOf" srcId="{D811A7FE-EBD2-4943-8103-2A1234CBCA45}" destId="{4675FD27-C1EC-4E4B-A3D2-C843F27517D5}" srcOrd="0" destOrd="0" presId="urn:microsoft.com/office/officeart/2018/2/layout/IconLabelList"/>
    <dgm:cxn modelId="{20C5959C-DBFC-4D72-994C-0EB3164FA470}" type="presParOf" srcId="{D811A7FE-EBD2-4943-8103-2A1234CBCA45}" destId="{0BA4B82E-71F1-4749-995A-FE7E8E331A2B}" srcOrd="1" destOrd="0" presId="urn:microsoft.com/office/officeart/2018/2/layout/IconLabelList"/>
    <dgm:cxn modelId="{8491951E-B9C9-4596-B626-41BE7991CA84}" type="presParOf" srcId="{D811A7FE-EBD2-4943-8103-2A1234CBCA45}" destId="{A59B42D3-C8D4-4B78-85F9-8B754E5407AA}" srcOrd="2" destOrd="0" presId="urn:microsoft.com/office/officeart/2018/2/layout/IconLabelList"/>
    <dgm:cxn modelId="{9098E6F8-CDBF-4ECF-B736-F7C67F18BFC3}" type="presParOf" srcId="{C0F15981-85F6-4F8B-9E0D-8DF3C56C393A}" destId="{ED390209-F0D4-4BE8-9566-DB68FFE9CFA1}" srcOrd="9" destOrd="0" presId="urn:microsoft.com/office/officeart/2018/2/layout/IconLabelList"/>
    <dgm:cxn modelId="{7016FE5C-F928-4FAF-B740-7AA40444B232}" type="presParOf" srcId="{C0F15981-85F6-4F8B-9E0D-8DF3C56C393A}" destId="{EDC38C1C-F3BE-460B-8304-AAC314FBFAA2}" srcOrd="10" destOrd="0" presId="urn:microsoft.com/office/officeart/2018/2/layout/IconLabelList"/>
    <dgm:cxn modelId="{D3E59F6F-7987-4434-99A9-D3D47FDA0629}" type="presParOf" srcId="{EDC38C1C-F3BE-460B-8304-AAC314FBFAA2}" destId="{65821D08-D03E-437C-8254-7593D747E513}" srcOrd="0" destOrd="0" presId="urn:microsoft.com/office/officeart/2018/2/layout/IconLabelList"/>
    <dgm:cxn modelId="{7B723C84-5B4C-4FC1-AD6B-43DFBC673C23}" type="presParOf" srcId="{EDC38C1C-F3BE-460B-8304-AAC314FBFAA2}" destId="{D4EFDFE3-3727-43B6-88CB-70D84FBA1EA4}" srcOrd="1" destOrd="0" presId="urn:microsoft.com/office/officeart/2018/2/layout/IconLabelList"/>
    <dgm:cxn modelId="{FD349585-0893-4B83-9722-8055CC95A0C7}" type="presParOf" srcId="{EDC38C1C-F3BE-460B-8304-AAC314FBFAA2}" destId="{5BE5B894-C702-463D-B31C-07BA04E59851}" srcOrd="2" destOrd="0" presId="urn:microsoft.com/office/officeart/2018/2/layout/IconLabelList"/>
    <dgm:cxn modelId="{8A6032A6-BCA1-49EE-9B60-067187BA2218}" type="presParOf" srcId="{C0F15981-85F6-4F8B-9E0D-8DF3C56C393A}" destId="{4837CDAD-60BA-4414-85C4-5D21B6BCAD5E}" srcOrd="11" destOrd="0" presId="urn:microsoft.com/office/officeart/2018/2/layout/IconLabelList"/>
    <dgm:cxn modelId="{788A7D36-18AA-44A8-A3A0-8A0ACFB2AC21}" type="presParOf" srcId="{C0F15981-85F6-4F8B-9E0D-8DF3C56C393A}" destId="{1A3CB563-11F7-42FD-AE40-A5DB19C53DD1}" srcOrd="12" destOrd="0" presId="urn:microsoft.com/office/officeart/2018/2/layout/IconLabelList"/>
    <dgm:cxn modelId="{6CDA10D6-A8B2-4B20-986A-643AD6E32970}" type="presParOf" srcId="{1A3CB563-11F7-42FD-AE40-A5DB19C53DD1}" destId="{780018CF-C941-428A-9E43-B74D410C95E6}" srcOrd="0" destOrd="0" presId="urn:microsoft.com/office/officeart/2018/2/layout/IconLabelList"/>
    <dgm:cxn modelId="{BAF586D6-E898-4FCD-B354-475765F3FBBB}" type="presParOf" srcId="{1A3CB563-11F7-42FD-AE40-A5DB19C53DD1}" destId="{33664484-7A24-4DAE-BE22-C5618BC19AAB}" srcOrd="1" destOrd="0" presId="urn:microsoft.com/office/officeart/2018/2/layout/IconLabelList"/>
    <dgm:cxn modelId="{C8888C10-6698-4DCD-9F0D-001D44A4508C}" type="presParOf" srcId="{1A3CB563-11F7-42FD-AE40-A5DB19C53DD1}" destId="{FA1709C9-0DA5-4812-8373-64BC4F7FF2D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FA9BC-8E85-4EA9-8D7B-E45211DD4A73}">
      <dsp:nvSpPr>
        <dsp:cNvPr id="0" name=""/>
        <dsp:cNvSpPr/>
      </dsp:nvSpPr>
      <dsp:spPr>
        <a:xfrm>
          <a:off x="0" y="531"/>
          <a:ext cx="11407487"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900BB5-A85B-4089-9B5A-E2ED096E9E1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F105B9-E2F6-4103-9B80-649A049A0BDC}">
      <dsp:nvSpPr>
        <dsp:cNvPr id="0" name=""/>
        <dsp:cNvSpPr/>
      </dsp:nvSpPr>
      <dsp:spPr>
        <a:xfrm>
          <a:off x="1435590" y="531"/>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A Microservices based architecture completely built on AWS tech stack for continuous integration and delivery</a:t>
          </a:r>
        </a:p>
      </dsp:txBody>
      <dsp:txXfrm>
        <a:off x="1435590" y="531"/>
        <a:ext cx="9971896" cy="1242935"/>
      </dsp:txXfrm>
    </dsp:sp>
    <dsp:sp modelId="{ED3661CA-13FC-4418-A31B-42C955E71167}">
      <dsp:nvSpPr>
        <dsp:cNvPr id="0" name=""/>
        <dsp:cNvSpPr/>
      </dsp:nvSpPr>
      <dsp:spPr>
        <a:xfrm>
          <a:off x="0" y="1554201"/>
          <a:ext cx="11407487"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FED809-695D-401A-BB52-5012A17463E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3ACC5E-3AD4-4936-8222-7070BD2753C3}">
      <dsp:nvSpPr>
        <dsp:cNvPr id="0" name=""/>
        <dsp:cNvSpPr/>
      </dsp:nvSpPr>
      <dsp:spPr>
        <a:xfrm>
          <a:off x="1435590" y="1554201"/>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A NoSQL Database for storing and modelling structured and unstructured data and for easy scalability.</a:t>
          </a:r>
        </a:p>
      </dsp:txBody>
      <dsp:txXfrm>
        <a:off x="1435590" y="1554201"/>
        <a:ext cx="9971896" cy="1242935"/>
      </dsp:txXfrm>
    </dsp:sp>
    <dsp:sp modelId="{8D3197DD-7BC5-43C5-8357-4582CC9988DE}">
      <dsp:nvSpPr>
        <dsp:cNvPr id="0" name=""/>
        <dsp:cNvSpPr/>
      </dsp:nvSpPr>
      <dsp:spPr>
        <a:xfrm>
          <a:off x="0" y="3107870"/>
          <a:ext cx="11407487"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A6A870-0260-4A6F-BA37-554E238A21F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33BD42-2FEB-4172-A153-43977C95CB62}">
      <dsp:nvSpPr>
        <dsp:cNvPr id="0" name=""/>
        <dsp:cNvSpPr/>
      </dsp:nvSpPr>
      <dsp:spPr>
        <a:xfrm>
          <a:off x="1435590" y="3107870"/>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A Modern UI toolkit that natively supports cross device capabilities with a single codebase.</a:t>
          </a:r>
        </a:p>
      </dsp:txBody>
      <dsp:txXfrm>
        <a:off x="1435590" y="3107870"/>
        <a:ext cx="9971896"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7F1BD-5420-4FE7-A66A-A214F0F8334F}">
      <dsp:nvSpPr>
        <dsp:cNvPr id="0" name=""/>
        <dsp:cNvSpPr/>
      </dsp:nvSpPr>
      <dsp:spPr>
        <a:xfrm>
          <a:off x="480854" y="285921"/>
          <a:ext cx="636767" cy="636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2AFA1E-4DDD-4ECE-9A60-86DF46976DEB}">
      <dsp:nvSpPr>
        <dsp:cNvPr id="0" name=""/>
        <dsp:cNvSpPr/>
      </dsp:nvSpPr>
      <dsp:spPr>
        <a:xfrm>
          <a:off x="91718" y="1149813"/>
          <a:ext cx="1415039" cy="56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Flutter(Dart) - Frontend UI</a:t>
          </a:r>
        </a:p>
      </dsp:txBody>
      <dsp:txXfrm>
        <a:off x="91718" y="1149813"/>
        <a:ext cx="1415039" cy="566015"/>
      </dsp:txXfrm>
    </dsp:sp>
    <dsp:sp modelId="{B833D37B-5E16-4E2A-B33C-DC191E4AB984}">
      <dsp:nvSpPr>
        <dsp:cNvPr id="0" name=""/>
        <dsp:cNvSpPr/>
      </dsp:nvSpPr>
      <dsp:spPr>
        <a:xfrm>
          <a:off x="2143525" y="285921"/>
          <a:ext cx="636767" cy="6367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52A2A9-29DE-4DE5-852F-A842C92A2C5A}">
      <dsp:nvSpPr>
        <dsp:cNvPr id="0" name=""/>
        <dsp:cNvSpPr/>
      </dsp:nvSpPr>
      <dsp:spPr>
        <a:xfrm>
          <a:off x="1754389" y="1149813"/>
          <a:ext cx="1415039" cy="56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AWS Lambda &amp; API gateway – Server-side Handlers</a:t>
          </a:r>
        </a:p>
      </dsp:txBody>
      <dsp:txXfrm>
        <a:off x="1754389" y="1149813"/>
        <a:ext cx="1415039" cy="566015"/>
      </dsp:txXfrm>
    </dsp:sp>
    <dsp:sp modelId="{18EB12E0-7B5F-4302-89F5-37CD16D27A93}">
      <dsp:nvSpPr>
        <dsp:cNvPr id="0" name=""/>
        <dsp:cNvSpPr/>
      </dsp:nvSpPr>
      <dsp:spPr>
        <a:xfrm>
          <a:off x="3806196" y="285921"/>
          <a:ext cx="636767" cy="6367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A6188E-C8D7-41E1-9576-1A430B9C7E1B}">
      <dsp:nvSpPr>
        <dsp:cNvPr id="0" name=""/>
        <dsp:cNvSpPr/>
      </dsp:nvSpPr>
      <dsp:spPr>
        <a:xfrm>
          <a:off x="3417060" y="1149813"/>
          <a:ext cx="1415039" cy="56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MongoDB &amp; Aggregation framework – single NoSQL DB</a:t>
          </a:r>
        </a:p>
      </dsp:txBody>
      <dsp:txXfrm>
        <a:off x="3417060" y="1149813"/>
        <a:ext cx="1415039" cy="566015"/>
      </dsp:txXfrm>
    </dsp:sp>
    <dsp:sp modelId="{28EC17B6-9240-457B-8228-1DAF6D8FD69E}">
      <dsp:nvSpPr>
        <dsp:cNvPr id="0" name=""/>
        <dsp:cNvSpPr/>
      </dsp:nvSpPr>
      <dsp:spPr>
        <a:xfrm>
          <a:off x="5468867" y="285921"/>
          <a:ext cx="636767" cy="6367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3F434A-EC23-4740-A55A-1EBD7A532639}">
      <dsp:nvSpPr>
        <dsp:cNvPr id="0" name=""/>
        <dsp:cNvSpPr/>
      </dsp:nvSpPr>
      <dsp:spPr>
        <a:xfrm>
          <a:off x="5079731" y="1149813"/>
          <a:ext cx="1415039" cy="56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NodeJS, Python – Languages for Backend system</a:t>
          </a:r>
        </a:p>
      </dsp:txBody>
      <dsp:txXfrm>
        <a:off x="5079731" y="1149813"/>
        <a:ext cx="1415039" cy="566015"/>
      </dsp:txXfrm>
    </dsp:sp>
    <dsp:sp modelId="{4675FD27-C1EC-4E4B-A3D2-C843F27517D5}">
      <dsp:nvSpPr>
        <dsp:cNvPr id="0" name=""/>
        <dsp:cNvSpPr/>
      </dsp:nvSpPr>
      <dsp:spPr>
        <a:xfrm>
          <a:off x="1312189" y="2069589"/>
          <a:ext cx="636767" cy="6367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9B42D3-C8D4-4B78-85F9-8B754E5407AA}">
      <dsp:nvSpPr>
        <dsp:cNvPr id="0" name=""/>
        <dsp:cNvSpPr/>
      </dsp:nvSpPr>
      <dsp:spPr>
        <a:xfrm>
          <a:off x="923054" y="2933482"/>
          <a:ext cx="1415039" cy="56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Google MAPS API – for Directions and geocoding support</a:t>
          </a:r>
        </a:p>
      </dsp:txBody>
      <dsp:txXfrm>
        <a:off x="923054" y="2933482"/>
        <a:ext cx="1415039" cy="566015"/>
      </dsp:txXfrm>
    </dsp:sp>
    <dsp:sp modelId="{65821D08-D03E-437C-8254-7593D747E513}">
      <dsp:nvSpPr>
        <dsp:cNvPr id="0" name=""/>
        <dsp:cNvSpPr/>
      </dsp:nvSpPr>
      <dsp:spPr>
        <a:xfrm>
          <a:off x="2974860" y="2069589"/>
          <a:ext cx="636767" cy="6367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E5B894-C702-463D-B31C-07BA04E59851}">
      <dsp:nvSpPr>
        <dsp:cNvPr id="0" name=""/>
        <dsp:cNvSpPr/>
      </dsp:nvSpPr>
      <dsp:spPr>
        <a:xfrm>
          <a:off x="2585724" y="2933482"/>
          <a:ext cx="1415039" cy="56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Serverless Framework – for template creation and deployment</a:t>
          </a:r>
        </a:p>
      </dsp:txBody>
      <dsp:txXfrm>
        <a:off x="2585724" y="2933482"/>
        <a:ext cx="1415039" cy="566015"/>
      </dsp:txXfrm>
    </dsp:sp>
    <dsp:sp modelId="{780018CF-C941-428A-9E43-B74D410C95E6}">
      <dsp:nvSpPr>
        <dsp:cNvPr id="0" name=""/>
        <dsp:cNvSpPr/>
      </dsp:nvSpPr>
      <dsp:spPr>
        <a:xfrm>
          <a:off x="4637531" y="2069589"/>
          <a:ext cx="636767" cy="63676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1709C9-0DA5-4812-8373-64BC4F7FF2DF}">
      <dsp:nvSpPr>
        <dsp:cNvPr id="0" name=""/>
        <dsp:cNvSpPr/>
      </dsp:nvSpPr>
      <dsp:spPr>
        <a:xfrm>
          <a:off x="4248395" y="2933482"/>
          <a:ext cx="1415039" cy="56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Matplotlib, Seaborn – Insights Reporting</a:t>
          </a:r>
        </a:p>
      </dsp:txBody>
      <dsp:txXfrm>
        <a:off x="4248395" y="2933482"/>
        <a:ext cx="1415039" cy="5660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4057FC-4B84-421D-BC82-00DB51C54F87}"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393382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057FC-4B84-421D-BC82-00DB51C54F87}"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142905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057FC-4B84-421D-BC82-00DB51C54F87}"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8520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057FC-4B84-421D-BC82-00DB51C54F87}"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355512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057FC-4B84-421D-BC82-00DB51C54F87}"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240760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4057FC-4B84-421D-BC82-00DB51C54F87}"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176111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4057FC-4B84-421D-BC82-00DB51C54F87}" type="datetimeFigureOut">
              <a:rPr lang="en-IN" smtClean="0"/>
              <a:t>13-09-2021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268197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4057FC-4B84-421D-BC82-00DB51C54F87}" type="datetimeFigureOut">
              <a:rPr lang="en-IN" smtClean="0"/>
              <a:t>13-09-2021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33180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4057FC-4B84-421D-BC82-00DB51C54F87}" type="datetimeFigureOut">
              <a:rPr lang="en-IN" smtClean="0"/>
              <a:t>13-09-2021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387520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4057FC-4B84-421D-BC82-00DB51C54F87}"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1209176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4057FC-4B84-421D-BC82-00DB51C54F87}"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143409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057FC-4B84-421D-BC82-00DB51C54F87}" type="datetimeFigureOut">
              <a:rPr lang="en-IN" smtClean="0"/>
              <a:t>13-09-2021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6AB06-7194-4B9B-92B9-F74484B604DB}" type="slidenum">
              <a:rPr lang="en-IN" smtClean="0"/>
              <a:t>‹#›</a:t>
            </a:fld>
            <a:endParaRPr lang="en-IN"/>
          </a:p>
        </p:txBody>
      </p:sp>
    </p:spTree>
    <p:extLst>
      <p:ext uri="{BB962C8B-B14F-4D97-AF65-F5344CB8AC3E}">
        <p14:creationId xmlns:p14="http://schemas.microsoft.com/office/powerpoint/2010/main" val="28668404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seaborn.pydata.org/api.html" TargetMode="External"/><Relationship Id="rId3" Type="http://schemas.openxmlformats.org/officeDocument/2006/relationships/hyperlink" Target="https://flask.palletsprojects.com/en/2.0.x/" TargetMode="External"/><Relationship Id="rId7" Type="http://schemas.openxmlformats.org/officeDocument/2006/relationships/hyperlink" Target="https://www.practical-mongodb-aggregations.com/" TargetMode="External"/><Relationship Id="rId2" Type="http://schemas.openxmlformats.org/officeDocument/2006/relationships/hyperlink" Target="https://flutter.dev/docs" TargetMode="External"/><Relationship Id="rId1" Type="http://schemas.openxmlformats.org/officeDocument/2006/relationships/slideLayout" Target="../slideLayouts/slideLayout2.xml"/><Relationship Id="rId6" Type="http://schemas.openxmlformats.org/officeDocument/2006/relationships/hyperlink" Target="https://docs.mongodb.com/manual/" TargetMode="External"/><Relationship Id="rId5" Type="http://schemas.openxmlformats.org/officeDocument/2006/relationships/hyperlink" Target="https://docs.aws.amazon.com/lambda/index.html" TargetMode="External"/><Relationship Id="rId10" Type="http://schemas.openxmlformats.org/officeDocument/2006/relationships/hyperlink" Target="https://devguide.payu.in/docs/developers-guide/" TargetMode="External"/><Relationship Id="rId4" Type="http://schemas.openxmlformats.org/officeDocument/2006/relationships/hyperlink" Target="https://nodejs.org/api/" TargetMode="External"/><Relationship Id="rId9" Type="http://schemas.openxmlformats.org/officeDocument/2006/relationships/hyperlink" Target="https://pandas.pydata.org/docs/reference/index.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oleObject" Target="../embeddings/oleObject2.bin"/><Relationship Id="rId4" Type="http://schemas.openxmlformats.org/officeDocument/2006/relationships/image" Target="../media/image2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0531-31B5-436A-9877-F86F7302D950}"/>
              </a:ext>
            </a:extLst>
          </p:cNvPr>
          <p:cNvSpPr>
            <a:spLocks noGrp="1"/>
          </p:cNvSpPr>
          <p:nvPr>
            <p:ph type="title"/>
          </p:nvPr>
        </p:nvSpPr>
        <p:spPr>
          <a:xfrm>
            <a:off x="1524000" y="2370431"/>
            <a:ext cx="9144000" cy="2079069"/>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Commercial</a:t>
            </a:r>
          </a:p>
        </p:txBody>
      </p:sp>
      <p:cxnSp>
        <p:nvCxnSpPr>
          <p:cNvPr id="8" name="Straight Connector 7">
            <a:extLst>
              <a:ext uri="{FF2B5EF4-FFF2-40B4-BE49-F238E27FC236}">
                <a16:creationId xmlns:a16="http://schemas.microsoft.com/office/drawing/2014/main" id="{ECAB1582-D7C0-4765-98FC-46F586951F15}"/>
              </a:ext>
            </a:extLst>
          </p:cNvPr>
          <p:cNvCxnSpPr>
            <a:cxnSpLocks/>
          </p:cNvCxnSpPr>
          <p:nvPr/>
        </p:nvCxnSpPr>
        <p:spPr>
          <a:xfrm>
            <a:off x="6096000" y="1443847"/>
            <a:ext cx="0" cy="171593"/>
          </a:xfrm>
          <a:prstGeom prst="line">
            <a:avLst/>
          </a:prstGeom>
          <a:ln w="571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8688EAA-2B1F-4BEE-9A97-568E9BF58EBE}"/>
              </a:ext>
            </a:extLst>
          </p:cNvPr>
          <p:cNvCxnSpPr>
            <a:cxnSpLocks/>
          </p:cNvCxnSpPr>
          <p:nvPr/>
        </p:nvCxnSpPr>
        <p:spPr>
          <a:xfrm>
            <a:off x="6096000" y="5237480"/>
            <a:ext cx="0" cy="176673"/>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B1536F9-80BA-4E6B-8C76-58E0A4F9B9F9}"/>
              </a:ext>
            </a:extLst>
          </p:cNvPr>
          <p:cNvCxnSpPr>
            <a:cxnSpLocks/>
          </p:cNvCxnSpPr>
          <p:nvPr/>
        </p:nvCxnSpPr>
        <p:spPr>
          <a:xfrm flipH="1">
            <a:off x="3938016" y="3429000"/>
            <a:ext cx="189484"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96097FB-7EEC-4CA3-91AD-730CCEA2A343}"/>
              </a:ext>
            </a:extLst>
          </p:cNvPr>
          <p:cNvCxnSpPr>
            <a:cxnSpLocks/>
          </p:cNvCxnSpPr>
          <p:nvPr/>
        </p:nvCxnSpPr>
        <p:spPr>
          <a:xfrm flipH="1" flipV="1">
            <a:off x="4570075" y="2025285"/>
            <a:ext cx="128926" cy="130877"/>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A8E96E7-E119-406C-B0FB-E10A77F8AD38}"/>
              </a:ext>
            </a:extLst>
          </p:cNvPr>
          <p:cNvCxnSpPr>
            <a:cxnSpLocks/>
          </p:cNvCxnSpPr>
          <p:nvPr/>
        </p:nvCxnSpPr>
        <p:spPr>
          <a:xfrm flipH="1">
            <a:off x="8079740" y="3429000"/>
            <a:ext cx="174244"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8D11C5B-6375-40CC-B36F-8827D8C75CF9}"/>
              </a:ext>
            </a:extLst>
          </p:cNvPr>
          <p:cNvCxnSpPr>
            <a:cxnSpLocks/>
          </p:cNvCxnSpPr>
          <p:nvPr/>
        </p:nvCxnSpPr>
        <p:spPr>
          <a:xfrm flipH="1">
            <a:off x="7493000" y="2025285"/>
            <a:ext cx="128925" cy="131175"/>
          </a:xfrm>
          <a:prstGeom prst="line">
            <a:avLst/>
          </a:prstGeom>
          <a:ln w="5715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695639D-3B39-4996-98FA-5442B17B9AAA}"/>
              </a:ext>
            </a:extLst>
          </p:cNvPr>
          <p:cNvCxnSpPr>
            <a:cxnSpLocks/>
          </p:cNvCxnSpPr>
          <p:nvPr/>
        </p:nvCxnSpPr>
        <p:spPr>
          <a:xfrm>
            <a:off x="7493000" y="4691380"/>
            <a:ext cx="128925" cy="141335"/>
          </a:xfrm>
          <a:prstGeom prst="line">
            <a:avLst/>
          </a:prstGeom>
          <a:ln w="571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58E66EB1-041F-4793-A225-30E42550C4F8}"/>
              </a:ext>
            </a:extLst>
          </p:cNvPr>
          <p:cNvCxnSpPr>
            <a:cxnSpLocks/>
          </p:cNvCxnSpPr>
          <p:nvPr/>
        </p:nvCxnSpPr>
        <p:spPr>
          <a:xfrm flipH="1">
            <a:off x="4570075" y="4691380"/>
            <a:ext cx="179725" cy="141335"/>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662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50" fill="hold"/>
                                        <p:tgtEl>
                                          <p:spTgt spid="8"/>
                                        </p:tgtEl>
                                        <p:attrNameLst>
                                          <p:attrName>stroke.color</p:attrName>
                                        </p:attrNameLst>
                                      </p:cBhvr>
                                      <p:to>
                                        <a:schemeClr val="accent2"/>
                                      </p:to>
                                    </p:animClr>
                                    <p:set>
                                      <p:cBhvr>
                                        <p:cTn id="7" dur="250" fill="hold"/>
                                        <p:tgtEl>
                                          <p:spTgt spid="8"/>
                                        </p:tgtEl>
                                        <p:attrNameLst>
                                          <p:attrName>stroke.on</p:attrName>
                                        </p:attrNameLst>
                                      </p:cBhvr>
                                      <p:to>
                                        <p:strVal val="true"/>
                                      </p:to>
                                    </p:set>
                                  </p:childTnLst>
                                </p:cTn>
                              </p:par>
                            </p:childTnLst>
                          </p:cTn>
                        </p:par>
                        <p:par>
                          <p:cTn id="8" fill="hold">
                            <p:stCondLst>
                              <p:cond delay="250"/>
                            </p:stCondLst>
                            <p:childTnLst>
                              <p:par>
                                <p:cTn id="9" presetID="7" presetClass="emph" presetSubtype="2" fill="hold" nodeType="afterEffect">
                                  <p:stCondLst>
                                    <p:cond delay="0"/>
                                  </p:stCondLst>
                                  <p:childTnLst>
                                    <p:animClr clrSpc="rgb" dir="cw">
                                      <p:cBhvr>
                                        <p:cTn id="10" dur="250" fill="hold"/>
                                        <p:tgtEl>
                                          <p:spTgt spid="17"/>
                                        </p:tgtEl>
                                        <p:attrNameLst>
                                          <p:attrName>stroke.color</p:attrName>
                                        </p:attrNameLst>
                                      </p:cBhvr>
                                      <p:to>
                                        <a:schemeClr val="accent2"/>
                                      </p:to>
                                    </p:animClr>
                                    <p:set>
                                      <p:cBhvr>
                                        <p:cTn id="11" dur="250" fill="hold"/>
                                        <p:tgtEl>
                                          <p:spTgt spid="17"/>
                                        </p:tgtEl>
                                        <p:attrNameLst>
                                          <p:attrName>stroke.on</p:attrName>
                                        </p:attrNameLst>
                                      </p:cBhvr>
                                      <p:to>
                                        <p:strVal val="true"/>
                                      </p:to>
                                    </p:set>
                                  </p:childTnLst>
                                </p:cTn>
                              </p:par>
                            </p:childTnLst>
                          </p:cTn>
                        </p:par>
                        <p:par>
                          <p:cTn id="12" fill="hold">
                            <p:stCondLst>
                              <p:cond delay="500"/>
                            </p:stCondLst>
                            <p:childTnLst>
                              <p:par>
                                <p:cTn id="13" presetID="7" presetClass="emph" presetSubtype="2" fill="hold" nodeType="afterEffect">
                                  <p:stCondLst>
                                    <p:cond delay="0"/>
                                  </p:stCondLst>
                                  <p:childTnLst>
                                    <p:animClr clrSpc="rgb" dir="cw">
                                      <p:cBhvr>
                                        <p:cTn id="14" dur="250" fill="hold"/>
                                        <p:tgtEl>
                                          <p:spTgt spid="16"/>
                                        </p:tgtEl>
                                        <p:attrNameLst>
                                          <p:attrName>stroke.color</p:attrName>
                                        </p:attrNameLst>
                                      </p:cBhvr>
                                      <p:to>
                                        <a:schemeClr val="accent2"/>
                                      </p:to>
                                    </p:animClr>
                                    <p:set>
                                      <p:cBhvr>
                                        <p:cTn id="15" dur="250" fill="hold"/>
                                        <p:tgtEl>
                                          <p:spTgt spid="16"/>
                                        </p:tgtEl>
                                        <p:attrNameLst>
                                          <p:attrName>stroke.on</p:attrName>
                                        </p:attrNameLst>
                                      </p:cBhvr>
                                      <p:to>
                                        <p:strVal val="true"/>
                                      </p:to>
                                    </p:set>
                                  </p:childTnLst>
                                </p:cTn>
                              </p:par>
                            </p:childTnLst>
                          </p:cTn>
                        </p:par>
                        <p:par>
                          <p:cTn id="16" fill="hold">
                            <p:stCondLst>
                              <p:cond delay="750"/>
                            </p:stCondLst>
                            <p:childTnLst>
                              <p:par>
                                <p:cTn id="17" presetID="7" presetClass="emph" presetSubtype="2" fill="hold" nodeType="afterEffect">
                                  <p:stCondLst>
                                    <p:cond delay="0"/>
                                  </p:stCondLst>
                                  <p:childTnLst>
                                    <p:animClr clrSpc="rgb" dir="cw">
                                      <p:cBhvr>
                                        <p:cTn id="18" dur="250" fill="hold"/>
                                        <p:tgtEl>
                                          <p:spTgt spid="28"/>
                                        </p:tgtEl>
                                        <p:attrNameLst>
                                          <p:attrName>stroke.color</p:attrName>
                                        </p:attrNameLst>
                                      </p:cBhvr>
                                      <p:to>
                                        <a:schemeClr val="accent2"/>
                                      </p:to>
                                    </p:animClr>
                                    <p:set>
                                      <p:cBhvr>
                                        <p:cTn id="19" dur="250" fill="hold"/>
                                        <p:tgtEl>
                                          <p:spTgt spid="28"/>
                                        </p:tgtEl>
                                        <p:attrNameLst>
                                          <p:attrName>stroke.on</p:attrName>
                                        </p:attrNameLst>
                                      </p:cBhvr>
                                      <p:to>
                                        <p:strVal val="true"/>
                                      </p:to>
                                    </p:set>
                                  </p:childTnLst>
                                </p:cTn>
                              </p:par>
                            </p:childTnLst>
                          </p:cTn>
                        </p:par>
                        <p:par>
                          <p:cTn id="20" fill="hold">
                            <p:stCondLst>
                              <p:cond delay="1000"/>
                            </p:stCondLst>
                            <p:childTnLst>
                              <p:par>
                                <p:cTn id="21" presetID="7" presetClass="emph" presetSubtype="2" fill="hold" nodeType="afterEffect">
                                  <p:stCondLst>
                                    <p:cond delay="0"/>
                                  </p:stCondLst>
                                  <p:childTnLst>
                                    <p:animClr clrSpc="rgb" dir="cw">
                                      <p:cBhvr>
                                        <p:cTn id="22" dur="250" fill="hold"/>
                                        <p:tgtEl>
                                          <p:spTgt spid="12"/>
                                        </p:tgtEl>
                                        <p:attrNameLst>
                                          <p:attrName>stroke.color</p:attrName>
                                        </p:attrNameLst>
                                      </p:cBhvr>
                                      <p:to>
                                        <a:schemeClr val="accent2"/>
                                      </p:to>
                                    </p:animClr>
                                    <p:set>
                                      <p:cBhvr>
                                        <p:cTn id="23" dur="250" fill="hold"/>
                                        <p:tgtEl>
                                          <p:spTgt spid="12"/>
                                        </p:tgtEl>
                                        <p:attrNameLst>
                                          <p:attrName>stroke.on</p:attrName>
                                        </p:attrNameLst>
                                      </p:cBhvr>
                                      <p:to>
                                        <p:strVal val="true"/>
                                      </p:to>
                                    </p:set>
                                  </p:childTnLst>
                                </p:cTn>
                              </p:par>
                            </p:childTnLst>
                          </p:cTn>
                        </p:par>
                        <p:par>
                          <p:cTn id="24" fill="hold">
                            <p:stCondLst>
                              <p:cond delay="1250"/>
                            </p:stCondLst>
                            <p:childTnLst>
                              <p:par>
                                <p:cTn id="25" presetID="7" presetClass="emph" presetSubtype="2" fill="hold" nodeType="afterEffect">
                                  <p:stCondLst>
                                    <p:cond delay="0"/>
                                  </p:stCondLst>
                                  <p:childTnLst>
                                    <p:animClr clrSpc="rgb" dir="cw">
                                      <p:cBhvr>
                                        <p:cTn id="26" dur="250" fill="hold"/>
                                        <p:tgtEl>
                                          <p:spTgt spid="31"/>
                                        </p:tgtEl>
                                        <p:attrNameLst>
                                          <p:attrName>stroke.color</p:attrName>
                                        </p:attrNameLst>
                                      </p:cBhvr>
                                      <p:to>
                                        <a:schemeClr val="accent2"/>
                                      </p:to>
                                    </p:animClr>
                                    <p:set>
                                      <p:cBhvr>
                                        <p:cTn id="27" dur="250" fill="hold"/>
                                        <p:tgtEl>
                                          <p:spTgt spid="31"/>
                                        </p:tgtEl>
                                        <p:attrNameLst>
                                          <p:attrName>stroke.on</p:attrName>
                                        </p:attrNameLst>
                                      </p:cBhvr>
                                      <p:to>
                                        <p:strVal val="true"/>
                                      </p:to>
                                    </p:set>
                                  </p:childTnLst>
                                </p:cTn>
                              </p:par>
                            </p:childTnLst>
                          </p:cTn>
                        </p:par>
                        <p:par>
                          <p:cTn id="28" fill="hold">
                            <p:stCondLst>
                              <p:cond delay="1500"/>
                            </p:stCondLst>
                            <p:childTnLst>
                              <p:par>
                                <p:cTn id="29" presetID="7" presetClass="emph" presetSubtype="2" fill="hold" nodeType="afterEffect">
                                  <p:stCondLst>
                                    <p:cond delay="0"/>
                                  </p:stCondLst>
                                  <p:childTnLst>
                                    <p:animClr clrSpc="rgb" dir="cw">
                                      <p:cBhvr>
                                        <p:cTn id="30" dur="250" fill="hold"/>
                                        <p:tgtEl>
                                          <p:spTgt spid="14"/>
                                        </p:tgtEl>
                                        <p:attrNameLst>
                                          <p:attrName>stroke.color</p:attrName>
                                        </p:attrNameLst>
                                      </p:cBhvr>
                                      <p:to>
                                        <a:schemeClr val="accent2"/>
                                      </p:to>
                                    </p:animClr>
                                    <p:set>
                                      <p:cBhvr>
                                        <p:cTn id="31" dur="250" fill="hold"/>
                                        <p:tgtEl>
                                          <p:spTgt spid="14"/>
                                        </p:tgtEl>
                                        <p:attrNameLst>
                                          <p:attrName>stroke.on</p:attrName>
                                        </p:attrNameLst>
                                      </p:cBhvr>
                                      <p:to>
                                        <p:strVal val="true"/>
                                      </p:to>
                                    </p:set>
                                  </p:childTnLst>
                                </p:cTn>
                              </p:par>
                            </p:childTnLst>
                          </p:cTn>
                        </p:par>
                        <p:par>
                          <p:cTn id="32" fill="hold">
                            <p:stCondLst>
                              <p:cond delay="1750"/>
                            </p:stCondLst>
                            <p:childTnLst>
                              <p:par>
                                <p:cTn id="33" presetID="7" presetClass="emph" presetSubtype="2" fill="hold" nodeType="afterEffect">
                                  <p:stCondLst>
                                    <p:cond delay="0"/>
                                  </p:stCondLst>
                                  <p:childTnLst>
                                    <p:animClr clrSpc="rgb" dir="cw">
                                      <p:cBhvr>
                                        <p:cTn id="34" dur="250" fill="hold"/>
                                        <p:tgtEl>
                                          <p:spTgt spid="15"/>
                                        </p:tgtEl>
                                        <p:attrNameLst>
                                          <p:attrName>stroke.color</p:attrName>
                                        </p:attrNameLst>
                                      </p:cBhvr>
                                      <p:to>
                                        <a:schemeClr val="accent2"/>
                                      </p:to>
                                    </p:animClr>
                                    <p:set>
                                      <p:cBhvr>
                                        <p:cTn id="35" dur="250" fill="hold"/>
                                        <p:tgtEl>
                                          <p:spTgt spid="1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1F03DC-65AA-4A39-AE31-224E2C113C46}"/>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200" kern="1200">
                <a:ln w="0"/>
                <a:solidFill>
                  <a:schemeClr val="bg1"/>
                </a:solidFill>
                <a:effectLst>
                  <a:outerShdw blurRad="38100" dist="19050" dir="2700000" algn="tl" rotWithShape="0">
                    <a:schemeClr val="dk1">
                      <a:alpha val="40000"/>
                    </a:schemeClr>
                  </a:outerShdw>
                </a:effectLst>
                <a:latin typeface="+mj-lt"/>
                <a:ea typeface="+mj-ea"/>
                <a:cs typeface="+mj-cs"/>
              </a:rPr>
              <a:t>MAP UI</a:t>
            </a:r>
          </a:p>
        </p:txBody>
      </p:sp>
      <p:pic>
        <p:nvPicPr>
          <p:cNvPr id="4" name="Content Placeholder 3">
            <a:extLst>
              <a:ext uri="{FF2B5EF4-FFF2-40B4-BE49-F238E27FC236}">
                <a16:creationId xmlns:a16="http://schemas.microsoft.com/office/drawing/2014/main" id="{EEE06CAF-15DE-4B68-8E87-5CDCBB675F0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tretch/>
        </p:blipFill>
        <p:spPr>
          <a:xfrm>
            <a:off x="1533525" y="1444213"/>
            <a:ext cx="9503097" cy="5345491"/>
          </a:xfrm>
          <a:prstGeom prst="rect">
            <a:avLst/>
          </a:prstGeom>
        </p:spPr>
      </p:pic>
    </p:spTree>
    <p:extLst>
      <p:ext uri="{BB962C8B-B14F-4D97-AF65-F5344CB8AC3E}">
        <p14:creationId xmlns:p14="http://schemas.microsoft.com/office/powerpoint/2010/main" val="260157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C5914-BDBF-48F7-A254-93AF3B5D4B52}"/>
              </a:ext>
            </a:extLst>
          </p:cNvPr>
          <p:cNvSpPr>
            <a:spLocks noGrp="1"/>
          </p:cNvSpPr>
          <p:nvPr>
            <p:ph type="title"/>
          </p:nvPr>
        </p:nvSpPr>
        <p:spPr>
          <a:xfrm>
            <a:off x="838200" y="365125"/>
            <a:ext cx="10515600" cy="1325563"/>
          </a:xfrm>
        </p:spPr>
        <p:txBody>
          <a:bodyPr>
            <a:normAutofit/>
          </a:bodyPr>
          <a:lstStyle/>
          <a:p>
            <a:r>
              <a:rPr lang="en-US" sz="5400" dirty="0"/>
              <a:t>Taxi Simulator Highlights</a:t>
            </a:r>
            <a:endParaRPr lang="en-IN"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EA517E-CC00-429E-BCF5-8AF241B64DFF}"/>
              </a:ext>
            </a:extLst>
          </p:cNvPr>
          <p:cNvSpPr>
            <a:spLocks noGrp="1"/>
          </p:cNvSpPr>
          <p:nvPr>
            <p:ph idx="1"/>
          </p:nvPr>
        </p:nvSpPr>
        <p:spPr>
          <a:xfrm>
            <a:off x="838200" y="1929384"/>
            <a:ext cx="10515600" cy="4251960"/>
          </a:xfrm>
        </p:spPr>
        <p:txBody>
          <a:bodyPr>
            <a:normAutofit/>
          </a:bodyPr>
          <a:lstStyle/>
          <a:p>
            <a:pPr marL="228600" lvl="0" indent="-168275" rtl="0">
              <a:spcBef>
                <a:spcPts val="0"/>
              </a:spcBef>
              <a:spcAft>
                <a:spcPts val="0"/>
              </a:spcAft>
              <a:buClr>
                <a:schemeClr val="dk1"/>
              </a:buClr>
              <a:buSzPct val="100000"/>
              <a:buChar char="●"/>
            </a:pPr>
            <a:r>
              <a:rPr lang="en-US" sz="1500" dirty="0"/>
              <a:t>Purpose - Generate initial random coordinates and then move taxi free in given boundary.</a:t>
            </a:r>
          </a:p>
          <a:p>
            <a:pPr marL="228600" lvl="0" indent="-168275" rtl="0">
              <a:spcBef>
                <a:spcPts val="1000"/>
              </a:spcBef>
              <a:spcAft>
                <a:spcPts val="0"/>
              </a:spcAft>
              <a:buClr>
                <a:schemeClr val="dk1"/>
              </a:buClr>
              <a:buSzPct val="100000"/>
              <a:buChar char="●"/>
            </a:pPr>
            <a:r>
              <a:rPr lang="en-US" sz="1500" dirty="0"/>
              <a:t>Description - First we need to fetch all taxi list from the database and then generate initial  coordinates for all taxi and after that start free movement of taxi at every 1 minute at 500 m distance. Simulator will also assign new coordinates to each taxi by calculating distance given above from previous coordinates. Simulator also keep an eye that taxi will not be able to go outside define boundary. All data will push to kinesis and from there it will trigger lambda function which insert data in database.</a:t>
            </a:r>
          </a:p>
          <a:p>
            <a:pPr marL="228600" lvl="0" indent="-168275" rtl="0">
              <a:spcBef>
                <a:spcPts val="1000"/>
              </a:spcBef>
              <a:spcAft>
                <a:spcPts val="0"/>
              </a:spcAft>
              <a:buClr>
                <a:schemeClr val="dk1"/>
              </a:buClr>
              <a:buSzPct val="100000"/>
              <a:buChar char="●"/>
            </a:pPr>
            <a:r>
              <a:rPr lang="en-US" sz="1500" dirty="0"/>
              <a:t>Steps to execute - All code reside in EC2 instance, and you just need to run main.py file to start execution of taxi simulator. Give appropriate rights to EC2 (i.e.- Kinesis role) and install external libraries used in simulator.</a:t>
            </a:r>
          </a:p>
          <a:p>
            <a:pPr marL="228600" lvl="0" indent="-168275" rtl="0">
              <a:spcBef>
                <a:spcPts val="1000"/>
              </a:spcBef>
              <a:spcAft>
                <a:spcPts val="0"/>
              </a:spcAft>
              <a:buClr>
                <a:schemeClr val="dk1"/>
              </a:buClr>
              <a:buSzPct val="100000"/>
              <a:buChar char="●"/>
            </a:pPr>
            <a:r>
              <a:rPr lang="en-US" sz="1500" dirty="0"/>
              <a:t>Scenarios supported - </a:t>
            </a:r>
          </a:p>
          <a:p>
            <a:pPr marL="685800" lvl="1" indent="-231775" rtl="0">
              <a:spcBef>
                <a:spcPts val="1000"/>
              </a:spcBef>
              <a:spcAft>
                <a:spcPts val="0"/>
              </a:spcAft>
              <a:buSzPct val="100000"/>
              <a:buChar char="○"/>
            </a:pPr>
            <a:r>
              <a:rPr lang="en-US" sz="1500" dirty="0"/>
              <a:t>Taxi initial random location generation within boundary</a:t>
            </a:r>
          </a:p>
          <a:p>
            <a:pPr marL="685800" lvl="1" indent="-231775" rtl="0">
              <a:spcBef>
                <a:spcPts val="1000"/>
              </a:spcBef>
              <a:spcAft>
                <a:spcPts val="0"/>
              </a:spcAft>
              <a:buSzPct val="100000"/>
              <a:buChar char="○"/>
            </a:pPr>
            <a:r>
              <a:rPr lang="en-US" sz="1500" dirty="0"/>
              <a:t>Move taxi at every 1 min </a:t>
            </a:r>
          </a:p>
          <a:p>
            <a:pPr marL="685800" lvl="1" indent="-231775" rtl="0">
              <a:spcBef>
                <a:spcPts val="1000"/>
              </a:spcBef>
              <a:spcAft>
                <a:spcPts val="0"/>
              </a:spcAft>
              <a:buSzPct val="100000"/>
              <a:buChar char="○"/>
            </a:pPr>
            <a:r>
              <a:rPr lang="en-US" sz="1500" dirty="0"/>
              <a:t>Generate new coordinates from old coordinates</a:t>
            </a:r>
          </a:p>
          <a:p>
            <a:pPr marL="685800" lvl="1" indent="-231775" rtl="0">
              <a:spcBef>
                <a:spcPts val="1000"/>
              </a:spcBef>
              <a:spcAft>
                <a:spcPts val="0"/>
              </a:spcAft>
              <a:buSzPct val="100000"/>
              <a:buChar char="○"/>
            </a:pPr>
            <a:r>
              <a:rPr lang="en-US" sz="1500" dirty="0"/>
              <a:t>Validate coordinates within boundary or not</a:t>
            </a:r>
          </a:p>
          <a:p>
            <a:pPr marL="685800" lvl="1" indent="-231775" rtl="0">
              <a:spcBef>
                <a:spcPts val="1000"/>
              </a:spcBef>
              <a:spcAft>
                <a:spcPts val="0"/>
              </a:spcAft>
              <a:buSzPct val="100000"/>
              <a:buChar char="○"/>
            </a:pPr>
            <a:r>
              <a:rPr lang="en-US" sz="1500" dirty="0"/>
              <a:t>Push data to kinesis </a:t>
            </a:r>
          </a:p>
          <a:p>
            <a:pPr marL="0" indent="0">
              <a:buNone/>
            </a:pPr>
            <a:endParaRPr lang="en-US" sz="1500" dirty="0"/>
          </a:p>
        </p:txBody>
      </p:sp>
      <p:sp>
        <p:nvSpPr>
          <p:cNvPr id="4" name="TextBox 3">
            <a:extLst>
              <a:ext uri="{FF2B5EF4-FFF2-40B4-BE49-F238E27FC236}">
                <a16:creationId xmlns:a16="http://schemas.microsoft.com/office/drawing/2014/main" id="{58802156-9925-43B8-ADC5-EE5FC2065779}"/>
              </a:ext>
            </a:extLst>
          </p:cNvPr>
          <p:cNvSpPr txBox="1"/>
          <p:nvPr/>
        </p:nvSpPr>
        <p:spPr>
          <a:xfrm>
            <a:off x="6467474" y="3749466"/>
            <a:ext cx="5553075" cy="2862322"/>
          </a:xfrm>
          <a:prstGeom prst="rect">
            <a:avLst/>
          </a:prstGeom>
          <a:noFill/>
        </p:spPr>
        <p:txBody>
          <a:bodyPr wrap="square" rtlCol="0">
            <a:spAutoFit/>
          </a:bodyPr>
          <a:lstStyle/>
          <a:p>
            <a:r>
              <a:rPr lang="en-US" sz="6000" dirty="0"/>
              <a:t>Placeholder INSERT CONSOLE LOGS HERE</a:t>
            </a:r>
            <a:endParaRPr lang="en-IN" sz="6000" dirty="0"/>
          </a:p>
        </p:txBody>
      </p:sp>
    </p:spTree>
    <p:extLst>
      <p:ext uri="{BB962C8B-B14F-4D97-AF65-F5344CB8AC3E}">
        <p14:creationId xmlns:p14="http://schemas.microsoft.com/office/powerpoint/2010/main" val="220624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B5726-DFA0-47B4-876A-ACA43A665132}"/>
              </a:ext>
            </a:extLst>
          </p:cNvPr>
          <p:cNvSpPr>
            <a:spLocks noGrp="1"/>
          </p:cNvSpPr>
          <p:nvPr>
            <p:ph type="title"/>
          </p:nvPr>
        </p:nvSpPr>
        <p:spPr>
          <a:xfrm>
            <a:off x="838200" y="365125"/>
            <a:ext cx="10515600" cy="1325563"/>
          </a:xfrm>
        </p:spPr>
        <p:txBody>
          <a:bodyPr>
            <a:normAutofit/>
          </a:bodyPr>
          <a:lstStyle/>
          <a:p>
            <a:r>
              <a:rPr lang="en-US" sz="5400" dirty="0"/>
              <a:t>User Simulator Highlights</a:t>
            </a:r>
            <a:endParaRPr lang="en-IN"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4189FD-71BC-4B1A-B24D-9663D48E24AD}"/>
              </a:ext>
            </a:extLst>
          </p:cNvPr>
          <p:cNvSpPr>
            <a:spLocks noGrp="1"/>
          </p:cNvSpPr>
          <p:nvPr>
            <p:ph idx="1"/>
          </p:nvPr>
        </p:nvSpPr>
        <p:spPr>
          <a:xfrm>
            <a:off x="838200" y="1929384"/>
            <a:ext cx="10515600" cy="4251960"/>
          </a:xfrm>
        </p:spPr>
        <p:txBody>
          <a:bodyPr>
            <a:normAutofit/>
          </a:bodyPr>
          <a:lstStyle/>
          <a:p>
            <a:r>
              <a:rPr lang="en-US" sz="1700" dirty="0"/>
              <a:t>Purpose- User actions to showcase taxi movement and booking scenarios</a:t>
            </a:r>
          </a:p>
          <a:p>
            <a:r>
              <a:rPr lang="en-US" sz="1700" dirty="0"/>
              <a:t>Description- Taxi Simulator and User Simulators majorly used to simulate Taxi driver and User actions and movements in order to provide user interface like behavior</a:t>
            </a:r>
          </a:p>
          <a:p>
            <a:r>
              <a:rPr lang="en-US" sz="1700" dirty="0"/>
              <a:t>Steps to execute- Both Taxi Simulators and User simulators are placed in AWS EC machines.</a:t>
            </a:r>
          </a:p>
          <a:p>
            <a:r>
              <a:rPr lang="en-US" sz="1700" dirty="0"/>
              <a:t>Scenarios supported- </a:t>
            </a:r>
          </a:p>
          <a:p>
            <a:pPr lvl="1"/>
            <a:r>
              <a:rPr lang="en-US" sz="1700" dirty="0"/>
              <a:t>Taxi Simulator supports: </a:t>
            </a:r>
          </a:p>
          <a:p>
            <a:pPr lvl="2"/>
            <a:r>
              <a:rPr lang="en-US" sz="1700" dirty="0"/>
              <a:t>Taxi generation</a:t>
            </a:r>
          </a:p>
          <a:p>
            <a:pPr lvl="2"/>
            <a:r>
              <a:rPr lang="en-US" sz="1700" dirty="0"/>
              <a:t>Taxi Tracking</a:t>
            </a:r>
          </a:p>
          <a:p>
            <a:pPr lvl="2"/>
            <a:r>
              <a:rPr lang="en-US" sz="1700" dirty="0"/>
              <a:t>Taxi movement</a:t>
            </a:r>
          </a:p>
          <a:p>
            <a:pPr lvl="1"/>
            <a:r>
              <a:rPr lang="en-US" sz="1700" dirty="0"/>
              <a:t>User Simulator Supports</a:t>
            </a:r>
          </a:p>
          <a:p>
            <a:pPr lvl="2"/>
            <a:r>
              <a:rPr lang="en-US" sz="1700" dirty="0"/>
              <a:t>User Signup</a:t>
            </a:r>
          </a:p>
          <a:p>
            <a:pPr lvl="2"/>
            <a:r>
              <a:rPr lang="en-US" sz="1700" dirty="0"/>
              <a:t>User </a:t>
            </a:r>
            <a:r>
              <a:rPr lang="en-US" sz="1700" dirty="0" err="1"/>
              <a:t>Signin</a:t>
            </a:r>
            <a:endParaRPr lang="en-US" sz="1700" dirty="0"/>
          </a:p>
          <a:p>
            <a:pPr lvl="2"/>
            <a:r>
              <a:rPr lang="en-US" sz="1700" dirty="0"/>
              <a:t>Taxi Booking</a:t>
            </a:r>
          </a:p>
          <a:p>
            <a:endParaRPr lang="en-IN" sz="1700" dirty="0"/>
          </a:p>
        </p:txBody>
      </p:sp>
      <p:sp>
        <p:nvSpPr>
          <p:cNvPr id="6" name="TextBox 5">
            <a:extLst>
              <a:ext uri="{FF2B5EF4-FFF2-40B4-BE49-F238E27FC236}">
                <a16:creationId xmlns:a16="http://schemas.microsoft.com/office/drawing/2014/main" id="{E3CC15FB-C0A5-45CE-AB9B-A0641D9AA250}"/>
              </a:ext>
            </a:extLst>
          </p:cNvPr>
          <p:cNvSpPr txBox="1"/>
          <p:nvPr/>
        </p:nvSpPr>
        <p:spPr>
          <a:xfrm>
            <a:off x="5969889" y="3657350"/>
            <a:ext cx="5553075" cy="2862322"/>
          </a:xfrm>
          <a:prstGeom prst="rect">
            <a:avLst/>
          </a:prstGeom>
          <a:noFill/>
        </p:spPr>
        <p:txBody>
          <a:bodyPr wrap="square" rtlCol="0">
            <a:spAutoFit/>
          </a:bodyPr>
          <a:lstStyle/>
          <a:p>
            <a:r>
              <a:rPr lang="en-US" sz="6000" dirty="0"/>
              <a:t>Placeholder INSERT CONSOLE LOGS HERE</a:t>
            </a:r>
            <a:endParaRPr lang="en-IN" sz="6000" dirty="0"/>
          </a:p>
        </p:txBody>
      </p:sp>
    </p:spTree>
    <p:extLst>
      <p:ext uri="{BB962C8B-B14F-4D97-AF65-F5344CB8AC3E}">
        <p14:creationId xmlns:p14="http://schemas.microsoft.com/office/powerpoint/2010/main" val="225624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23">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577E21-E6C2-4EC8-999F-D127A55C75AC}"/>
              </a:ext>
            </a:extLst>
          </p:cNvPr>
          <p:cNvSpPr>
            <a:spLocks noGrp="1"/>
          </p:cNvSpPr>
          <p:nvPr>
            <p:ph type="title"/>
          </p:nvPr>
        </p:nvSpPr>
        <p:spPr>
          <a:xfrm>
            <a:off x="838196" y="978408"/>
            <a:ext cx="6007608" cy="1106424"/>
          </a:xfrm>
        </p:spPr>
        <p:txBody>
          <a:bodyPr>
            <a:normAutofit/>
          </a:bodyPr>
          <a:lstStyle/>
          <a:p>
            <a:r>
              <a:rPr lang="en-US" sz="2800" dirty="0"/>
              <a:t>Payment Gateway</a:t>
            </a:r>
            <a:endParaRPr lang="en-IN" sz="2800" dirty="0"/>
          </a:p>
        </p:txBody>
      </p:sp>
      <p:sp>
        <p:nvSpPr>
          <p:cNvPr id="34" name="Rectangle 25">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27">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1D97B80-9CD5-42DE-ACC2-B6F91DB8D619}"/>
              </a:ext>
            </a:extLst>
          </p:cNvPr>
          <p:cNvSpPr>
            <a:spLocks noGrp="1"/>
          </p:cNvSpPr>
          <p:nvPr>
            <p:ph idx="1"/>
          </p:nvPr>
        </p:nvSpPr>
        <p:spPr>
          <a:xfrm>
            <a:off x="841244" y="2359152"/>
            <a:ext cx="6007608" cy="3610084"/>
          </a:xfrm>
        </p:spPr>
        <p:txBody>
          <a:bodyPr>
            <a:noAutofit/>
          </a:bodyPr>
          <a:lstStyle/>
          <a:p>
            <a:pPr>
              <a:buFont typeface="Wingdings" panose="05000000000000000000" pitchFamily="2" charset="2"/>
              <a:buChar char="§"/>
            </a:pPr>
            <a:r>
              <a:rPr lang="en-US" sz="2000" dirty="0"/>
              <a:t>Purpose - To initiate the transaction for the customers availing Travel Care services.</a:t>
            </a:r>
          </a:p>
          <a:p>
            <a:pPr>
              <a:buFont typeface="Wingdings" panose="05000000000000000000" pitchFamily="2" charset="2"/>
              <a:buChar char="§"/>
            </a:pPr>
            <a:r>
              <a:rPr lang="en-US" sz="2000" dirty="0"/>
              <a:t>Description: </a:t>
            </a:r>
          </a:p>
          <a:p>
            <a:pPr lvl="1">
              <a:buFont typeface="Wingdings" panose="05000000000000000000" pitchFamily="2" charset="2"/>
              <a:buChar char="§"/>
            </a:pPr>
            <a:r>
              <a:rPr lang="en-US" sz="2000" dirty="0"/>
              <a:t>Integrated with PayU’s payment gateway. The payment lambda handler triggers the payment processing via REST endpoints. </a:t>
            </a:r>
          </a:p>
          <a:p>
            <a:pPr lvl="1">
              <a:buFont typeface="Wingdings" panose="05000000000000000000" pitchFamily="2" charset="2"/>
              <a:buChar char="§"/>
            </a:pPr>
            <a:r>
              <a:rPr lang="en-US" sz="2000" dirty="0"/>
              <a:t>PayU provides various payment methods, therefore letting the customers choose as per their convenience.</a:t>
            </a:r>
          </a:p>
          <a:p>
            <a:pPr lvl="1">
              <a:buFont typeface="Wingdings" panose="05000000000000000000" pitchFamily="2" charset="2"/>
              <a:buChar char="§"/>
            </a:pPr>
            <a:r>
              <a:rPr lang="en-US" sz="2000" dirty="0"/>
              <a:t>The transaction is done on the built-in checkout page provided by PayU payment platform</a:t>
            </a:r>
          </a:p>
        </p:txBody>
      </p:sp>
      <p:pic>
        <p:nvPicPr>
          <p:cNvPr id="5" name="Picture 4" descr="Icon&#10;&#10;Description automatically generated">
            <a:extLst>
              <a:ext uri="{FF2B5EF4-FFF2-40B4-BE49-F238E27FC236}">
                <a16:creationId xmlns:a16="http://schemas.microsoft.com/office/drawing/2014/main" id="{A6EA47C1-72F7-4F68-A4E8-8ADFF6813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175" y="870475"/>
            <a:ext cx="2235649" cy="1113773"/>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FB46CD00-ADE0-49FF-BAFD-DE211025824B}"/>
              </a:ext>
            </a:extLst>
          </p:cNvPr>
          <p:cNvPicPr>
            <a:picLocks noChangeAspect="1"/>
          </p:cNvPicPr>
          <p:nvPr/>
        </p:nvPicPr>
        <p:blipFill rotWithShape="1">
          <a:blip r:embed="rId3">
            <a:extLst>
              <a:ext uri="{28A0092B-C50C-407E-A947-70E740481C1C}">
                <a14:useLocalDpi xmlns:a14="http://schemas.microsoft.com/office/drawing/2010/main" val="0"/>
              </a:ext>
            </a:extLst>
          </a:blip>
          <a:srcRect l="13909" r="10970"/>
          <a:stretch/>
        </p:blipFill>
        <p:spPr>
          <a:xfrm>
            <a:off x="7308133" y="633619"/>
            <a:ext cx="4829382" cy="5507389"/>
          </a:xfrm>
          <a:prstGeom prst="rect">
            <a:avLst/>
          </a:prstGeom>
        </p:spPr>
      </p:pic>
    </p:spTree>
    <p:extLst>
      <p:ext uri="{BB962C8B-B14F-4D97-AF65-F5344CB8AC3E}">
        <p14:creationId xmlns:p14="http://schemas.microsoft.com/office/powerpoint/2010/main" val="3982263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77E21-E6C2-4EC8-999F-D127A55C75AC}"/>
              </a:ext>
            </a:extLst>
          </p:cNvPr>
          <p:cNvSpPr>
            <a:spLocks noGrp="1"/>
          </p:cNvSpPr>
          <p:nvPr>
            <p:ph type="title"/>
          </p:nvPr>
        </p:nvSpPr>
        <p:spPr>
          <a:xfrm>
            <a:off x="838200" y="365125"/>
            <a:ext cx="10515600" cy="1325563"/>
          </a:xfrm>
        </p:spPr>
        <p:txBody>
          <a:bodyPr>
            <a:normAutofit/>
          </a:bodyPr>
          <a:lstStyle/>
          <a:p>
            <a:r>
              <a:rPr lang="en-US" sz="5400"/>
              <a:t>Insights Highlights</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D97B80-9CD5-42DE-ACC2-B6F91DB8D619}"/>
              </a:ext>
            </a:extLst>
          </p:cNvPr>
          <p:cNvSpPr>
            <a:spLocks noGrp="1"/>
          </p:cNvSpPr>
          <p:nvPr>
            <p:ph idx="1"/>
          </p:nvPr>
        </p:nvSpPr>
        <p:spPr>
          <a:xfrm>
            <a:off x="838200" y="1929384"/>
            <a:ext cx="10515600" cy="4251960"/>
          </a:xfrm>
        </p:spPr>
        <p:txBody>
          <a:bodyPr>
            <a:normAutofit/>
          </a:bodyPr>
          <a:lstStyle/>
          <a:p>
            <a:r>
              <a:rPr lang="en-US" sz="2200" dirty="0"/>
              <a:t>Purpose – Acts as an analytics tools that deliver insights for the Organization</a:t>
            </a:r>
          </a:p>
          <a:p>
            <a:r>
              <a:rPr lang="en-US" sz="2200" dirty="0"/>
              <a:t>Description – Currently provides insights on below Aggregations </a:t>
            </a:r>
          </a:p>
          <a:p>
            <a:r>
              <a:rPr lang="en-US" sz="2200" dirty="0"/>
              <a:t>Steps to execute - The insights are available via the </a:t>
            </a:r>
            <a:r>
              <a:rPr lang="en-US" sz="2200" dirty="0" err="1"/>
              <a:t>Jupyter</a:t>
            </a:r>
            <a:r>
              <a:rPr lang="en-US" sz="2200" dirty="0"/>
              <a:t> Notebook hosted on the AWS </a:t>
            </a:r>
            <a:r>
              <a:rPr lang="en-US" sz="2200" dirty="0" err="1"/>
              <a:t>SageMaker</a:t>
            </a:r>
            <a:endParaRPr lang="en-US" sz="2200" dirty="0"/>
          </a:p>
          <a:p>
            <a:r>
              <a:rPr lang="en-US" sz="2200" dirty="0"/>
              <a:t>Scenarios supported</a:t>
            </a:r>
            <a:endParaRPr lang="en-IN" sz="2200" dirty="0"/>
          </a:p>
        </p:txBody>
      </p:sp>
    </p:spTree>
    <p:extLst>
      <p:ext uri="{BB962C8B-B14F-4D97-AF65-F5344CB8AC3E}">
        <p14:creationId xmlns:p14="http://schemas.microsoft.com/office/powerpoint/2010/main" val="73012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77E21-E6C2-4EC8-999F-D127A55C75AC}"/>
              </a:ext>
            </a:extLst>
          </p:cNvPr>
          <p:cNvSpPr>
            <a:spLocks noGrp="1"/>
          </p:cNvSpPr>
          <p:nvPr>
            <p:ph type="title"/>
          </p:nvPr>
        </p:nvSpPr>
        <p:spPr>
          <a:xfrm>
            <a:off x="841248" y="548640"/>
            <a:ext cx="3600860" cy="5431536"/>
          </a:xfrm>
        </p:spPr>
        <p:txBody>
          <a:bodyPr>
            <a:normAutofit/>
          </a:bodyPr>
          <a:lstStyle/>
          <a:p>
            <a:r>
              <a:rPr lang="en-US" sz="5400"/>
              <a:t>References</a:t>
            </a:r>
            <a:endParaRPr lang="en-IN" sz="5400"/>
          </a:p>
        </p:txBody>
      </p:sp>
      <p:sp>
        <p:nvSpPr>
          <p:cNvPr id="4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61D97B80-9CD5-42DE-ACC2-B6F91DB8D619}"/>
              </a:ext>
            </a:extLst>
          </p:cNvPr>
          <p:cNvSpPr>
            <a:spLocks noGrp="1"/>
          </p:cNvSpPr>
          <p:nvPr>
            <p:ph idx="1"/>
          </p:nvPr>
        </p:nvSpPr>
        <p:spPr>
          <a:xfrm>
            <a:off x="5126418" y="552091"/>
            <a:ext cx="6224335" cy="5431536"/>
          </a:xfrm>
        </p:spPr>
        <p:txBody>
          <a:bodyPr anchor="ctr">
            <a:normAutofit/>
          </a:bodyPr>
          <a:lstStyle/>
          <a:p>
            <a:r>
              <a:rPr lang="en-IN" sz="2200">
                <a:hlinkClick r:id="rId2"/>
              </a:rPr>
              <a:t>https://flutter.dev/docs</a:t>
            </a:r>
            <a:endParaRPr lang="en-IN" sz="2200"/>
          </a:p>
          <a:p>
            <a:r>
              <a:rPr lang="en-IN" sz="2200">
                <a:hlinkClick r:id="rId3"/>
              </a:rPr>
              <a:t>https://flask.palletsprojects.com/en/2.0.x/</a:t>
            </a:r>
            <a:endParaRPr lang="en-IN" sz="2200"/>
          </a:p>
          <a:p>
            <a:r>
              <a:rPr lang="en-IN" sz="2200">
                <a:hlinkClick r:id="rId4"/>
              </a:rPr>
              <a:t>https://nodejs.org/api/</a:t>
            </a:r>
            <a:endParaRPr lang="en-IN" sz="2200"/>
          </a:p>
          <a:p>
            <a:r>
              <a:rPr lang="en-IN" sz="2200">
                <a:hlinkClick r:id="rId5"/>
              </a:rPr>
              <a:t>https://docs.aws.amazon.com/lambda/index.html</a:t>
            </a:r>
            <a:endParaRPr lang="en-IN" sz="2200"/>
          </a:p>
          <a:p>
            <a:r>
              <a:rPr lang="en-IN" sz="2200">
                <a:hlinkClick r:id="rId6"/>
              </a:rPr>
              <a:t>https://docs.mongodb.com/manual/</a:t>
            </a:r>
            <a:endParaRPr lang="en-IN" sz="2200"/>
          </a:p>
          <a:p>
            <a:r>
              <a:rPr lang="en-IN" sz="2200">
                <a:hlinkClick r:id="rId7"/>
              </a:rPr>
              <a:t>https://www.practical-mongodb-aggregations.com/</a:t>
            </a:r>
            <a:endParaRPr lang="en-IN" sz="2200"/>
          </a:p>
          <a:p>
            <a:r>
              <a:rPr lang="en-IN" sz="2200">
                <a:hlinkClick r:id="rId8"/>
              </a:rPr>
              <a:t>https://seaborn.pydata.org/api.html</a:t>
            </a:r>
            <a:endParaRPr lang="en-IN" sz="2200"/>
          </a:p>
          <a:p>
            <a:r>
              <a:rPr lang="en-IN" sz="2200">
                <a:hlinkClick r:id="rId9"/>
              </a:rPr>
              <a:t>https://pandas.pydata.org/docs/reference/index.html</a:t>
            </a:r>
            <a:endParaRPr lang="en-IN" sz="2200"/>
          </a:p>
          <a:p>
            <a:r>
              <a:rPr lang="en-IN" sz="2200">
                <a:hlinkClick r:id="rId10"/>
              </a:rPr>
              <a:t>https://devguide.payu.in/docs/developers-guide/</a:t>
            </a:r>
            <a:endParaRPr lang="en-IN" sz="2200" dirty="0"/>
          </a:p>
        </p:txBody>
      </p:sp>
    </p:spTree>
    <p:extLst>
      <p:ext uri="{BB962C8B-B14F-4D97-AF65-F5344CB8AC3E}">
        <p14:creationId xmlns:p14="http://schemas.microsoft.com/office/powerpoint/2010/main" val="3471422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77E21-E6C2-4EC8-999F-D127A55C75AC}"/>
              </a:ext>
            </a:extLst>
          </p:cNvPr>
          <p:cNvSpPr>
            <a:spLocks noGrp="1"/>
          </p:cNvSpPr>
          <p:nvPr>
            <p:ph type="title"/>
          </p:nvPr>
        </p:nvSpPr>
        <p:spPr>
          <a:xfrm>
            <a:off x="553915" y="4501453"/>
            <a:ext cx="10994606" cy="1065836"/>
          </a:xfrm>
        </p:spPr>
        <p:txBody>
          <a:bodyPr vert="horz" lIns="91440" tIns="45720" rIns="91440" bIns="45720" rtlCol="0" anchor="ctr">
            <a:normAutofit/>
          </a:bodyPr>
          <a:lstStyle/>
          <a:p>
            <a:pPr algn="ctr"/>
            <a:r>
              <a:rPr lang="en-US" sz="3100" dirty="0"/>
              <a:t>Our sincere thanks to the faculties of IIT-Madras and Great Learning.</a:t>
            </a:r>
          </a:p>
        </p:txBody>
      </p:sp>
      <p:pic>
        <p:nvPicPr>
          <p:cNvPr id="4" name="Picture 3" descr="Logo&#10;&#10;Description automatically generated">
            <a:extLst>
              <a:ext uri="{FF2B5EF4-FFF2-40B4-BE49-F238E27FC236}">
                <a16:creationId xmlns:a16="http://schemas.microsoft.com/office/drawing/2014/main" id="{F8F633D8-F20F-464C-8065-8914AFC2B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111" y="1283150"/>
            <a:ext cx="2515859" cy="2515859"/>
          </a:xfrm>
          <a:prstGeom prst="rect">
            <a:avLst/>
          </a:prstGeom>
        </p:spPr>
      </p:pic>
      <p:pic>
        <p:nvPicPr>
          <p:cNvPr id="11" name="Graphic 10">
            <a:extLst>
              <a:ext uri="{FF2B5EF4-FFF2-40B4-BE49-F238E27FC236}">
                <a16:creationId xmlns:a16="http://schemas.microsoft.com/office/drawing/2014/main" id="{0F41F259-80FD-4605-9F36-7C6457F2ED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58505" y="1799100"/>
            <a:ext cx="4486102" cy="1396452"/>
          </a:xfrm>
          <a:prstGeom prst="rect">
            <a:avLst/>
          </a:prstGeom>
        </p:spPr>
      </p:pic>
      <p:sp>
        <p:nvSpPr>
          <p:cNvPr id="12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Sign 5">
            <a:extLst>
              <a:ext uri="{FF2B5EF4-FFF2-40B4-BE49-F238E27FC236}">
                <a16:creationId xmlns:a16="http://schemas.microsoft.com/office/drawing/2014/main" id="{7A1958B5-7E77-4D60-B6E8-5B62D74EFA88}"/>
              </a:ext>
            </a:extLst>
          </p:cNvPr>
          <p:cNvSpPr/>
          <p:nvPr/>
        </p:nvSpPr>
        <p:spPr>
          <a:xfrm rot="16200000">
            <a:off x="4621095" y="2395691"/>
            <a:ext cx="2945214" cy="290775"/>
          </a:xfrm>
          <a:prstGeom prst="mathMinus">
            <a:avLst>
              <a:gd name="adj1" fmla="val 1005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376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D31F7-317F-4372-A176-CDD8CF76A809}"/>
              </a:ext>
            </a:extLst>
          </p:cNvPr>
          <p:cNvSpPr>
            <a:spLocks noGrp="1"/>
          </p:cNvSpPr>
          <p:nvPr>
            <p:ph type="title"/>
          </p:nvPr>
        </p:nvSpPr>
        <p:spPr>
          <a:xfrm>
            <a:off x="795338" y="1566473"/>
            <a:ext cx="10601325" cy="2166723"/>
          </a:xfrm>
        </p:spPr>
        <p:txBody>
          <a:bodyPr vert="horz" lIns="91440" tIns="45720" rIns="91440" bIns="45720" rtlCol="0" anchor="b">
            <a:normAutofit/>
          </a:bodyPr>
          <a:lstStyle/>
          <a:p>
            <a:pPr algn="ctr"/>
            <a:r>
              <a:rPr lang="en-US" sz="6600" kern="1200">
                <a:solidFill>
                  <a:schemeClr val="tx1"/>
                </a:solidFill>
                <a:latin typeface="+mj-lt"/>
                <a:ea typeface="+mj-ea"/>
                <a:cs typeface="+mj-cs"/>
              </a:rPr>
              <a:t>Thank You</a:t>
            </a:r>
          </a:p>
        </p:txBody>
      </p:sp>
      <p:cxnSp>
        <p:nvCxnSpPr>
          <p:cNvPr id="13" name="Straight Connector 12">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15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7000">
              <a:schemeClr val="tx2">
                <a:lumMod val="50000"/>
              </a:schemeClr>
            </a:gs>
            <a:gs pos="100000">
              <a:schemeClr val="accent3">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F0AE726-5EF2-4ED3-8964-C7B78DDAC140}"/>
              </a:ext>
            </a:extLst>
          </p:cNvPr>
          <p:cNvSpPr txBox="1"/>
          <p:nvPr/>
        </p:nvSpPr>
        <p:spPr>
          <a:xfrm flipH="1">
            <a:off x="2906779" y="3088759"/>
            <a:ext cx="6416041" cy="523220"/>
          </a:xfrm>
          <a:prstGeom prst="rect">
            <a:avLst/>
          </a:prstGeom>
          <a:noFill/>
        </p:spPr>
        <p:txBody>
          <a:bodyPr wrap="square" rtlCol="0">
            <a:spAutoFit/>
          </a:bodyPr>
          <a:lstStyle/>
          <a:p>
            <a:r>
              <a:rPr lang="en-US" sz="2800" b="1" spc="300" dirty="0">
                <a:solidFill>
                  <a:schemeClr val="bg1"/>
                </a:solidFill>
              </a:rPr>
              <a:t>Are you a resident in Bangalore?</a:t>
            </a:r>
            <a:endParaRPr lang="en-IN" sz="2800" b="1" spc="300" dirty="0">
              <a:solidFill>
                <a:schemeClr val="bg1"/>
              </a:solidFill>
            </a:endParaRPr>
          </a:p>
        </p:txBody>
      </p:sp>
      <p:sp>
        <p:nvSpPr>
          <p:cNvPr id="16" name="TextBox 15">
            <a:extLst>
              <a:ext uri="{FF2B5EF4-FFF2-40B4-BE49-F238E27FC236}">
                <a16:creationId xmlns:a16="http://schemas.microsoft.com/office/drawing/2014/main" id="{88E8CADC-21F3-444F-B933-0C0D9D2110DC}"/>
              </a:ext>
            </a:extLst>
          </p:cNvPr>
          <p:cNvSpPr txBox="1"/>
          <p:nvPr/>
        </p:nvSpPr>
        <p:spPr>
          <a:xfrm>
            <a:off x="1067629" y="3088759"/>
            <a:ext cx="10235193" cy="523220"/>
          </a:xfrm>
          <a:prstGeom prst="rect">
            <a:avLst/>
          </a:prstGeom>
          <a:noFill/>
        </p:spPr>
        <p:txBody>
          <a:bodyPr wrap="square" rtlCol="0">
            <a:spAutoFit/>
          </a:bodyPr>
          <a:lstStyle/>
          <a:p>
            <a:r>
              <a:rPr lang="en-US" sz="2800" b="1" spc="300" dirty="0">
                <a:ln w="0"/>
                <a:solidFill>
                  <a:schemeClr val="bg1"/>
                </a:solidFill>
                <a:effectLst>
                  <a:outerShdw blurRad="38100" dist="19050" dir="2700000" algn="tl" rotWithShape="0">
                    <a:schemeClr val="dk1">
                      <a:alpha val="40000"/>
                    </a:schemeClr>
                  </a:outerShdw>
                </a:effectLst>
              </a:rPr>
              <a:t>Frustrated with long waiting time and poor Interface ?</a:t>
            </a:r>
            <a:endParaRPr lang="en-IN" sz="2800" b="1" spc="300" dirty="0">
              <a:ln w="0"/>
              <a:solidFill>
                <a:schemeClr val="bg1"/>
              </a:solidFill>
              <a:effectLst>
                <a:outerShdw blurRad="38100" dist="19050" dir="2700000" algn="tl" rotWithShape="0">
                  <a:schemeClr val="dk1">
                    <a:alpha val="40000"/>
                  </a:schemeClr>
                </a:outerShdw>
              </a:effectLst>
            </a:endParaRPr>
          </a:p>
        </p:txBody>
      </p:sp>
      <p:sp>
        <p:nvSpPr>
          <p:cNvPr id="17" name="TextBox 16">
            <a:extLst>
              <a:ext uri="{FF2B5EF4-FFF2-40B4-BE49-F238E27FC236}">
                <a16:creationId xmlns:a16="http://schemas.microsoft.com/office/drawing/2014/main" id="{C3013F8D-C0B3-4300-947A-60A2BDDF9A17}"/>
              </a:ext>
            </a:extLst>
          </p:cNvPr>
          <p:cNvSpPr txBox="1"/>
          <p:nvPr/>
        </p:nvSpPr>
        <p:spPr>
          <a:xfrm>
            <a:off x="812958" y="2265496"/>
            <a:ext cx="3058736" cy="523220"/>
          </a:xfrm>
          <a:prstGeom prst="rect">
            <a:avLst/>
          </a:prstGeom>
          <a:noFill/>
        </p:spPr>
        <p:txBody>
          <a:bodyPr wrap="square" rtlCol="0">
            <a:spAutoFit/>
          </a:bodyPr>
          <a:lstStyle/>
          <a:p>
            <a:r>
              <a:rPr lang="en-US" sz="2800" b="1" spc="300" dirty="0">
                <a:solidFill>
                  <a:schemeClr val="bg1"/>
                </a:solidFill>
              </a:rPr>
              <a:t>INTRODUCING…</a:t>
            </a:r>
            <a:endParaRPr lang="en-IN" sz="2800" b="1" spc="300" dirty="0">
              <a:solidFill>
                <a:schemeClr val="bg1"/>
              </a:solidFill>
            </a:endParaRPr>
          </a:p>
        </p:txBody>
      </p:sp>
      <p:sp>
        <p:nvSpPr>
          <p:cNvPr id="23" name="Oval 22">
            <a:extLst>
              <a:ext uri="{FF2B5EF4-FFF2-40B4-BE49-F238E27FC236}">
                <a16:creationId xmlns:a16="http://schemas.microsoft.com/office/drawing/2014/main" id="{C8841A4F-1BA2-4B82-BF6A-D36BC2BA6B83}"/>
              </a:ext>
            </a:extLst>
          </p:cNvPr>
          <p:cNvSpPr/>
          <p:nvPr/>
        </p:nvSpPr>
        <p:spPr>
          <a:xfrm>
            <a:off x="3935704" y="1426832"/>
            <a:ext cx="4395260" cy="13144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8845E20C-3B95-4477-B044-2628312B7E51}"/>
              </a:ext>
            </a:extLst>
          </p:cNvPr>
          <p:cNvSpPr txBox="1"/>
          <p:nvPr/>
        </p:nvSpPr>
        <p:spPr>
          <a:xfrm>
            <a:off x="4114899" y="1530058"/>
            <a:ext cx="4268670" cy="1107998"/>
          </a:xfrm>
          <a:prstGeom prst="rect">
            <a:avLst/>
          </a:prstGeom>
          <a:noFill/>
        </p:spPr>
        <p:txBody>
          <a:bodyPr wrap="square" rtlCol="0">
            <a:spAutoFit/>
          </a:bodyPr>
          <a:lstStyle/>
          <a:p>
            <a:r>
              <a:rPr lang="en-US" sz="6600" b="1" dirty="0">
                <a:solidFill>
                  <a:schemeClr val="bg1"/>
                </a:solidFill>
              </a:rPr>
              <a:t>TAXI CO-OP</a:t>
            </a:r>
            <a:endParaRPr lang="en-IN" sz="6600" b="1" dirty="0">
              <a:solidFill>
                <a:schemeClr val="bg1"/>
              </a:solidFill>
            </a:endParaRPr>
          </a:p>
        </p:txBody>
      </p:sp>
      <p:sp>
        <p:nvSpPr>
          <p:cNvPr id="25" name="Arc 24">
            <a:extLst>
              <a:ext uri="{FF2B5EF4-FFF2-40B4-BE49-F238E27FC236}">
                <a16:creationId xmlns:a16="http://schemas.microsoft.com/office/drawing/2014/main" id="{04EE324D-3371-405C-8516-62DE217B22CE}"/>
              </a:ext>
            </a:extLst>
          </p:cNvPr>
          <p:cNvSpPr/>
          <p:nvPr/>
        </p:nvSpPr>
        <p:spPr>
          <a:xfrm rot="16200000">
            <a:off x="5476109" y="-113573"/>
            <a:ext cx="1314450" cy="4395260"/>
          </a:xfrm>
          <a:prstGeom prst="arc">
            <a:avLst>
              <a:gd name="adj1" fmla="val 6415863"/>
              <a:gd name="adj2" fmla="val 640931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35" name="Group 34">
            <a:extLst>
              <a:ext uri="{FF2B5EF4-FFF2-40B4-BE49-F238E27FC236}">
                <a16:creationId xmlns:a16="http://schemas.microsoft.com/office/drawing/2014/main" id="{3A4FCD5D-91DA-40EE-AB40-94FFD868130C}"/>
              </a:ext>
            </a:extLst>
          </p:cNvPr>
          <p:cNvGrpSpPr/>
          <p:nvPr/>
        </p:nvGrpSpPr>
        <p:grpSpPr>
          <a:xfrm>
            <a:off x="1501465" y="4366806"/>
            <a:ext cx="3677444" cy="914400"/>
            <a:chOff x="1501465" y="4366806"/>
            <a:chExt cx="3677444" cy="914400"/>
          </a:xfrm>
          <a:gradFill>
            <a:gsLst>
              <a:gs pos="92000">
                <a:srgbClr val="FFC000"/>
              </a:gs>
              <a:gs pos="100000">
                <a:schemeClr val="tx1"/>
              </a:gs>
            </a:gsLst>
            <a:path path="circle">
              <a:fillToRect l="50000" t="50000" r="50000" b="50000"/>
            </a:path>
          </a:gradFill>
          <a:effectLst>
            <a:glow rad="228600">
              <a:schemeClr val="accent6">
                <a:satMod val="175000"/>
                <a:alpha val="40000"/>
              </a:schemeClr>
            </a:glow>
          </a:effectLst>
        </p:grpSpPr>
        <p:sp>
          <p:nvSpPr>
            <p:cNvPr id="32" name="Rectangle: Rounded Corners 31">
              <a:extLst>
                <a:ext uri="{FF2B5EF4-FFF2-40B4-BE49-F238E27FC236}">
                  <a16:creationId xmlns:a16="http://schemas.microsoft.com/office/drawing/2014/main" id="{E5A3DE27-D40D-46A4-A848-43F7514709CE}"/>
                </a:ext>
              </a:extLst>
            </p:cNvPr>
            <p:cNvSpPr/>
            <p:nvPr/>
          </p:nvSpPr>
          <p:spPr>
            <a:xfrm>
              <a:off x="1501465" y="4366806"/>
              <a:ext cx="3677444" cy="914400"/>
            </a:xfrm>
            <a:prstGeom prst="roundRect">
              <a:avLst>
                <a:gd name="adj" fmla="val 32222"/>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6FF17C0A-882F-4BF0-A663-E213251F986F}"/>
                </a:ext>
              </a:extLst>
            </p:cNvPr>
            <p:cNvSpPr txBox="1"/>
            <p:nvPr/>
          </p:nvSpPr>
          <p:spPr>
            <a:xfrm>
              <a:off x="1592907" y="4502834"/>
              <a:ext cx="3461694" cy="646331"/>
            </a:xfrm>
            <a:prstGeom prst="rect">
              <a:avLst/>
            </a:prstGeom>
            <a:grpFill/>
          </p:spPr>
          <p:txBody>
            <a:bodyPr wrap="square" rtlCol="0">
              <a:spAutoFit/>
            </a:bodyPr>
            <a:lstStyle/>
            <a:p>
              <a:r>
                <a:rPr lang="en-US" dirty="0">
                  <a:ln w="0"/>
                  <a:effectLst>
                    <a:outerShdw blurRad="38100" dist="19050" dir="2700000" algn="tl" rotWithShape="0">
                      <a:schemeClr val="dk1">
                        <a:alpha val="40000"/>
                      </a:schemeClr>
                    </a:outerShdw>
                  </a:effectLst>
                  <a:latin typeface="Lucida Fax" panose="02060602050505020204" pitchFamily="18" charset="0"/>
                </a:rPr>
                <a:t>The advanced cloud-based system in the market</a:t>
              </a:r>
              <a:endParaRPr lang="en-IN" dirty="0">
                <a:ln w="0"/>
                <a:effectLst>
                  <a:outerShdw blurRad="38100" dist="19050" dir="2700000" algn="tl" rotWithShape="0">
                    <a:schemeClr val="dk1">
                      <a:alpha val="40000"/>
                    </a:schemeClr>
                  </a:outerShdw>
                </a:effectLst>
                <a:latin typeface="Lucida Fax" panose="02060602050505020204" pitchFamily="18" charset="0"/>
              </a:endParaRPr>
            </a:p>
          </p:txBody>
        </p:sp>
      </p:grpSp>
      <p:grpSp>
        <p:nvGrpSpPr>
          <p:cNvPr id="34" name="Group 33">
            <a:extLst>
              <a:ext uri="{FF2B5EF4-FFF2-40B4-BE49-F238E27FC236}">
                <a16:creationId xmlns:a16="http://schemas.microsoft.com/office/drawing/2014/main" id="{7FA147E4-2A3C-4222-B973-1EF9D943D937}"/>
              </a:ext>
            </a:extLst>
          </p:cNvPr>
          <p:cNvGrpSpPr/>
          <p:nvPr/>
        </p:nvGrpSpPr>
        <p:grpSpPr>
          <a:xfrm>
            <a:off x="7002929" y="4356323"/>
            <a:ext cx="3677443" cy="914400"/>
            <a:chOff x="7002930" y="4356323"/>
            <a:chExt cx="3329790" cy="914400"/>
          </a:xfrm>
          <a:effectLst>
            <a:glow rad="228600">
              <a:schemeClr val="accent6">
                <a:satMod val="175000"/>
                <a:alpha val="40000"/>
              </a:schemeClr>
            </a:glow>
          </a:effectLst>
        </p:grpSpPr>
        <p:sp>
          <p:nvSpPr>
            <p:cNvPr id="33" name="Rectangle: Rounded Corners 32">
              <a:extLst>
                <a:ext uri="{FF2B5EF4-FFF2-40B4-BE49-F238E27FC236}">
                  <a16:creationId xmlns:a16="http://schemas.microsoft.com/office/drawing/2014/main" id="{5B674642-094F-4894-B5C9-A11439C100DA}"/>
                </a:ext>
              </a:extLst>
            </p:cNvPr>
            <p:cNvSpPr/>
            <p:nvPr/>
          </p:nvSpPr>
          <p:spPr>
            <a:xfrm>
              <a:off x="7002930" y="4356323"/>
              <a:ext cx="3329790" cy="914400"/>
            </a:xfrm>
            <a:prstGeom prst="roundRect">
              <a:avLst>
                <a:gd name="adj" fmla="val 32222"/>
              </a:avLst>
            </a:prstGeom>
            <a:gradFill flip="none" rotWithShape="1">
              <a:gsLst>
                <a:gs pos="91000">
                  <a:srgbClr val="FFC000"/>
                </a:gs>
                <a:gs pos="100000">
                  <a:schemeClr val="tx1"/>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AC1FCE98-4C6B-41AB-B885-78DB40FB237E}"/>
                </a:ext>
              </a:extLst>
            </p:cNvPr>
            <p:cNvSpPr txBox="1"/>
            <p:nvPr/>
          </p:nvSpPr>
          <p:spPr>
            <a:xfrm>
              <a:off x="7162800" y="4502833"/>
              <a:ext cx="3060700" cy="646331"/>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latin typeface="Lucida Fax" panose="02060602050505020204" pitchFamily="18" charset="0"/>
                </a:rPr>
                <a:t>A one stop solution for all your struggles ;)</a:t>
              </a:r>
              <a:endParaRPr lang="en-IN" dirty="0">
                <a:ln w="0"/>
                <a:effectLst>
                  <a:outerShdw blurRad="38100" dist="19050" dir="2700000" algn="tl" rotWithShape="0">
                    <a:schemeClr val="dk1">
                      <a:alpha val="40000"/>
                    </a:schemeClr>
                  </a:outerShdw>
                </a:effectLst>
                <a:latin typeface="Lucida Fax" panose="02060602050505020204" pitchFamily="18" charset="0"/>
              </a:endParaRPr>
            </a:p>
          </p:txBody>
        </p:sp>
      </p:grpSp>
      <p:sp>
        <p:nvSpPr>
          <p:cNvPr id="31" name="TextBox 30">
            <a:extLst>
              <a:ext uri="{FF2B5EF4-FFF2-40B4-BE49-F238E27FC236}">
                <a16:creationId xmlns:a16="http://schemas.microsoft.com/office/drawing/2014/main" id="{5E2D68E1-68A5-4725-A0E3-18A339022A42}"/>
              </a:ext>
            </a:extLst>
          </p:cNvPr>
          <p:cNvSpPr txBox="1"/>
          <p:nvPr/>
        </p:nvSpPr>
        <p:spPr>
          <a:xfrm>
            <a:off x="9255760" y="6296521"/>
            <a:ext cx="2854960" cy="369332"/>
          </a:xfrm>
          <a:prstGeom prst="rect">
            <a:avLst/>
          </a:prstGeom>
          <a:noFill/>
        </p:spPr>
        <p:txBody>
          <a:bodyPr wrap="square" rtlCol="0">
            <a:spAutoFit/>
          </a:bodyPr>
          <a:lstStyle/>
          <a:p>
            <a:r>
              <a:rPr lang="en-US" dirty="0">
                <a:ln w="0"/>
                <a:solidFill>
                  <a:schemeClr val="bg1"/>
                </a:solidFill>
                <a:effectLst>
                  <a:outerShdw blurRad="38100" dist="19050" dir="2700000" algn="tl" rotWithShape="0">
                    <a:schemeClr val="dk1">
                      <a:alpha val="40000"/>
                    </a:schemeClr>
                  </a:outerShdw>
                </a:effectLst>
              </a:rPr>
              <a:t>now available in beta …………</a:t>
            </a:r>
            <a:endParaRPr lang="en-IN" dirty="0">
              <a:ln w="0"/>
              <a:solidFill>
                <a:schemeClr val="bg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D75352A5-AD8A-414A-AC52-9EE346754B89}"/>
              </a:ext>
            </a:extLst>
          </p:cNvPr>
          <p:cNvSpPr txBox="1"/>
          <p:nvPr/>
        </p:nvSpPr>
        <p:spPr>
          <a:xfrm>
            <a:off x="2431846" y="3108500"/>
            <a:ext cx="7506760" cy="523220"/>
          </a:xfrm>
          <a:prstGeom prst="rect">
            <a:avLst/>
          </a:prstGeom>
          <a:noFill/>
        </p:spPr>
        <p:txBody>
          <a:bodyPr wrap="square" rtlCol="0">
            <a:spAutoFit/>
          </a:bodyPr>
          <a:lstStyle/>
          <a:p>
            <a:r>
              <a:rPr lang="en-US" sz="2800" b="1" spc="300" dirty="0">
                <a:ln w="0"/>
                <a:solidFill>
                  <a:schemeClr val="bg1"/>
                </a:solidFill>
                <a:effectLst>
                  <a:outerShdw blurRad="38100" dist="19050" dir="2700000" algn="tl" rotWithShape="0">
                    <a:schemeClr val="dk1">
                      <a:alpha val="40000"/>
                    </a:schemeClr>
                  </a:outerShdw>
                </a:effectLst>
              </a:rPr>
              <a:t>Tired of those legacy cab aggregators ?</a:t>
            </a:r>
            <a:endParaRPr lang="en-IN" sz="2800" b="1" spc="300" dirty="0">
              <a:solidFill>
                <a:schemeClr val="bg1"/>
              </a:solidFill>
            </a:endParaRPr>
          </a:p>
        </p:txBody>
      </p:sp>
    </p:spTree>
    <p:extLst>
      <p:ext uri="{BB962C8B-B14F-4D97-AF65-F5344CB8AC3E}">
        <p14:creationId xmlns:p14="http://schemas.microsoft.com/office/powerpoint/2010/main" val="205175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xit" presetSubtype="0" fill="hold" grpId="2" nodeType="afterEffect">
                                  <p:stCondLst>
                                    <p:cond delay="0"/>
                                  </p:stCondLst>
                                  <p:childTnLst>
                                    <p:animEffect transition="out" filter="fade">
                                      <p:cBhvr>
                                        <p:cTn id="12" dur="1000"/>
                                        <p:tgtEl>
                                          <p:spTgt spid="7"/>
                                        </p:tgtEl>
                                      </p:cBhvr>
                                    </p:animEffect>
                                    <p:anim calcmode="lin" valueType="num">
                                      <p:cBhvr>
                                        <p:cTn id="13" dur="1000"/>
                                        <p:tgtEl>
                                          <p:spTgt spid="7"/>
                                        </p:tgtEl>
                                        <p:attrNameLst>
                                          <p:attrName>ppt_x</p:attrName>
                                        </p:attrNameLst>
                                      </p:cBhvr>
                                      <p:tavLst>
                                        <p:tav tm="0">
                                          <p:val>
                                            <p:strVal val="ppt_x"/>
                                          </p:val>
                                        </p:tav>
                                        <p:tav tm="100000">
                                          <p:val>
                                            <p:strVal val="ppt_x"/>
                                          </p:val>
                                        </p:tav>
                                      </p:tavLst>
                                    </p:anim>
                                    <p:anim calcmode="lin" valueType="num">
                                      <p:cBhvr>
                                        <p:cTn id="14" dur="1000"/>
                                        <p:tgtEl>
                                          <p:spTgt spid="7"/>
                                        </p:tgtEl>
                                        <p:attrNameLst>
                                          <p:attrName>ppt_y</p:attrName>
                                        </p:attrNameLst>
                                      </p:cBhvr>
                                      <p:tavLst>
                                        <p:tav tm="0">
                                          <p:val>
                                            <p:strVal val="ppt_y"/>
                                          </p:val>
                                        </p:tav>
                                        <p:tav tm="100000">
                                          <p:val>
                                            <p:strVal val="ppt_y+.1"/>
                                          </p:val>
                                        </p:tav>
                                      </p:tavLst>
                                    </p:anim>
                                    <p:set>
                                      <p:cBhvr>
                                        <p:cTn id="15" dur="1" fill="hold">
                                          <p:stCondLst>
                                            <p:cond delay="999"/>
                                          </p:stCondLst>
                                        </p:cTn>
                                        <p:tgtEl>
                                          <p:spTgt spid="7"/>
                                        </p:tgtEl>
                                        <p:attrNameLst>
                                          <p:attrName>style.visibility</p:attrName>
                                        </p:attrNameLst>
                                      </p:cBhvr>
                                      <p:to>
                                        <p:strVal val="hidden"/>
                                      </p:to>
                                    </p:set>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xit" presetSubtype="0" fill="hold" grpId="1" nodeType="afterEffect">
                                  <p:stCondLst>
                                    <p:cond delay="0"/>
                                  </p:stCondLst>
                                  <p:childTnLst>
                                    <p:animEffect transition="out" filter="fade">
                                      <p:cBhvr>
                                        <p:cTn id="24" dur="1000"/>
                                        <p:tgtEl>
                                          <p:spTgt spid="11"/>
                                        </p:tgtEl>
                                      </p:cBhvr>
                                    </p:animEffect>
                                    <p:anim calcmode="lin" valueType="num">
                                      <p:cBhvr>
                                        <p:cTn id="25" dur="1000"/>
                                        <p:tgtEl>
                                          <p:spTgt spid="11"/>
                                        </p:tgtEl>
                                        <p:attrNameLst>
                                          <p:attrName>ppt_x</p:attrName>
                                        </p:attrNameLst>
                                      </p:cBhvr>
                                      <p:tavLst>
                                        <p:tav tm="0">
                                          <p:val>
                                            <p:strVal val="ppt_x"/>
                                          </p:val>
                                        </p:tav>
                                        <p:tav tm="100000">
                                          <p:val>
                                            <p:strVal val="ppt_x"/>
                                          </p:val>
                                        </p:tav>
                                      </p:tavLst>
                                    </p:anim>
                                    <p:anim calcmode="lin" valueType="num">
                                      <p:cBhvr>
                                        <p:cTn id="26" dur="1000"/>
                                        <p:tgtEl>
                                          <p:spTgt spid="11"/>
                                        </p:tgtEl>
                                        <p:attrNameLst>
                                          <p:attrName>ppt_y</p:attrName>
                                        </p:attrNameLst>
                                      </p:cBhvr>
                                      <p:tavLst>
                                        <p:tav tm="0">
                                          <p:val>
                                            <p:strVal val="ppt_y"/>
                                          </p:val>
                                        </p:tav>
                                        <p:tav tm="100000">
                                          <p:val>
                                            <p:strVal val="ppt_y+.1"/>
                                          </p:val>
                                        </p:tav>
                                      </p:tavLst>
                                    </p:anim>
                                    <p:set>
                                      <p:cBhvr>
                                        <p:cTn id="27" dur="1" fill="hold">
                                          <p:stCondLst>
                                            <p:cond delay="999"/>
                                          </p:stCondLst>
                                        </p:cTn>
                                        <p:tgtEl>
                                          <p:spTgt spid="11"/>
                                        </p:tgtEl>
                                        <p:attrNameLst>
                                          <p:attrName>style.visibility</p:attrName>
                                        </p:attrNameLst>
                                      </p:cBhvr>
                                      <p:to>
                                        <p:strVal val="hidden"/>
                                      </p:to>
                                    </p:set>
                                  </p:childTnLst>
                                </p:cTn>
                              </p:par>
                            </p:childTnLst>
                          </p:cTn>
                        </p:par>
                        <p:par>
                          <p:cTn id="28" fill="hold">
                            <p:stCondLst>
                              <p:cond delay="4000"/>
                            </p:stCondLst>
                            <p:childTnLst>
                              <p:par>
                                <p:cTn id="29" presetID="47"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xit" presetSubtype="0" fill="hold" grpId="1" nodeType="afterEffect">
                                  <p:stCondLst>
                                    <p:cond delay="0"/>
                                  </p:stCondLst>
                                  <p:childTnLst>
                                    <p:animEffect transition="out" filter="fade">
                                      <p:cBhvr>
                                        <p:cTn id="36" dur="1000"/>
                                        <p:tgtEl>
                                          <p:spTgt spid="16"/>
                                        </p:tgtEl>
                                      </p:cBhvr>
                                    </p:animEffect>
                                    <p:anim calcmode="lin" valueType="num">
                                      <p:cBhvr>
                                        <p:cTn id="37" dur="1000"/>
                                        <p:tgtEl>
                                          <p:spTgt spid="16"/>
                                        </p:tgtEl>
                                        <p:attrNameLst>
                                          <p:attrName>ppt_x</p:attrName>
                                        </p:attrNameLst>
                                      </p:cBhvr>
                                      <p:tavLst>
                                        <p:tav tm="0">
                                          <p:val>
                                            <p:strVal val="ppt_x"/>
                                          </p:val>
                                        </p:tav>
                                        <p:tav tm="100000">
                                          <p:val>
                                            <p:strVal val="ppt_x"/>
                                          </p:val>
                                        </p:tav>
                                      </p:tavLst>
                                    </p:anim>
                                    <p:anim calcmode="lin" valueType="num">
                                      <p:cBhvr>
                                        <p:cTn id="38" dur="1000"/>
                                        <p:tgtEl>
                                          <p:spTgt spid="16"/>
                                        </p:tgtEl>
                                        <p:attrNameLst>
                                          <p:attrName>ppt_y</p:attrName>
                                        </p:attrNameLst>
                                      </p:cBhvr>
                                      <p:tavLst>
                                        <p:tav tm="0">
                                          <p:val>
                                            <p:strVal val="ppt_y"/>
                                          </p:val>
                                        </p:tav>
                                        <p:tav tm="100000">
                                          <p:val>
                                            <p:strVal val="ppt_y+.1"/>
                                          </p:val>
                                        </p:tav>
                                      </p:tavLst>
                                    </p:anim>
                                    <p:set>
                                      <p:cBhvr>
                                        <p:cTn id="39" dur="1" fill="hold">
                                          <p:stCondLst>
                                            <p:cond delay="999"/>
                                          </p:stCondLst>
                                        </p:cTn>
                                        <p:tgtEl>
                                          <p:spTgt spid="16"/>
                                        </p:tgtEl>
                                        <p:attrNameLst>
                                          <p:attrName>style.visibility</p:attrName>
                                        </p:attrNameLst>
                                      </p:cBhvr>
                                      <p:to>
                                        <p:strVal val="hidden"/>
                                      </p:to>
                                    </p:set>
                                  </p:childTnLst>
                                </p:cTn>
                              </p:par>
                            </p:childTnLst>
                          </p:cTn>
                        </p:par>
                        <p:par>
                          <p:cTn id="40" fill="hold">
                            <p:stCondLst>
                              <p:cond delay="600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6500"/>
                            </p:stCondLst>
                            <p:childTnLst>
                              <p:par>
                                <p:cTn id="45" presetID="31" presetClass="entr" presetSubtype="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1000" fill="hold"/>
                                        <p:tgtEl>
                                          <p:spTgt spid="23"/>
                                        </p:tgtEl>
                                        <p:attrNameLst>
                                          <p:attrName>ppt_w</p:attrName>
                                        </p:attrNameLst>
                                      </p:cBhvr>
                                      <p:tavLst>
                                        <p:tav tm="0">
                                          <p:val>
                                            <p:fltVal val="0"/>
                                          </p:val>
                                        </p:tav>
                                        <p:tav tm="100000">
                                          <p:val>
                                            <p:strVal val="#ppt_w"/>
                                          </p:val>
                                        </p:tav>
                                      </p:tavLst>
                                    </p:anim>
                                    <p:anim calcmode="lin" valueType="num">
                                      <p:cBhvr>
                                        <p:cTn id="48" dur="1000" fill="hold"/>
                                        <p:tgtEl>
                                          <p:spTgt spid="23"/>
                                        </p:tgtEl>
                                        <p:attrNameLst>
                                          <p:attrName>ppt_h</p:attrName>
                                        </p:attrNameLst>
                                      </p:cBhvr>
                                      <p:tavLst>
                                        <p:tav tm="0">
                                          <p:val>
                                            <p:fltVal val="0"/>
                                          </p:val>
                                        </p:tav>
                                        <p:tav tm="100000">
                                          <p:val>
                                            <p:strVal val="#ppt_h"/>
                                          </p:val>
                                        </p:tav>
                                      </p:tavLst>
                                    </p:anim>
                                    <p:anim calcmode="lin" valueType="num">
                                      <p:cBhvr>
                                        <p:cTn id="49" dur="1000" fill="hold"/>
                                        <p:tgtEl>
                                          <p:spTgt spid="23"/>
                                        </p:tgtEl>
                                        <p:attrNameLst>
                                          <p:attrName>style.rotation</p:attrName>
                                        </p:attrNameLst>
                                      </p:cBhvr>
                                      <p:tavLst>
                                        <p:tav tm="0">
                                          <p:val>
                                            <p:fltVal val="90"/>
                                          </p:val>
                                        </p:tav>
                                        <p:tav tm="100000">
                                          <p:val>
                                            <p:fltVal val="0"/>
                                          </p:val>
                                        </p:tav>
                                      </p:tavLst>
                                    </p:anim>
                                    <p:animEffect transition="in" filter="fade">
                                      <p:cBhvr>
                                        <p:cTn id="50" dur="1000"/>
                                        <p:tgtEl>
                                          <p:spTgt spid="23"/>
                                        </p:tgtEl>
                                      </p:cBhvr>
                                    </p:animEffect>
                                  </p:childTnLst>
                                </p:cTn>
                              </p:par>
                            </p:childTnLst>
                          </p:cTn>
                        </p:par>
                        <p:par>
                          <p:cTn id="51" fill="hold">
                            <p:stCondLst>
                              <p:cond delay="7500"/>
                            </p:stCondLst>
                            <p:childTnLst>
                              <p:par>
                                <p:cTn id="52" presetID="14" presetClass="entr" presetSubtype="10" fill="hold" grpId="0" nodeType="afterEffect">
                                  <p:stCondLst>
                                    <p:cond delay="0"/>
                                  </p:stCondLst>
                                  <p:iterate type="lt">
                                    <p:tmPct val="0"/>
                                  </p:iterate>
                                  <p:childTnLst>
                                    <p:set>
                                      <p:cBhvr>
                                        <p:cTn id="53" dur="1" fill="hold">
                                          <p:stCondLst>
                                            <p:cond delay="0"/>
                                          </p:stCondLst>
                                        </p:cTn>
                                        <p:tgtEl>
                                          <p:spTgt spid="18"/>
                                        </p:tgtEl>
                                        <p:attrNameLst>
                                          <p:attrName>style.visibility</p:attrName>
                                        </p:attrNameLst>
                                      </p:cBhvr>
                                      <p:to>
                                        <p:strVal val="visible"/>
                                      </p:to>
                                    </p:set>
                                    <p:animEffect transition="in" filter="randombar(horizontal)">
                                      <p:cBhvr>
                                        <p:cTn id="54" dur="500"/>
                                        <p:tgtEl>
                                          <p:spTgt spid="18"/>
                                        </p:tgtEl>
                                      </p:cBhvr>
                                    </p:animEffect>
                                  </p:childTnLst>
                                </p:cTn>
                              </p:par>
                            </p:childTnLst>
                          </p:cTn>
                        </p:par>
                        <p:par>
                          <p:cTn id="55" fill="hold">
                            <p:stCondLst>
                              <p:cond delay="8000"/>
                            </p:stCondLst>
                            <p:childTnLst>
                              <p:par>
                                <p:cTn id="56" presetID="6" presetClass="entr" presetSubtype="16" fill="hold" grpId="1"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circle(in)">
                                      <p:cBhvr>
                                        <p:cTn id="58" dur="500"/>
                                        <p:tgtEl>
                                          <p:spTgt spid="25"/>
                                        </p:tgtEl>
                                      </p:cBhvr>
                                    </p:animEffect>
                                  </p:childTnLst>
                                </p:cTn>
                              </p:par>
                            </p:childTnLst>
                          </p:cTn>
                        </p:par>
                        <p:par>
                          <p:cTn id="59" fill="hold">
                            <p:stCondLst>
                              <p:cond delay="8500"/>
                            </p:stCondLst>
                            <p:childTnLst>
                              <p:par>
                                <p:cTn id="60" presetID="34" presetClass="emph" presetSubtype="0" fill="hold" grpId="1" nodeType="afterEffect">
                                  <p:stCondLst>
                                    <p:cond delay="0"/>
                                  </p:stCondLst>
                                  <p:iterate type="lt">
                                    <p:tmPct val="10000"/>
                                  </p:iterate>
                                  <p:childTnLst>
                                    <p:animMotion origin="layout" path="M 0.0 0.0 L 0.0 -0.07213" pathEditMode="relative" ptsTypes="">
                                      <p:cBhvr>
                                        <p:cTn id="61" dur="250" accel="50000" decel="50000" autoRev="1" fill="hold">
                                          <p:stCondLst>
                                            <p:cond delay="0"/>
                                          </p:stCondLst>
                                        </p:cTn>
                                        <p:tgtEl>
                                          <p:spTgt spid="18"/>
                                        </p:tgtEl>
                                        <p:attrNameLst>
                                          <p:attrName>ppt_x</p:attrName>
                                          <p:attrName>ppt_y</p:attrName>
                                        </p:attrNameLst>
                                      </p:cBhvr>
                                    </p:animMotion>
                                    <p:animRot by="1500000">
                                      <p:cBhvr>
                                        <p:cTn id="62" dur="125" fill="hold">
                                          <p:stCondLst>
                                            <p:cond delay="0"/>
                                          </p:stCondLst>
                                        </p:cTn>
                                        <p:tgtEl>
                                          <p:spTgt spid="18"/>
                                        </p:tgtEl>
                                        <p:attrNameLst>
                                          <p:attrName>r</p:attrName>
                                        </p:attrNameLst>
                                      </p:cBhvr>
                                    </p:animRot>
                                    <p:animRot by="-1500000">
                                      <p:cBhvr>
                                        <p:cTn id="63" dur="125" fill="hold">
                                          <p:stCondLst>
                                            <p:cond delay="125"/>
                                          </p:stCondLst>
                                        </p:cTn>
                                        <p:tgtEl>
                                          <p:spTgt spid="18"/>
                                        </p:tgtEl>
                                        <p:attrNameLst>
                                          <p:attrName>r</p:attrName>
                                        </p:attrNameLst>
                                      </p:cBhvr>
                                    </p:animRot>
                                    <p:animRot by="-1500000">
                                      <p:cBhvr>
                                        <p:cTn id="64" dur="125" fill="hold">
                                          <p:stCondLst>
                                            <p:cond delay="250"/>
                                          </p:stCondLst>
                                        </p:cTn>
                                        <p:tgtEl>
                                          <p:spTgt spid="18"/>
                                        </p:tgtEl>
                                        <p:attrNameLst>
                                          <p:attrName>r</p:attrName>
                                        </p:attrNameLst>
                                      </p:cBhvr>
                                    </p:animRot>
                                    <p:animRot by="1500000">
                                      <p:cBhvr>
                                        <p:cTn id="65" dur="125" fill="hold">
                                          <p:stCondLst>
                                            <p:cond delay="375"/>
                                          </p:stCondLst>
                                        </p:cTn>
                                        <p:tgtEl>
                                          <p:spTgt spid="18"/>
                                        </p:tgtEl>
                                        <p:attrNameLst>
                                          <p:attrName>r</p:attrName>
                                        </p:attrNameLst>
                                      </p:cBhvr>
                                    </p:animRot>
                                  </p:childTnLst>
                                </p:cTn>
                              </p:par>
                            </p:childTnLst>
                          </p:cTn>
                        </p:par>
                        <p:par>
                          <p:cTn id="66" fill="hold">
                            <p:stCondLst>
                              <p:cond delay="9400"/>
                            </p:stCondLst>
                            <p:childTnLst>
                              <p:par>
                                <p:cTn id="67" presetID="21" presetClass="emph" presetSubtype="0" repeatCount="indefinite" fill="hold" grpId="0" nodeType="afterEffect">
                                  <p:stCondLst>
                                    <p:cond delay="0"/>
                                  </p:stCondLst>
                                  <p:childTnLst>
                                    <p:animClr clrSpc="hsl" dir="cw">
                                      <p:cBhvr override="childStyle">
                                        <p:cTn id="68" dur="500" fill="hold"/>
                                        <p:tgtEl>
                                          <p:spTgt spid="25"/>
                                        </p:tgtEl>
                                        <p:attrNameLst>
                                          <p:attrName>style.color</p:attrName>
                                        </p:attrNameLst>
                                      </p:cBhvr>
                                      <p:by>
                                        <p:hsl h="7200000" s="0" l="0"/>
                                      </p:by>
                                    </p:animClr>
                                    <p:animClr clrSpc="hsl" dir="cw">
                                      <p:cBhvr>
                                        <p:cTn id="69" dur="500" fill="hold"/>
                                        <p:tgtEl>
                                          <p:spTgt spid="25"/>
                                        </p:tgtEl>
                                        <p:attrNameLst>
                                          <p:attrName>fillcolor</p:attrName>
                                        </p:attrNameLst>
                                      </p:cBhvr>
                                      <p:by>
                                        <p:hsl h="7200000" s="0" l="0"/>
                                      </p:by>
                                    </p:animClr>
                                    <p:animClr clrSpc="hsl" dir="cw">
                                      <p:cBhvr>
                                        <p:cTn id="70" dur="500" fill="hold"/>
                                        <p:tgtEl>
                                          <p:spTgt spid="25"/>
                                        </p:tgtEl>
                                        <p:attrNameLst>
                                          <p:attrName>stroke.color</p:attrName>
                                        </p:attrNameLst>
                                      </p:cBhvr>
                                      <p:by>
                                        <p:hsl h="7200000" s="0" l="0"/>
                                      </p:by>
                                    </p:animClr>
                                    <p:set>
                                      <p:cBhvr>
                                        <p:cTn id="71" dur="500" fill="hold"/>
                                        <p:tgtEl>
                                          <p:spTgt spid="25"/>
                                        </p:tgtEl>
                                        <p:attrNameLst>
                                          <p:attrName>fill.type</p:attrName>
                                        </p:attrNameLst>
                                      </p:cBhvr>
                                      <p:to>
                                        <p:strVal val="solid"/>
                                      </p:to>
                                    </p:set>
                                  </p:childTnLst>
                                </p:cTn>
                              </p:par>
                            </p:childTnLst>
                          </p:cTn>
                        </p:par>
                        <p:par>
                          <p:cTn id="72" fill="hold">
                            <p:stCondLst>
                              <p:cond delay="9900"/>
                            </p:stCondLst>
                            <p:childTnLst>
                              <p:par>
                                <p:cTn id="73" presetID="10" presetClass="entr" presetSubtype="0" fill="hold"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childTnLst>
                          </p:cTn>
                        </p:par>
                        <p:par>
                          <p:cTn id="76" fill="hold">
                            <p:stCondLst>
                              <p:cond delay="10400"/>
                            </p:stCondLst>
                            <p:childTnLst>
                              <p:par>
                                <p:cTn id="77" presetID="10" presetClass="entr" presetSubtype="0" fill="hold" nodeType="after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10900"/>
                            </p:stCondLst>
                            <p:childTnLst>
                              <p:par>
                                <p:cTn id="81" presetID="16" presetClass="emph" presetSubtype="0" repeatCount="indefinite" fill="hold" grpId="0" nodeType="afterEffect">
                                  <p:stCondLst>
                                    <p:cond delay="0"/>
                                  </p:stCondLst>
                                  <p:iterate type="lt">
                                    <p:tmPct val="4000"/>
                                  </p:iterate>
                                  <p:childTnLst>
                                    <p:set>
                                      <p:cBhvr override="childStyle">
                                        <p:cTn id="82" dur="1000" fill="hold"/>
                                        <p:tgtEl>
                                          <p:spTgt spid="31"/>
                                        </p:tgtEl>
                                        <p:attrNameLst>
                                          <p:attrName>style.color</p:attrName>
                                        </p:attrNameLst>
                                      </p:cBhvr>
                                      <p:to>
                                        <p:clrVal>
                                          <a:schemeClr val="accent2"/>
                                        </p:clrVal>
                                      </p:to>
                                    </p:set>
                                    <p:set>
                                      <p:cBhvr>
                                        <p:cTn id="83" dur="1000" fill="hold"/>
                                        <p:tgtEl>
                                          <p:spTgt spid="31"/>
                                        </p:tgtEl>
                                        <p:attrNameLst>
                                          <p:attrName>fillcolor</p:attrName>
                                        </p:attrNameLst>
                                      </p:cBhvr>
                                      <p:to>
                                        <p:clrVal>
                                          <a:schemeClr val="accent2"/>
                                        </p:clrVal>
                                      </p:to>
                                    </p:set>
                                    <p:set>
                                      <p:cBhvr>
                                        <p:cTn id="84" dur="1000" fill="hold"/>
                                        <p:tgtEl>
                                          <p:spTgt spid="3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7" grpId="2"/>
      <p:bldP spid="16" grpId="0"/>
      <p:bldP spid="16" grpId="1"/>
      <p:bldP spid="17" grpId="0"/>
      <p:bldP spid="23" grpId="0" animBg="1"/>
      <p:bldP spid="18" grpId="0"/>
      <p:bldP spid="18" grpId="1"/>
      <p:bldP spid="25" grpId="0" animBg="1"/>
      <p:bldP spid="25" grpId="1" animBg="1"/>
      <p:bldP spid="31" grpId="0"/>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32C9A-FEFA-4D9F-A7B7-592FFCEB4192}"/>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Welcome</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768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iagram&#10;&#10;Description automatically generated">
            <a:extLst>
              <a:ext uri="{FF2B5EF4-FFF2-40B4-BE49-F238E27FC236}">
                <a16:creationId xmlns:a16="http://schemas.microsoft.com/office/drawing/2014/main" id="{8A2E03A0-DE36-478F-B6AE-AC9B770F4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2" y="335175"/>
            <a:ext cx="4413738" cy="336531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Box 5">
            <a:extLst>
              <a:ext uri="{FF2B5EF4-FFF2-40B4-BE49-F238E27FC236}">
                <a16:creationId xmlns:a16="http://schemas.microsoft.com/office/drawing/2014/main" id="{595C44BF-B8F7-4B53-BCEF-E65D7ED8581D}"/>
              </a:ext>
            </a:extLst>
          </p:cNvPr>
          <p:cNvSpPr txBox="1"/>
          <p:nvPr/>
        </p:nvSpPr>
        <p:spPr>
          <a:xfrm>
            <a:off x="5096605" y="3000725"/>
            <a:ext cx="6553203" cy="523220"/>
          </a:xfrm>
          <a:prstGeom prst="rect">
            <a:avLst/>
          </a:prstGeom>
          <a:noFill/>
        </p:spPr>
        <p:txBody>
          <a:bodyPr wrap="square" rtlCol="0">
            <a:spAutoFit/>
          </a:bodyPr>
          <a:lstStyle/>
          <a:p>
            <a:pPr algn="r"/>
            <a:r>
              <a:rPr lang="en-US" sz="2800" dirty="0">
                <a:ln w="0"/>
                <a:effectLst>
                  <a:outerShdw blurRad="38100" dist="19050" dir="2700000" algn="tl" rotWithShape="0">
                    <a:schemeClr val="dk1">
                      <a:alpha val="40000"/>
                    </a:schemeClr>
                  </a:outerShdw>
                </a:effectLst>
              </a:rPr>
              <a:t>Location based Taxi Aggregator and Selector</a:t>
            </a:r>
            <a:endParaRPr lang="en-IN" sz="2800" dirty="0">
              <a:ln w="0"/>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73F61CB6-71C9-4173-83B4-2BC5E54DC9CC}"/>
              </a:ext>
            </a:extLst>
          </p:cNvPr>
          <p:cNvSpPr txBox="1"/>
          <p:nvPr/>
        </p:nvSpPr>
        <p:spPr>
          <a:xfrm>
            <a:off x="729762" y="4686299"/>
            <a:ext cx="3042137" cy="369332"/>
          </a:xfrm>
          <a:prstGeom prst="rect">
            <a:avLst/>
          </a:prstGeom>
          <a:noFill/>
        </p:spPr>
        <p:txBody>
          <a:bodyPr wrap="square" rtlCol="0">
            <a:spAutoFit/>
          </a:bodyPr>
          <a:lstStyle/>
          <a:p>
            <a:r>
              <a:rPr lang="en-US" u="sng" dirty="0"/>
              <a:t>Designed and Developed By</a:t>
            </a:r>
            <a:r>
              <a:rPr lang="en-US" dirty="0"/>
              <a:t>,</a:t>
            </a:r>
          </a:p>
        </p:txBody>
      </p:sp>
      <p:sp>
        <p:nvSpPr>
          <p:cNvPr id="3" name="TextBox 2">
            <a:extLst>
              <a:ext uri="{FF2B5EF4-FFF2-40B4-BE49-F238E27FC236}">
                <a16:creationId xmlns:a16="http://schemas.microsoft.com/office/drawing/2014/main" id="{D80CC0C6-BFE6-4658-BC4D-28B249F7BA77}"/>
              </a:ext>
            </a:extLst>
          </p:cNvPr>
          <p:cNvSpPr txBox="1"/>
          <p:nvPr/>
        </p:nvSpPr>
        <p:spPr>
          <a:xfrm>
            <a:off x="5096605" y="2464992"/>
            <a:ext cx="6553203" cy="523220"/>
          </a:xfrm>
          <a:prstGeom prst="rect">
            <a:avLst/>
          </a:prstGeom>
          <a:noFill/>
        </p:spPr>
        <p:txBody>
          <a:bodyPr wrap="square" rtlCol="0">
            <a:spAutoFit/>
          </a:bodyPr>
          <a:lstStyle/>
          <a:p>
            <a:pPr algn="r"/>
            <a:r>
              <a:rPr lang="en-US" sz="2800" b="1" dirty="0"/>
              <a:t>CAPSTONE PROJECT</a:t>
            </a:r>
            <a:endParaRPr lang="en-IN" sz="2800" b="1" dirty="0"/>
          </a:p>
        </p:txBody>
      </p:sp>
      <p:graphicFrame>
        <p:nvGraphicFramePr>
          <p:cNvPr id="4" name="Table 4">
            <a:extLst>
              <a:ext uri="{FF2B5EF4-FFF2-40B4-BE49-F238E27FC236}">
                <a16:creationId xmlns:a16="http://schemas.microsoft.com/office/drawing/2014/main" id="{1F7B6D3C-291C-4975-AB75-AFF85B3E9396}"/>
              </a:ext>
            </a:extLst>
          </p:cNvPr>
          <p:cNvGraphicFramePr>
            <a:graphicFrameLocks noGrp="1"/>
          </p:cNvGraphicFramePr>
          <p:nvPr>
            <p:extLst>
              <p:ext uri="{D42A27DB-BD31-4B8C-83A1-F6EECF244321}">
                <p14:modId xmlns:p14="http://schemas.microsoft.com/office/powerpoint/2010/main" val="540297091"/>
              </p:ext>
            </p:extLst>
          </p:nvPr>
        </p:nvGraphicFramePr>
        <p:xfrm>
          <a:off x="1812193" y="5274082"/>
          <a:ext cx="8128000" cy="1112520"/>
        </p:xfrm>
        <a:graphic>
          <a:graphicData uri="http://schemas.openxmlformats.org/drawingml/2006/table">
            <a:tbl>
              <a:tblPr firstRow="1" bandRow="1">
                <a:tableStyleId>{775DCB02-9BB8-47FD-8907-85C794F793BA}</a:tableStyleId>
              </a:tblPr>
              <a:tblGrid>
                <a:gridCol w="2709333">
                  <a:extLst>
                    <a:ext uri="{9D8B030D-6E8A-4147-A177-3AD203B41FA5}">
                      <a16:colId xmlns:a16="http://schemas.microsoft.com/office/drawing/2014/main" val="981425190"/>
                    </a:ext>
                  </a:extLst>
                </a:gridCol>
                <a:gridCol w="1354667">
                  <a:extLst>
                    <a:ext uri="{9D8B030D-6E8A-4147-A177-3AD203B41FA5}">
                      <a16:colId xmlns:a16="http://schemas.microsoft.com/office/drawing/2014/main" val="2009935076"/>
                    </a:ext>
                  </a:extLst>
                </a:gridCol>
                <a:gridCol w="1354667">
                  <a:extLst>
                    <a:ext uri="{9D8B030D-6E8A-4147-A177-3AD203B41FA5}">
                      <a16:colId xmlns:a16="http://schemas.microsoft.com/office/drawing/2014/main" val="2032034560"/>
                    </a:ext>
                  </a:extLst>
                </a:gridCol>
                <a:gridCol w="2709333">
                  <a:extLst>
                    <a:ext uri="{9D8B030D-6E8A-4147-A177-3AD203B41FA5}">
                      <a16:colId xmlns:a16="http://schemas.microsoft.com/office/drawing/2014/main" val="3401083123"/>
                    </a:ext>
                  </a:extLst>
                </a:gridCol>
              </a:tblGrid>
              <a:tr h="370840">
                <a:tc>
                  <a:txBody>
                    <a:bodyPr/>
                    <a:lstStyle/>
                    <a:p>
                      <a:pPr algn="ctr"/>
                      <a:r>
                        <a:rPr lang="en-US" dirty="0"/>
                        <a:t>ANKITA SHREYA</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ANDLIBMEHNDI NAQVI</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HARSHIV VIKRAM SHA</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9362629"/>
                  </a:ext>
                </a:extLst>
              </a:tr>
              <a:tr h="370840">
                <a:tc gridSpan="2">
                  <a:txBody>
                    <a:bodyPr/>
                    <a:lstStyle/>
                    <a:p>
                      <a:pPr algn="ctr"/>
                      <a:r>
                        <a:rPr lang="en-US" b="1" dirty="0">
                          <a:solidFill>
                            <a:schemeClr val="bg1"/>
                          </a:solidFill>
                        </a:rPr>
                        <a:t>SREENATH KIZHEMADAM</a:t>
                      </a:r>
                      <a:endParaRPr lang="en-IN"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gridSpan="2">
                  <a:txBody>
                    <a:bodyPr/>
                    <a:lstStyle/>
                    <a:p>
                      <a:pPr algn="ctr"/>
                      <a:r>
                        <a:rPr lang="en-US" b="1" dirty="0">
                          <a:solidFill>
                            <a:schemeClr val="bg1"/>
                          </a:solidFill>
                        </a:rPr>
                        <a:t>NISCHITA SHETTY</a:t>
                      </a:r>
                      <a:endParaRPr lang="en-IN"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tc>
                <a:extLst>
                  <a:ext uri="{0D108BD9-81ED-4DB2-BD59-A6C34878D82A}">
                    <a16:rowId xmlns:a16="http://schemas.microsoft.com/office/drawing/2014/main" val="3029006209"/>
                  </a:ext>
                </a:extLst>
              </a:tr>
              <a:tr h="370840">
                <a:tc gridSpan="4">
                  <a:txBody>
                    <a:bodyPr/>
                    <a:lstStyle/>
                    <a:p>
                      <a:pPr algn="ctr"/>
                      <a:r>
                        <a:rPr lang="en-US" b="1" dirty="0">
                          <a:solidFill>
                            <a:schemeClr val="bg1"/>
                          </a:solidFill>
                        </a:rPr>
                        <a:t>VIGNESH KUMAR</a:t>
                      </a:r>
                      <a:endParaRPr lang="en-IN"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573470856"/>
                  </a:ext>
                </a:extLst>
              </a:tr>
            </a:tbl>
          </a:graphicData>
        </a:graphic>
      </p:graphicFrame>
      <p:cxnSp>
        <p:nvCxnSpPr>
          <p:cNvPr id="10" name="Straight Connector 9">
            <a:extLst>
              <a:ext uri="{FF2B5EF4-FFF2-40B4-BE49-F238E27FC236}">
                <a16:creationId xmlns:a16="http://schemas.microsoft.com/office/drawing/2014/main" id="{2CD792CC-0865-4C44-99D8-C133C687EB4A}"/>
              </a:ext>
            </a:extLst>
          </p:cNvPr>
          <p:cNvCxnSpPr>
            <a:cxnSpLocks/>
          </p:cNvCxnSpPr>
          <p:nvPr/>
        </p:nvCxnSpPr>
        <p:spPr>
          <a:xfrm>
            <a:off x="5212080" y="3520128"/>
            <a:ext cx="6314635" cy="0"/>
          </a:xfrm>
          <a:prstGeom prst="line">
            <a:avLst/>
          </a:prstGeom>
          <a:ln w="57150">
            <a:solidFill>
              <a:schemeClr val="accent6">
                <a:lumMod val="75000"/>
              </a:schemeClr>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51222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5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5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5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Isosceles Triangle 6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FDE4869A-3B19-4C00-B5FB-1870137F1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75470"/>
            <a:ext cx="10905066" cy="5507059"/>
          </a:xfrm>
          <a:prstGeom prst="rect">
            <a:avLst/>
          </a:prstGeom>
          <a:ln>
            <a:noFill/>
          </a:ln>
        </p:spPr>
      </p:pic>
      <p:sp>
        <p:nvSpPr>
          <p:cNvPr id="64" name="Isosceles Triangle 6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51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C85D-BB00-4086-A35F-9A1968910BF3}"/>
              </a:ext>
            </a:extLst>
          </p:cNvPr>
          <p:cNvSpPr>
            <a:spLocks noGrp="1"/>
          </p:cNvSpPr>
          <p:nvPr>
            <p:ph type="title"/>
          </p:nvPr>
        </p:nvSpPr>
        <p:spPr>
          <a:xfrm>
            <a:off x="391378" y="320675"/>
            <a:ext cx="11407487" cy="1325563"/>
          </a:xfrm>
        </p:spPr>
        <p:txBody>
          <a:bodyPr>
            <a:normAutofit/>
          </a:bodyPr>
          <a:lstStyle/>
          <a:p>
            <a:r>
              <a:rPr lang="en-US" sz="5400"/>
              <a:t>Salient Features </a:t>
            </a:r>
            <a:endParaRPr lang="en-IN" sz="5400"/>
          </a:p>
        </p:txBody>
      </p:sp>
      <p:graphicFrame>
        <p:nvGraphicFramePr>
          <p:cNvPr id="11" name="Content Placeholder 2">
            <a:extLst>
              <a:ext uri="{FF2B5EF4-FFF2-40B4-BE49-F238E27FC236}">
                <a16:creationId xmlns:a16="http://schemas.microsoft.com/office/drawing/2014/main" id="{BE8C5A17-8AB0-4AF8-8404-25932068699C}"/>
              </a:ext>
            </a:extLst>
          </p:cNvPr>
          <p:cNvGraphicFramePr>
            <a:graphicFrameLocks noGrp="1"/>
          </p:cNvGraphicFramePr>
          <p:nvPr>
            <p:ph idx="1"/>
            <p:extLst>
              <p:ext uri="{D42A27DB-BD31-4B8C-83A1-F6EECF244321}">
                <p14:modId xmlns:p14="http://schemas.microsoft.com/office/powerpoint/2010/main" val="1656443120"/>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833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46AF-7D79-4BD2-AE9E-CDC4167520AE}"/>
              </a:ext>
            </a:extLst>
          </p:cNvPr>
          <p:cNvSpPr>
            <a:spLocks noGrp="1"/>
          </p:cNvSpPr>
          <p:nvPr>
            <p:ph type="title"/>
          </p:nvPr>
        </p:nvSpPr>
        <p:spPr>
          <a:xfrm>
            <a:off x="4965430" y="629266"/>
            <a:ext cx="6586491" cy="1676603"/>
          </a:xfrm>
        </p:spPr>
        <p:txBody>
          <a:bodyPr>
            <a:normAutofit/>
          </a:bodyPr>
          <a:lstStyle/>
          <a:p>
            <a:r>
              <a:rPr lang="en-US" sz="5400"/>
              <a:t>Tools, Language and Framework Highlights</a:t>
            </a:r>
            <a:endParaRPr lang="en-IN" sz="5400"/>
          </a:p>
        </p:txBody>
      </p:sp>
      <p:pic>
        <p:nvPicPr>
          <p:cNvPr id="14" name="Picture 13" descr="CPU with binary numbers and blueprint">
            <a:extLst>
              <a:ext uri="{FF2B5EF4-FFF2-40B4-BE49-F238E27FC236}">
                <a16:creationId xmlns:a16="http://schemas.microsoft.com/office/drawing/2014/main" id="{0F53ABDC-46B6-44B4-B6D9-7B9E6292F05D}"/>
              </a:ext>
            </a:extLst>
          </p:cNvPr>
          <p:cNvPicPr>
            <a:picLocks noChangeAspect="1"/>
          </p:cNvPicPr>
          <p:nvPr/>
        </p:nvPicPr>
        <p:blipFill rotWithShape="1">
          <a:blip r:embed="rId2"/>
          <a:srcRect l="33458" r="28520"/>
          <a:stretch/>
        </p:blipFill>
        <p:spPr>
          <a:xfrm>
            <a:off x="20" y="10"/>
            <a:ext cx="4635571" cy="6857990"/>
          </a:xfrm>
          <a:prstGeom prst="rect">
            <a:avLst/>
          </a:prstGeom>
          <a:effectLst/>
        </p:spPr>
      </p:pic>
      <p:graphicFrame>
        <p:nvGraphicFramePr>
          <p:cNvPr id="80" name="Content Placeholder 2">
            <a:extLst>
              <a:ext uri="{FF2B5EF4-FFF2-40B4-BE49-F238E27FC236}">
                <a16:creationId xmlns:a16="http://schemas.microsoft.com/office/drawing/2014/main" id="{9B50E1FF-06FA-48D3-B35B-251FE88EAFDD}"/>
              </a:ext>
            </a:extLst>
          </p:cNvPr>
          <p:cNvGraphicFramePr>
            <a:graphicFrameLocks noGrp="1"/>
          </p:cNvGraphicFramePr>
          <p:nvPr>
            <p:ph idx="1"/>
            <p:extLst>
              <p:ext uri="{D42A27DB-BD31-4B8C-83A1-F6EECF244321}">
                <p14:modId xmlns:p14="http://schemas.microsoft.com/office/powerpoint/2010/main" val="3397136490"/>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478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5937CCD7-79C3-46D7-9B3E-065ED906F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81" y="825965"/>
            <a:ext cx="7543038" cy="5829606"/>
          </a:xfrm>
          <a:prstGeom prst="rect">
            <a:avLst/>
          </a:prstGeom>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88FAED9-4DA7-4D33-8BA4-779546679FA4}"/>
              </a:ext>
            </a:extLst>
          </p:cNvPr>
          <p:cNvSpPr txBox="1"/>
          <p:nvPr/>
        </p:nvSpPr>
        <p:spPr>
          <a:xfrm>
            <a:off x="3314207" y="831843"/>
            <a:ext cx="1617785"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API Endpoints</a:t>
            </a:r>
            <a:endParaRPr lang="en-IN" dirty="0">
              <a:ln w="0"/>
              <a:solidFill>
                <a:schemeClr val="accent1"/>
              </a:solidFill>
              <a:effectLst>
                <a:outerShdw blurRad="38100" dist="25400" dir="5400000" algn="ctr" rotWithShape="0">
                  <a:srgbClr val="6E747A">
                    <a:alpha val="43000"/>
                  </a:srgbClr>
                </a:outerShdw>
              </a:effectLst>
            </a:endParaRPr>
          </a:p>
        </p:txBody>
      </p:sp>
      <p:sp>
        <p:nvSpPr>
          <p:cNvPr id="31" name="TextBox 30">
            <a:extLst>
              <a:ext uri="{FF2B5EF4-FFF2-40B4-BE49-F238E27FC236}">
                <a16:creationId xmlns:a16="http://schemas.microsoft.com/office/drawing/2014/main" id="{4DEE69D1-02B3-4E3F-A073-F8AF5718AF72}"/>
              </a:ext>
            </a:extLst>
          </p:cNvPr>
          <p:cNvSpPr txBox="1"/>
          <p:nvPr/>
        </p:nvSpPr>
        <p:spPr>
          <a:xfrm>
            <a:off x="8078957" y="901764"/>
            <a:ext cx="3848019" cy="338554"/>
          </a:xfrm>
          <a:prstGeom prst="rect">
            <a:avLst/>
          </a:prstGeom>
          <a:solidFill>
            <a:schemeClr val="bg1"/>
          </a:solidFill>
        </p:spPr>
        <p:txBody>
          <a:bodyPr wrap="square" rtlCol="0">
            <a:spAutoFit/>
          </a:bodyPr>
          <a:lstStyle/>
          <a:p>
            <a:r>
              <a:rPr lang="en-IN" sz="1600" i="0" dirty="0">
                <a:ln w="0"/>
                <a:solidFill>
                  <a:schemeClr val="accent1"/>
                </a:solidFill>
                <a:effectLst>
                  <a:outerShdw blurRad="38100" dist="25400" dir="5400000" algn="ctr" rotWithShape="0">
                    <a:srgbClr val="6E747A">
                      <a:alpha val="43000"/>
                    </a:srgbClr>
                  </a:outerShdw>
                </a:effectLst>
              </a:rPr>
              <a:t>REST API (Simulator) SEQUENCE DIAGRAM</a:t>
            </a:r>
            <a:endParaRPr lang="en-IN" sz="1600" dirty="0">
              <a:ln w="0"/>
              <a:solidFill>
                <a:schemeClr val="accent1"/>
              </a:solidFill>
              <a:effectLst>
                <a:outerShdw blurRad="38100" dist="25400" dir="5400000" algn="ctr" rotWithShape="0">
                  <a:srgbClr val="6E747A">
                    <a:alpha val="43000"/>
                  </a:srgbClr>
                </a:outerShdw>
              </a:effectLst>
            </a:endParaRPr>
          </a:p>
        </p:txBody>
      </p:sp>
      <p:graphicFrame>
        <p:nvGraphicFramePr>
          <p:cNvPr id="29" name="Object 28">
            <a:extLst>
              <a:ext uri="{FF2B5EF4-FFF2-40B4-BE49-F238E27FC236}">
                <a16:creationId xmlns:a16="http://schemas.microsoft.com/office/drawing/2014/main" id="{ACE68108-3979-4920-8E13-D605D60BB8C0}"/>
              </a:ext>
            </a:extLst>
          </p:cNvPr>
          <p:cNvGraphicFramePr>
            <a:graphicFrameLocks noChangeAspect="1"/>
          </p:cNvGraphicFramePr>
          <p:nvPr>
            <p:extLst>
              <p:ext uri="{D42A27DB-BD31-4B8C-83A1-F6EECF244321}">
                <p14:modId xmlns:p14="http://schemas.microsoft.com/office/powerpoint/2010/main" val="775073106"/>
              </p:ext>
            </p:extLst>
          </p:nvPr>
        </p:nvGraphicFramePr>
        <p:xfrm>
          <a:off x="8480513" y="1263610"/>
          <a:ext cx="2273300" cy="5391961"/>
        </p:xfrm>
        <a:graphic>
          <a:graphicData uri="http://schemas.openxmlformats.org/presentationml/2006/ole">
            <mc:AlternateContent xmlns:mc="http://schemas.openxmlformats.org/markup-compatibility/2006">
              <mc:Choice xmlns:v="urn:schemas-microsoft-com:vml" Requires="v">
                <p:oleObj name="Acrobat Document" r:id="rId3" imgW="6865230" imgH="16375207" progId="AcroExch.Document.DC">
                  <p:embed/>
                </p:oleObj>
              </mc:Choice>
              <mc:Fallback>
                <p:oleObj name="Acrobat Document" r:id="rId3" imgW="6865230" imgH="16375207" progId="AcroExch.Document.DC">
                  <p:embed/>
                  <p:pic>
                    <p:nvPicPr>
                      <p:cNvPr id="0" name=""/>
                      <p:cNvPicPr/>
                      <p:nvPr/>
                    </p:nvPicPr>
                    <p:blipFill>
                      <a:blip r:embed="rId4"/>
                      <a:stretch>
                        <a:fillRect/>
                      </a:stretch>
                    </p:blipFill>
                    <p:spPr>
                      <a:xfrm>
                        <a:off x="8480513" y="1263610"/>
                        <a:ext cx="2273300" cy="5391961"/>
                      </a:xfrm>
                      <a:prstGeom prst="rect">
                        <a:avLst/>
                      </a:prstGeom>
                    </p:spPr>
                  </p:pic>
                </p:oleObj>
              </mc:Fallback>
            </mc:AlternateContent>
          </a:graphicData>
        </a:graphic>
      </p:graphicFrame>
      <p:cxnSp>
        <p:nvCxnSpPr>
          <p:cNvPr id="34" name="Straight Connector 33">
            <a:extLst>
              <a:ext uri="{FF2B5EF4-FFF2-40B4-BE49-F238E27FC236}">
                <a16:creationId xmlns:a16="http://schemas.microsoft.com/office/drawing/2014/main" id="{D1EC2939-B9F8-47B3-ABAF-AB2167BA5FAF}"/>
              </a:ext>
            </a:extLst>
          </p:cNvPr>
          <p:cNvCxnSpPr/>
          <p:nvPr/>
        </p:nvCxnSpPr>
        <p:spPr>
          <a:xfrm flipH="1">
            <a:off x="7970520" y="3009900"/>
            <a:ext cx="58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4AA55-E088-4D0D-8AEF-AC98485B80DC}"/>
              </a:ext>
            </a:extLst>
          </p:cNvPr>
          <p:cNvCxnSpPr>
            <a:cxnSpLocks/>
          </p:cNvCxnSpPr>
          <p:nvPr/>
        </p:nvCxnSpPr>
        <p:spPr>
          <a:xfrm>
            <a:off x="7970520" y="1201175"/>
            <a:ext cx="0" cy="5268731"/>
          </a:xfrm>
          <a:prstGeom prst="line">
            <a:avLst/>
          </a:prstGeom>
          <a:ln w="9525"/>
        </p:spPr>
        <p:style>
          <a:lnRef idx="1">
            <a:schemeClr val="dk1"/>
          </a:lnRef>
          <a:fillRef idx="0">
            <a:schemeClr val="dk1"/>
          </a:fillRef>
          <a:effectRef idx="0">
            <a:schemeClr val="dk1"/>
          </a:effectRef>
          <a:fontRef idx="minor">
            <a:schemeClr val="tx1"/>
          </a:fontRef>
        </p:style>
      </p:cxnSp>
      <p:graphicFrame>
        <p:nvGraphicFramePr>
          <p:cNvPr id="40" name="Object 39">
            <a:extLst>
              <a:ext uri="{FF2B5EF4-FFF2-40B4-BE49-F238E27FC236}">
                <a16:creationId xmlns:a16="http://schemas.microsoft.com/office/drawing/2014/main" id="{35C915C0-C519-4C2C-A515-E3F053AAFFFC}"/>
              </a:ext>
            </a:extLst>
          </p:cNvPr>
          <p:cNvGraphicFramePr>
            <a:graphicFrameLocks noChangeAspect="1"/>
          </p:cNvGraphicFramePr>
          <p:nvPr>
            <p:extLst>
              <p:ext uri="{D42A27DB-BD31-4B8C-83A1-F6EECF244321}">
                <p14:modId xmlns:p14="http://schemas.microsoft.com/office/powerpoint/2010/main" val="3481999103"/>
              </p:ext>
            </p:extLst>
          </p:nvPr>
        </p:nvGraphicFramePr>
        <p:xfrm>
          <a:off x="10940325" y="2663860"/>
          <a:ext cx="914400" cy="764371"/>
        </p:xfrm>
        <a:graphic>
          <a:graphicData uri="http://schemas.openxmlformats.org/presentationml/2006/ole">
            <mc:AlternateContent xmlns:mc="http://schemas.openxmlformats.org/markup-compatibility/2006">
              <mc:Choice xmlns:v="urn:schemas-microsoft-com:vml" Requires="v">
                <p:oleObj name="Packager Shell Object" showAsIcon="1" r:id="rId5" imgW="914400" imgH="792417" progId="Package">
                  <p:embed/>
                </p:oleObj>
              </mc:Choice>
              <mc:Fallback>
                <p:oleObj name="Packager Shell Object" showAsIcon="1" r:id="rId5" imgW="914400" imgH="792417" progId="Package">
                  <p:embed/>
                  <p:pic>
                    <p:nvPicPr>
                      <p:cNvPr id="0" name=""/>
                      <p:cNvPicPr/>
                      <p:nvPr/>
                    </p:nvPicPr>
                    <p:blipFill>
                      <a:blip r:embed="rId6"/>
                      <a:stretch>
                        <a:fillRect/>
                      </a:stretch>
                    </p:blipFill>
                    <p:spPr>
                      <a:xfrm>
                        <a:off x="10940325" y="2663860"/>
                        <a:ext cx="914400" cy="764371"/>
                      </a:xfrm>
                      <a:prstGeom prst="rect">
                        <a:avLst/>
                      </a:prstGeom>
                    </p:spPr>
                  </p:pic>
                </p:oleObj>
              </mc:Fallback>
            </mc:AlternateContent>
          </a:graphicData>
        </a:graphic>
      </p:graphicFrame>
      <p:sp>
        <p:nvSpPr>
          <p:cNvPr id="41" name="TextBox 40">
            <a:extLst>
              <a:ext uri="{FF2B5EF4-FFF2-40B4-BE49-F238E27FC236}">
                <a16:creationId xmlns:a16="http://schemas.microsoft.com/office/drawing/2014/main" id="{5C1ABD42-5133-4483-B931-9F645B07DB4A}"/>
              </a:ext>
            </a:extLst>
          </p:cNvPr>
          <p:cNvSpPr txBox="1"/>
          <p:nvPr/>
        </p:nvSpPr>
        <p:spPr>
          <a:xfrm>
            <a:off x="10959746" y="3003994"/>
            <a:ext cx="875558" cy="246221"/>
          </a:xfrm>
          <a:prstGeom prst="rect">
            <a:avLst/>
          </a:prstGeom>
          <a:solidFill>
            <a:schemeClr val="bg1"/>
          </a:solidFill>
        </p:spPr>
        <p:txBody>
          <a:bodyPr wrap="square" rtlCol="0">
            <a:spAutoFit/>
          </a:bodyPr>
          <a:lstStyle/>
          <a:p>
            <a:r>
              <a:rPr lang="en-US" sz="1000" dirty="0"/>
              <a:t>API-Gateway</a:t>
            </a:r>
            <a:endParaRPr lang="en-IN" sz="1000" dirty="0"/>
          </a:p>
        </p:txBody>
      </p:sp>
      <p:graphicFrame>
        <p:nvGraphicFramePr>
          <p:cNvPr id="43" name="Object 42">
            <a:extLst>
              <a:ext uri="{FF2B5EF4-FFF2-40B4-BE49-F238E27FC236}">
                <a16:creationId xmlns:a16="http://schemas.microsoft.com/office/drawing/2014/main" id="{3101695F-6471-41E2-B9BD-539775DB3099}"/>
              </a:ext>
            </a:extLst>
          </p:cNvPr>
          <p:cNvGraphicFramePr>
            <a:graphicFrameLocks noChangeAspect="1"/>
          </p:cNvGraphicFramePr>
          <p:nvPr>
            <p:extLst>
              <p:ext uri="{D42A27DB-BD31-4B8C-83A1-F6EECF244321}">
                <p14:modId xmlns:p14="http://schemas.microsoft.com/office/powerpoint/2010/main" val="3610575369"/>
              </p:ext>
            </p:extLst>
          </p:nvPr>
        </p:nvGraphicFramePr>
        <p:xfrm>
          <a:off x="10993662" y="3835540"/>
          <a:ext cx="914400" cy="792163"/>
        </p:xfrm>
        <a:graphic>
          <a:graphicData uri="http://schemas.openxmlformats.org/presentationml/2006/ole">
            <mc:AlternateContent xmlns:mc="http://schemas.openxmlformats.org/markup-compatibility/2006">
              <mc:Choice xmlns:v="urn:schemas-microsoft-com:vml" Requires="v">
                <p:oleObj name="Packager Shell Object" showAsIcon="1" r:id="rId7" imgW="914400" imgH="792417" progId="Package">
                  <p:embed/>
                </p:oleObj>
              </mc:Choice>
              <mc:Fallback>
                <p:oleObj name="Packager Shell Object" showAsIcon="1" r:id="rId7" imgW="914400" imgH="792417" progId="Package">
                  <p:embed/>
                  <p:pic>
                    <p:nvPicPr>
                      <p:cNvPr id="0" name=""/>
                      <p:cNvPicPr/>
                      <p:nvPr/>
                    </p:nvPicPr>
                    <p:blipFill>
                      <a:blip r:embed="rId8"/>
                      <a:stretch>
                        <a:fillRect/>
                      </a:stretch>
                    </p:blipFill>
                    <p:spPr>
                      <a:xfrm>
                        <a:off x="10993662" y="3835540"/>
                        <a:ext cx="914400" cy="792163"/>
                      </a:xfrm>
                      <a:prstGeom prst="rect">
                        <a:avLst/>
                      </a:prstGeom>
                    </p:spPr>
                  </p:pic>
                </p:oleObj>
              </mc:Fallback>
            </mc:AlternateContent>
          </a:graphicData>
        </a:graphic>
      </p:graphicFrame>
      <p:sp>
        <p:nvSpPr>
          <p:cNvPr id="44" name="TextBox 43">
            <a:extLst>
              <a:ext uri="{FF2B5EF4-FFF2-40B4-BE49-F238E27FC236}">
                <a16:creationId xmlns:a16="http://schemas.microsoft.com/office/drawing/2014/main" id="{06271BE4-3B1F-4C19-9FBA-AC3C98701110}"/>
              </a:ext>
            </a:extLst>
          </p:cNvPr>
          <p:cNvSpPr txBox="1"/>
          <p:nvPr/>
        </p:nvSpPr>
        <p:spPr>
          <a:xfrm>
            <a:off x="11117516" y="4159508"/>
            <a:ext cx="718264" cy="246221"/>
          </a:xfrm>
          <a:prstGeom prst="rect">
            <a:avLst/>
          </a:prstGeom>
          <a:solidFill>
            <a:schemeClr val="bg1"/>
          </a:solidFill>
        </p:spPr>
        <p:txBody>
          <a:bodyPr wrap="square" rtlCol="0">
            <a:spAutoFit/>
          </a:bodyPr>
          <a:lstStyle/>
          <a:p>
            <a:r>
              <a:rPr lang="en-US" sz="1000" dirty="0"/>
              <a:t>API-Calls</a:t>
            </a:r>
            <a:endParaRPr lang="en-IN" sz="1000" dirty="0"/>
          </a:p>
        </p:txBody>
      </p:sp>
    </p:spTree>
    <p:extLst>
      <p:ext uri="{BB962C8B-B14F-4D97-AF65-F5344CB8AC3E}">
        <p14:creationId xmlns:p14="http://schemas.microsoft.com/office/powerpoint/2010/main" val="235395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77E21-E6C2-4EC8-999F-D127A55C75AC}"/>
              </a:ext>
            </a:extLst>
          </p:cNvPr>
          <p:cNvSpPr>
            <a:spLocks noGrp="1"/>
          </p:cNvSpPr>
          <p:nvPr>
            <p:ph type="title"/>
          </p:nvPr>
        </p:nvSpPr>
        <p:spPr>
          <a:xfrm>
            <a:off x="838200" y="365125"/>
            <a:ext cx="10515600" cy="1325563"/>
          </a:xfrm>
        </p:spPr>
        <p:txBody>
          <a:bodyPr>
            <a:normAutofit/>
          </a:bodyPr>
          <a:lstStyle/>
          <a:p>
            <a:r>
              <a:rPr lang="en-US" sz="5400"/>
              <a:t>Frontend Highlights</a:t>
            </a:r>
            <a:endParaRPr lang="en-IN" sz="5400"/>
          </a:p>
        </p:txBody>
      </p:sp>
      <p:sp>
        <p:nvSpPr>
          <p:cNvPr id="2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ntent Placeholder 2">
            <a:extLst>
              <a:ext uri="{FF2B5EF4-FFF2-40B4-BE49-F238E27FC236}">
                <a16:creationId xmlns:a16="http://schemas.microsoft.com/office/drawing/2014/main" id="{61D97B80-9CD5-42DE-ACC2-B6F91DB8D619}"/>
              </a:ext>
            </a:extLst>
          </p:cNvPr>
          <p:cNvSpPr>
            <a:spLocks noGrp="1"/>
          </p:cNvSpPr>
          <p:nvPr>
            <p:ph idx="1"/>
          </p:nvPr>
        </p:nvSpPr>
        <p:spPr>
          <a:xfrm>
            <a:off x="838200" y="1929384"/>
            <a:ext cx="10515600" cy="4251960"/>
          </a:xfrm>
        </p:spPr>
        <p:txBody>
          <a:bodyPr>
            <a:normAutofit/>
          </a:bodyPr>
          <a:lstStyle/>
          <a:p>
            <a:r>
              <a:rPr lang="en-US" sz="1700"/>
              <a:t>Description :</a:t>
            </a:r>
          </a:p>
          <a:p>
            <a:pPr marL="0" indent="0">
              <a:buNone/>
            </a:pPr>
            <a:r>
              <a:rPr lang="en-US" sz="1700"/>
              <a:t>Flutter Web App using Google Maps and making REST API calls to AWS API Gateway storing data into Mongo DB.</a:t>
            </a:r>
          </a:p>
          <a:p>
            <a:r>
              <a:rPr lang="en-US" sz="1700"/>
              <a:t>Purpose :</a:t>
            </a:r>
          </a:p>
          <a:p>
            <a:pPr marL="0" indent="0">
              <a:buNone/>
            </a:pPr>
            <a:r>
              <a:rPr lang="en-US" sz="1700"/>
              <a:t>Users can do the following:</a:t>
            </a:r>
          </a:p>
          <a:p>
            <a:pPr marL="457200" indent="-457200">
              <a:buFont typeface="+mj-lt"/>
              <a:buAutoNum type="arabicPeriod"/>
            </a:pPr>
            <a:r>
              <a:rPr lang="en-US" sz="1700"/>
              <a:t>(Taxi/Passenger) -&gt;uses front end to SignUp, Login.</a:t>
            </a:r>
          </a:p>
          <a:p>
            <a:pPr marL="457200" indent="-457200">
              <a:buFont typeface="+mj-lt"/>
              <a:buAutoNum type="arabicPeriod"/>
            </a:pPr>
            <a:r>
              <a:rPr lang="en-US" sz="1700"/>
              <a:t>(Passenger) -&gt;Book taxi, View Rides on map, Give feedback, Pay for ride.</a:t>
            </a:r>
          </a:p>
          <a:p>
            <a:pPr marL="457200" indent="-457200">
              <a:buFont typeface="+mj-lt"/>
              <a:buAutoNum type="arabicPeriod"/>
            </a:pPr>
            <a:r>
              <a:rPr lang="en-US" sz="1700"/>
              <a:t>(Taxi) -&gt; View location of passenger, View route.</a:t>
            </a:r>
          </a:p>
          <a:p>
            <a:r>
              <a:rPr lang="en-US" sz="1700"/>
              <a:t>Tech Stack</a:t>
            </a:r>
          </a:p>
          <a:p>
            <a:pPr marL="457200" indent="-457200">
              <a:buFont typeface="+mj-lt"/>
              <a:buAutoNum type="arabicPeriod"/>
            </a:pPr>
            <a:r>
              <a:rPr lang="en-US" sz="1700"/>
              <a:t>Flutter with dart in Android Studio to code the front end (flutter and dart packages include google-maps for flutter web)</a:t>
            </a:r>
          </a:p>
          <a:p>
            <a:pPr marL="457200" indent="-457200">
              <a:buFont typeface="+mj-lt"/>
              <a:buAutoNum type="arabicPeriod"/>
            </a:pPr>
            <a:r>
              <a:rPr lang="en-US" sz="1700"/>
              <a:t>AWS API Gateway, AWS Lambda, AWS SNS</a:t>
            </a:r>
          </a:p>
          <a:p>
            <a:pPr marL="457200" indent="-457200">
              <a:buFont typeface="+mj-lt"/>
              <a:buAutoNum type="arabicPeriod"/>
            </a:pPr>
            <a:r>
              <a:rPr lang="en-US" sz="1700"/>
              <a:t>Mongo DB Atlas Free tier</a:t>
            </a:r>
          </a:p>
        </p:txBody>
      </p:sp>
    </p:spTree>
    <p:extLst>
      <p:ext uri="{BB962C8B-B14F-4D97-AF65-F5344CB8AC3E}">
        <p14:creationId xmlns:p14="http://schemas.microsoft.com/office/powerpoint/2010/main" val="6983035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1364</TotalTime>
  <Words>813</Words>
  <Application>Microsoft Office PowerPoint</Application>
  <PresentationFormat>Widescreen</PresentationFormat>
  <Paragraphs>96</Paragraphs>
  <Slides>17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5" baseType="lpstr">
      <vt:lpstr>Arial</vt:lpstr>
      <vt:lpstr>Calibri</vt:lpstr>
      <vt:lpstr>Calibri Light</vt:lpstr>
      <vt:lpstr>Lucida Fax</vt:lpstr>
      <vt:lpstr>Wingdings</vt:lpstr>
      <vt:lpstr>Office Theme</vt:lpstr>
      <vt:lpstr>Acrobat Document</vt:lpstr>
      <vt:lpstr>Packager Shell Object</vt:lpstr>
      <vt:lpstr>Commercial</vt:lpstr>
      <vt:lpstr>PowerPoint Presentation</vt:lpstr>
      <vt:lpstr>Welcome</vt:lpstr>
      <vt:lpstr>PowerPoint Presentation</vt:lpstr>
      <vt:lpstr>PowerPoint Presentation</vt:lpstr>
      <vt:lpstr>Salient Features </vt:lpstr>
      <vt:lpstr>Tools, Language and Framework Highlights</vt:lpstr>
      <vt:lpstr>PowerPoint Presentation</vt:lpstr>
      <vt:lpstr>Frontend Highlights</vt:lpstr>
      <vt:lpstr>PowerPoint Presentation</vt:lpstr>
      <vt:lpstr>Taxi Simulator Highlights</vt:lpstr>
      <vt:lpstr>User Simulator Highlights</vt:lpstr>
      <vt:lpstr>Payment Gateway</vt:lpstr>
      <vt:lpstr>Insights Highlights</vt:lpstr>
      <vt:lpstr>References</vt:lpstr>
      <vt:lpstr>Our sincere thanks to the faculties of IIT-Madras and Great Learning.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Kumar</dc:creator>
  <cp:lastModifiedBy>Vignesh Kumar</cp:lastModifiedBy>
  <cp:revision>31</cp:revision>
  <dcterms:created xsi:type="dcterms:W3CDTF">2021-09-08T04:10:48Z</dcterms:created>
  <dcterms:modified xsi:type="dcterms:W3CDTF">2021-09-13T17:06:57Z</dcterms:modified>
</cp:coreProperties>
</file>