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Source Sans Pro Bold" charset="1" panose="020B0703030403020204"/>
      <p:regular r:id="rId20"/>
    </p:embeddedFont>
    <p:embeddedFont>
      <p:font typeface="Rosario Bold" charset="1" panose="02000503060000020004"/>
      <p:regular r:id="rId21"/>
    </p:embeddedFont>
    <p:embeddedFont>
      <p:font typeface="Rosario" charset="1" panose="02000503040000020003"/>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38.png" Type="http://schemas.openxmlformats.org/officeDocument/2006/relationships/image"/><Relationship Id="rId3" Target="../media/image3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png" Type="http://schemas.openxmlformats.org/officeDocument/2006/relationships/image"/><Relationship Id="rId12" Target="../media/image4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5.png" Type="http://schemas.openxmlformats.org/officeDocument/2006/relationships/image"/><Relationship Id="rId9"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 Id="rId8" Target="../media/image54.png" Type="http://schemas.openxmlformats.org/officeDocument/2006/relationships/image"/><Relationship Id="rId9" Target="../media/image5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326413" y="1479656"/>
            <a:ext cx="8681766" cy="7664462"/>
          </a:xfrm>
          <a:custGeom>
            <a:avLst/>
            <a:gdLst/>
            <a:ahLst/>
            <a:cxnLst/>
            <a:rect r="r" b="b" t="t" l="l"/>
            <a:pathLst>
              <a:path h="7664462" w="8681766">
                <a:moveTo>
                  <a:pt x="0" y="0"/>
                </a:moveTo>
                <a:lnTo>
                  <a:pt x="8681766" y="0"/>
                </a:lnTo>
                <a:lnTo>
                  <a:pt x="8681766" y="7664462"/>
                </a:lnTo>
                <a:lnTo>
                  <a:pt x="0" y="7664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26545" y="-1196223"/>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2628" y="9728952"/>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691150" y="7694237"/>
            <a:ext cx="2034716" cy="2034716"/>
          </a:xfrm>
          <a:custGeom>
            <a:avLst/>
            <a:gdLst/>
            <a:ahLst/>
            <a:cxnLst/>
            <a:rect r="r" b="b" t="t" l="l"/>
            <a:pathLst>
              <a:path h="2034716" w="2034716">
                <a:moveTo>
                  <a:pt x="2034715" y="0"/>
                </a:moveTo>
                <a:lnTo>
                  <a:pt x="0" y="0"/>
                </a:lnTo>
                <a:lnTo>
                  <a:pt x="0" y="2034715"/>
                </a:lnTo>
                <a:lnTo>
                  <a:pt x="2034715" y="2034715"/>
                </a:lnTo>
                <a:lnTo>
                  <a:pt x="2034715" y="0"/>
                </a:lnTo>
                <a:close/>
              </a:path>
            </a:pathLst>
          </a:custGeom>
          <a:blipFill>
            <a:blip r:embed="rId6">
              <a:alphaModFix amt="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19778" y="499962"/>
            <a:ext cx="1959388" cy="1959388"/>
          </a:xfrm>
          <a:custGeom>
            <a:avLst/>
            <a:gdLst/>
            <a:ahLst/>
            <a:cxnLst/>
            <a:rect r="r" b="b" t="t" l="l"/>
            <a:pathLst>
              <a:path h="1959388" w="1959388">
                <a:moveTo>
                  <a:pt x="0" y="0"/>
                </a:moveTo>
                <a:lnTo>
                  <a:pt x="1959388" y="0"/>
                </a:lnTo>
                <a:lnTo>
                  <a:pt x="1959388" y="1959388"/>
                </a:lnTo>
                <a:lnTo>
                  <a:pt x="0" y="1959388"/>
                </a:lnTo>
                <a:lnTo>
                  <a:pt x="0" y="0"/>
                </a:lnTo>
                <a:close/>
              </a:path>
            </a:pathLst>
          </a:custGeom>
          <a:blipFill>
            <a:blip r:embed="rId6">
              <a:alphaModFix amt="9999"/>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144000" y="3170735"/>
            <a:ext cx="8684668" cy="4523502"/>
          </a:xfrm>
          <a:prstGeom prst="rect">
            <a:avLst/>
          </a:prstGeom>
        </p:spPr>
        <p:txBody>
          <a:bodyPr anchor="t" rtlCol="false" tIns="0" lIns="0" bIns="0" rIns="0">
            <a:spAutoFit/>
          </a:bodyPr>
          <a:lstStyle/>
          <a:p>
            <a:pPr algn="l">
              <a:lnSpc>
                <a:spcPts val="7090"/>
              </a:lnSpc>
            </a:pPr>
            <a:r>
              <a:rPr lang="en-US" sz="7090">
                <a:solidFill>
                  <a:srgbClr val="008180"/>
                </a:solidFill>
                <a:latin typeface="Source Sans Pro Bold"/>
              </a:rPr>
              <a:t>PERANCANGAN APLIKASI INFORMASI KESEHATAN IBU HAMIL (SMART BUMIL)</a:t>
            </a:r>
          </a:p>
        </p:txBody>
      </p:sp>
      <p:sp>
        <p:nvSpPr>
          <p:cNvPr name="Freeform 8" id="8"/>
          <p:cNvSpPr/>
          <p:nvPr/>
        </p:nvSpPr>
        <p:spPr>
          <a:xfrm flipH="false" flipV="false" rot="0">
            <a:off x="9844221" y="6494374"/>
            <a:ext cx="722461" cy="601449"/>
          </a:xfrm>
          <a:custGeom>
            <a:avLst/>
            <a:gdLst/>
            <a:ahLst/>
            <a:cxnLst/>
            <a:rect r="r" b="b" t="t" l="l"/>
            <a:pathLst>
              <a:path h="601449" w="722461">
                <a:moveTo>
                  <a:pt x="0" y="0"/>
                </a:moveTo>
                <a:lnTo>
                  <a:pt x="722461" y="0"/>
                </a:lnTo>
                <a:lnTo>
                  <a:pt x="722461" y="601449"/>
                </a:lnTo>
                <a:lnTo>
                  <a:pt x="0" y="6014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329919" y="6494374"/>
            <a:ext cx="722461" cy="601449"/>
          </a:xfrm>
          <a:custGeom>
            <a:avLst/>
            <a:gdLst/>
            <a:ahLst/>
            <a:cxnLst/>
            <a:rect r="r" b="b" t="t" l="l"/>
            <a:pathLst>
              <a:path h="601449" w="722461">
                <a:moveTo>
                  <a:pt x="722461" y="0"/>
                </a:moveTo>
                <a:lnTo>
                  <a:pt x="0" y="0"/>
                </a:lnTo>
                <a:lnTo>
                  <a:pt x="0" y="601449"/>
                </a:lnTo>
                <a:lnTo>
                  <a:pt x="722461" y="601449"/>
                </a:lnTo>
                <a:lnTo>
                  <a:pt x="72246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5408132" y="2050996"/>
            <a:ext cx="450925" cy="511358"/>
          </a:xfrm>
          <a:custGeom>
            <a:avLst/>
            <a:gdLst/>
            <a:ahLst/>
            <a:cxnLst/>
            <a:rect r="r" b="b" t="t" l="l"/>
            <a:pathLst>
              <a:path h="511358" w="450925">
                <a:moveTo>
                  <a:pt x="450925" y="0"/>
                </a:moveTo>
                <a:lnTo>
                  <a:pt x="0" y="0"/>
                </a:lnTo>
                <a:lnTo>
                  <a:pt x="0" y="511357"/>
                </a:lnTo>
                <a:lnTo>
                  <a:pt x="450925" y="511357"/>
                </a:lnTo>
                <a:lnTo>
                  <a:pt x="45092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0566682" y="1979205"/>
            <a:ext cx="4565250" cy="588265"/>
          </a:xfrm>
          <a:prstGeom prst="rect">
            <a:avLst/>
          </a:prstGeom>
        </p:spPr>
        <p:txBody>
          <a:bodyPr anchor="t" rtlCol="false" tIns="0" lIns="0" bIns="0" rIns="0">
            <a:spAutoFit/>
          </a:bodyPr>
          <a:lstStyle/>
          <a:p>
            <a:pPr algn="ctr">
              <a:lnSpc>
                <a:spcPts val="4850"/>
              </a:lnSpc>
            </a:pPr>
            <a:r>
              <a:rPr lang="en-US" sz="3464">
                <a:solidFill>
                  <a:srgbClr val="000000"/>
                </a:solidFill>
                <a:latin typeface="Rosario Bold"/>
              </a:rPr>
              <a:t>KELOMPOK 6</a:t>
            </a:r>
          </a:p>
        </p:txBody>
      </p:sp>
      <p:sp>
        <p:nvSpPr>
          <p:cNvPr name="TextBox 12" id="12"/>
          <p:cNvSpPr txBox="true"/>
          <p:nvPr/>
        </p:nvSpPr>
        <p:spPr>
          <a:xfrm rot="0">
            <a:off x="10327643" y="8008288"/>
            <a:ext cx="6107051" cy="1165824"/>
          </a:xfrm>
          <a:prstGeom prst="rect">
            <a:avLst/>
          </a:prstGeom>
        </p:spPr>
        <p:txBody>
          <a:bodyPr anchor="t" rtlCol="false" tIns="0" lIns="0" bIns="0" rIns="0">
            <a:spAutoFit/>
          </a:bodyPr>
          <a:lstStyle/>
          <a:p>
            <a:pPr algn="ctr">
              <a:lnSpc>
                <a:spcPts val="4662"/>
              </a:lnSpc>
            </a:pPr>
            <a:r>
              <a:rPr lang="en-US" sz="3330">
                <a:solidFill>
                  <a:srgbClr val="000000"/>
                </a:solidFill>
                <a:latin typeface="Rosario Bold"/>
              </a:rPr>
              <a:t>Dosen Pengampu : Esti Wijayanti, S. Kom, M. Kom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grpSp>
        <p:nvGrpSpPr>
          <p:cNvPr name="Group 2" id="2"/>
          <p:cNvGrpSpPr/>
          <p:nvPr/>
        </p:nvGrpSpPr>
        <p:grpSpPr>
          <a:xfrm rot="0">
            <a:off x="-263565" y="-514350"/>
            <a:ext cx="9054062" cy="11190240"/>
            <a:chOff x="0" y="0"/>
            <a:chExt cx="2384609" cy="2947224"/>
          </a:xfrm>
        </p:grpSpPr>
        <p:sp>
          <p:nvSpPr>
            <p:cNvPr name="Freeform 3" id="3"/>
            <p:cNvSpPr/>
            <p:nvPr/>
          </p:nvSpPr>
          <p:spPr>
            <a:xfrm flipH="false" flipV="false" rot="0">
              <a:off x="0" y="0"/>
              <a:ext cx="2384609" cy="2947224"/>
            </a:xfrm>
            <a:custGeom>
              <a:avLst/>
              <a:gdLst/>
              <a:ahLst/>
              <a:cxnLst/>
              <a:rect r="r" b="b" t="t" l="l"/>
              <a:pathLst>
                <a:path h="2947224" w="2384609">
                  <a:moveTo>
                    <a:pt x="0" y="0"/>
                  </a:moveTo>
                  <a:lnTo>
                    <a:pt x="2384609" y="0"/>
                  </a:lnTo>
                  <a:lnTo>
                    <a:pt x="2384609" y="2947224"/>
                  </a:lnTo>
                  <a:lnTo>
                    <a:pt x="0" y="2947224"/>
                  </a:lnTo>
                  <a:close/>
                </a:path>
              </a:pathLst>
            </a:custGeom>
            <a:solidFill>
              <a:srgbClr val="008180"/>
            </a:solidFill>
          </p:spPr>
        </p:sp>
        <p:sp>
          <p:nvSpPr>
            <p:cNvPr name="TextBox 4" id="4"/>
            <p:cNvSpPr txBox="true"/>
            <p:nvPr/>
          </p:nvSpPr>
          <p:spPr>
            <a:xfrm>
              <a:off x="0" y="-38100"/>
              <a:ext cx="2384609" cy="298532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549535" y="-124221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5709640" y="979399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745623" y="6058708"/>
            <a:ext cx="3861643" cy="4617182"/>
          </a:xfrm>
          <a:custGeom>
            <a:avLst/>
            <a:gdLst/>
            <a:ahLst/>
            <a:cxnLst/>
            <a:rect r="r" b="b" t="t" l="l"/>
            <a:pathLst>
              <a:path h="4617182" w="3861643">
                <a:moveTo>
                  <a:pt x="0" y="0"/>
                </a:moveTo>
                <a:lnTo>
                  <a:pt x="3861643" y="0"/>
                </a:lnTo>
                <a:lnTo>
                  <a:pt x="3861643" y="4617182"/>
                </a:lnTo>
                <a:lnTo>
                  <a:pt x="0" y="4617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16410960" y="4096021"/>
            <a:ext cx="1182882" cy="984749"/>
          </a:xfrm>
          <a:custGeom>
            <a:avLst/>
            <a:gdLst/>
            <a:ahLst/>
            <a:cxnLst/>
            <a:rect r="r" b="b" t="t" l="l"/>
            <a:pathLst>
              <a:path h="984749" w="1182882">
                <a:moveTo>
                  <a:pt x="1182882" y="984749"/>
                </a:moveTo>
                <a:lnTo>
                  <a:pt x="0" y="984749"/>
                </a:lnTo>
                <a:lnTo>
                  <a:pt x="0" y="0"/>
                </a:lnTo>
                <a:lnTo>
                  <a:pt x="1182882" y="0"/>
                </a:lnTo>
                <a:lnTo>
                  <a:pt x="1182882" y="98474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0">
            <a:off x="9520311" y="8273551"/>
            <a:ext cx="1182882" cy="984749"/>
          </a:xfrm>
          <a:custGeom>
            <a:avLst/>
            <a:gdLst/>
            <a:ahLst/>
            <a:cxnLst/>
            <a:rect r="r" b="b" t="t" l="l"/>
            <a:pathLst>
              <a:path h="984749" w="1182882">
                <a:moveTo>
                  <a:pt x="1182882" y="984749"/>
                </a:moveTo>
                <a:lnTo>
                  <a:pt x="0" y="984749"/>
                </a:lnTo>
                <a:lnTo>
                  <a:pt x="0" y="0"/>
                </a:lnTo>
                <a:lnTo>
                  <a:pt x="1182882" y="0"/>
                </a:lnTo>
                <a:lnTo>
                  <a:pt x="1182882" y="98474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00125" y="2555821"/>
            <a:ext cx="3876640" cy="7506939"/>
          </a:xfrm>
          <a:custGeom>
            <a:avLst/>
            <a:gdLst/>
            <a:ahLst/>
            <a:cxnLst/>
            <a:rect r="r" b="b" t="t" l="l"/>
            <a:pathLst>
              <a:path h="7506939" w="3876640">
                <a:moveTo>
                  <a:pt x="0" y="0"/>
                </a:moveTo>
                <a:lnTo>
                  <a:pt x="3876640" y="0"/>
                </a:lnTo>
                <a:lnTo>
                  <a:pt x="3876640" y="7506940"/>
                </a:lnTo>
                <a:lnTo>
                  <a:pt x="0" y="7506940"/>
                </a:lnTo>
                <a:lnTo>
                  <a:pt x="0" y="0"/>
                </a:lnTo>
                <a:close/>
              </a:path>
            </a:pathLst>
          </a:custGeom>
          <a:blipFill>
            <a:blip r:embed="rId10"/>
            <a:stretch>
              <a:fillRect l="0" t="0" r="0" b="0"/>
            </a:stretch>
          </a:blipFill>
          <a:ln w="38100" cap="sq">
            <a:solidFill>
              <a:srgbClr val="FFFFFF"/>
            </a:solidFill>
            <a:prstDash val="solid"/>
            <a:miter/>
          </a:ln>
        </p:spPr>
      </p:sp>
      <p:sp>
        <p:nvSpPr>
          <p:cNvPr name="TextBox 11" id="11"/>
          <p:cNvSpPr txBox="true"/>
          <p:nvPr/>
        </p:nvSpPr>
        <p:spPr>
          <a:xfrm rot="0">
            <a:off x="4283019" y="521582"/>
            <a:ext cx="9014957" cy="2034239"/>
          </a:xfrm>
          <a:prstGeom prst="rect">
            <a:avLst/>
          </a:prstGeom>
        </p:spPr>
        <p:txBody>
          <a:bodyPr anchor="t" rtlCol="false" tIns="0" lIns="0" bIns="0" rIns="0">
            <a:spAutoFit/>
          </a:bodyPr>
          <a:lstStyle/>
          <a:p>
            <a:pPr algn="ctr">
              <a:lnSpc>
                <a:spcPts val="7938"/>
              </a:lnSpc>
            </a:pPr>
            <a:r>
              <a:rPr lang="en-US" sz="7216">
                <a:solidFill>
                  <a:srgbClr val="008180"/>
                </a:solidFill>
                <a:latin typeface="Source Sans Pro Bold"/>
              </a:rPr>
              <a:t>MERENCANAKAN </a:t>
            </a:r>
            <a:r>
              <a:rPr lang="en-US" sz="7216">
                <a:solidFill>
                  <a:srgbClr val="F37C64"/>
                </a:solidFill>
                <a:latin typeface="Source Sans Pro Bold"/>
              </a:rPr>
              <a:t>PENSIUN SEJAK DINI</a:t>
            </a:r>
          </a:p>
        </p:txBody>
      </p:sp>
      <p:sp>
        <p:nvSpPr>
          <p:cNvPr name="TextBox 12" id="12"/>
          <p:cNvSpPr txBox="true"/>
          <p:nvPr/>
        </p:nvSpPr>
        <p:spPr>
          <a:xfrm rot="0">
            <a:off x="5361365" y="4745079"/>
            <a:ext cx="9906401" cy="1913629"/>
          </a:xfrm>
          <a:prstGeom prst="rect">
            <a:avLst/>
          </a:prstGeom>
        </p:spPr>
        <p:txBody>
          <a:bodyPr anchor="t" rtlCol="false" tIns="0" lIns="0" bIns="0" rIns="0">
            <a:spAutoFit/>
          </a:bodyPr>
          <a:lstStyle/>
          <a:p>
            <a:pPr algn="ctr">
              <a:lnSpc>
                <a:spcPts val="5142"/>
              </a:lnSpc>
              <a:spcBef>
                <a:spcPct val="0"/>
              </a:spcBef>
            </a:pPr>
            <a:r>
              <a:rPr lang="en-US" sz="3673">
                <a:solidFill>
                  <a:srgbClr val="FCC03E"/>
                </a:solidFill>
                <a:latin typeface="Canva Sans Bold"/>
              </a:rPr>
              <a:t>Desain antarmuka aplikasi Smart Bumil untuk berbagai menu seperti profil, forum, beranda, pelacak, dan panduan.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626545" y="-1196223"/>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2628" y="9728952"/>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27607" y="2546167"/>
            <a:ext cx="15098938" cy="1668238"/>
            <a:chOff x="0" y="0"/>
            <a:chExt cx="3705527" cy="409413"/>
          </a:xfrm>
        </p:grpSpPr>
        <p:sp>
          <p:nvSpPr>
            <p:cNvPr name="Freeform 5" id="5"/>
            <p:cNvSpPr/>
            <p:nvPr/>
          </p:nvSpPr>
          <p:spPr>
            <a:xfrm flipH="false" flipV="false" rot="0">
              <a:off x="0" y="0"/>
              <a:ext cx="3705527" cy="409413"/>
            </a:xfrm>
            <a:custGeom>
              <a:avLst/>
              <a:gdLst/>
              <a:ahLst/>
              <a:cxnLst/>
              <a:rect r="r" b="b" t="t" l="l"/>
              <a:pathLst>
                <a:path h="409413" w="3705527">
                  <a:moveTo>
                    <a:pt x="10255" y="0"/>
                  </a:moveTo>
                  <a:lnTo>
                    <a:pt x="3695272" y="0"/>
                  </a:lnTo>
                  <a:cubicBezTo>
                    <a:pt x="3697991" y="0"/>
                    <a:pt x="3700600" y="1080"/>
                    <a:pt x="3702523" y="3004"/>
                  </a:cubicBezTo>
                  <a:cubicBezTo>
                    <a:pt x="3704446" y="4927"/>
                    <a:pt x="3705527" y="7535"/>
                    <a:pt x="3705527" y="10255"/>
                  </a:cubicBezTo>
                  <a:lnTo>
                    <a:pt x="3705527" y="399158"/>
                  </a:lnTo>
                  <a:cubicBezTo>
                    <a:pt x="3705527" y="404822"/>
                    <a:pt x="3700935" y="409413"/>
                    <a:pt x="3695272" y="409413"/>
                  </a:cubicBezTo>
                  <a:lnTo>
                    <a:pt x="10255" y="409413"/>
                  </a:lnTo>
                  <a:cubicBezTo>
                    <a:pt x="7535" y="409413"/>
                    <a:pt x="4927" y="408333"/>
                    <a:pt x="3004" y="406409"/>
                  </a:cubicBezTo>
                  <a:cubicBezTo>
                    <a:pt x="1080" y="404486"/>
                    <a:pt x="0" y="401878"/>
                    <a:pt x="0" y="399158"/>
                  </a:cubicBezTo>
                  <a:lnTo>
                    <a:pt x="0" y="10255"/>
                  </a:lnTo>
                  <a:cubicBezTo>
                    <a:pt x="0" y="4591"/>
                    <a:pt x="4591" y="0"/>
                    <a:pt x="10255" y="0"/>
                  </a:cubicBezTo>
                  <a:close/>
                </a:path>
              </a:pathLst>
            </a:custGeom>
            <a:solidFill>
              <a:srgbClr val="FCC03E"/>
            </a:solidFill>
            <a:ln w="19050" cap="sq">
              <a:solidFill>
                <a:srgbClr val="000000"/>
              </a:solidFill>
              <a:prstDash val="solid"/>
              <a:miter/>
            </a:ln>
          </p:spPr>
        </p:sp>
        <p:sp>
          <p:nvSpPr>
            <p:cNvPr name="TextBox 6" id="6"/>
            <p:cNvSpPr txBox="true"/>
            <p:nvPr/>
          </p:nvSpPr>
          <p:spPr>
            <a:xfrm>
              <a:off x="0" y="-38100"/>
              <a:ext cx="3705527" cy="44751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740370" y="2766014"/>
            <a:ext cx="1228544" cy="122854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4"/>
            </a:solidFill>
            <a:ln w="19050" cap="sq">
              <a:solidFill>
                <a:srgbClr val="000000"/>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996981" y="2994153"/>
            <a:ext cx="779455" cy="741191"/>
          </a:xfrm>
          <a:custGeom>
            <a:avLst/>
            <a:gdLst/>
            <a:ahLst/>
            <a:cxnLst/>
            <a:rect r="r" b="b" t="t" l="l"/>
            <a:pathLst>
              <a:path h="741191" w="779455">
                <a:moveTo>
                  <a:pt x="0" y="0"/>
                </a:moveTo>
                <a:lnTo>
                  <a:pt x="779455" y="0"/>
                </a:lnTo>
                <a:lnTo>
                  <a:pt x="779455" y="741191"/>
                </a:lnTo>
                <a:lnTo>
                  <a:pt x="0" y="741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060660" y="974520"/>
            <a:ext cx="15493915" cy="1184276"/>
          </a:xfrm>
          <a:prstGeom prst="rect">
            <a:avLst/>
          </a:prstGeom>
        </p:spPr>
        <p:txBody>
          <a:bodyPr anchor="t" rtlCol="false" tIns="0" lIns="0" bIns="0" rIns="0">
            <a:spAutoFit/>
          </a:bodyPr>
          <a:lstStyle/>
          <a:p>
            <a:pPr algn="ctr">
              <a:lnSpc>
                <a:spcPts val="9799"/>
              </a:lnSpc>
            </a:pPr>
            <a:r>
              <a:rPr lang="en-US" sz="6999">
                <a:solidFill>
                  <a:srgbClr val="008180"/>
                </a:solidFill>
                <a:latin typeface="Source Sans Pro Bold"/>
              </a:rPr>
              <a:t>IMPLEMENTASI - HALAMAN PROFIL</a:t>
            </a:r>
          </a:p>
        </p:txBody>
      </p:sp>
      <p:sp>
        <p:nvSpPr>
          <p:cNvPr name="Freeform 12" id="12"/>
          <p:cNvSpPr/>
          <p:nvPr/>
        </p:nvSpPr>
        <p:spPr>
          <a:xfrm flipH="false" flipV="false" rot="0">
            <a:off x="1464202" y="1098345"/>
            <a:ext cx="1438972" cy="1197944"/>
          </a:xfrm>
          <a:custGeom>
            <a:avLst/>
            <a:gdLst/>
            <a:ahLst/>
            <a:cxnLst/>
            <a:rect r="r" b="b" t="t" l="l"/>
            <a:pathLst>
              <a:path h="1197944" w="1438972">
                <a:moveTo>
                  <a:pt x="0" y="0"/>
                </a:moveTo>
                <a:lnTo>
                  <a:pt x="1438972" y="0"/>
                </a:lnTo>
                <a:lnTo>
                  <a:pt x="1438972" y="1197944"/>
                </a:lnTo>
                <a:lnTo>
                  <a:pt x="0" y="119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464202" y="4604930"/>
            <a:ext cx="2844550" cy="5476820"/>
          </a:xfrm>
          <a:custGeom>
            <a:avLst/>
            <a:gdLst/>
            <a:ahLst/>
            <a:cxnLst/>
            <a:rect r="r" b="b" t="t" l="l"/>
            <a:pathLst>
              <a:path h="5476820" w="2844550">
                <a:moveTo>
                  <a:pt x="0" y="0"/>
                </a:moveTo>
                <a:lnTo>
                  <a:pt x="2844550" y="0"/>
                </a:lnTo>
                <a:lnTo>
                  <a:pt x="2844550" y="5476820"/>
                </a:lnTo>
                <a:lnTo>
                  <a:pt x="0" y="5476820"/>
                </a:lnTo>
                <a:lnTo>
                  <a:pt x="0" y="0"/>
                </a:lnTo>
                <a:close/>
              </a:path>
            </a:pathLst>
          </a:custGeom>
          <a:blipFill>
            <a:blip r:embed="rId8"/>
            <a:stretch>
              <a:fillRect l="0" t="0" r="0" b="0"/>
            </a:stretch>
          </a:blipFill>
        </p:spPr>
      </p:sp>
      <p:sp>
        <p:nvSpPr>
          <p:cNvPr name="Freeform 14" id="14"/>
          <p:cNvSpPr/>
          <p:nvPr/>
        </p:nvSpPr>
        <p:spPr>
          <a:xfrm flipH="false" flipV="false" rot="0">
            <a:off x="4575452" y="4642441"/>
            <a:ext cx="2825218" cy="5476820"/>
          </a:xfrm>
          <a:custGeom>
            <a:avLst/>
            <a:gdLst/>
            <a:ahLst/>
            <a:cxnLst/>
            <a:rect r="r" b="b" t="t" l="l"/>
            <a:pathLst>
              <a:path h="5476820" w="2825218">
                <a:moveTo>
                  <a:pt x="0" y="0"/>
                </a:moveTo>
                <a:lnTo>
                  <a:pt x="2825218" y="0"/>
                </a:lnTo>
                <a:lnTo>
                  <a:pt x="2825218" y="5476820"/>
                </a:lnTo>
                <a:lnTo>
                  <a:pt x="0" y="5476820"/>
                </a:lnTo>
                <a:lnTo>
                  <a:pt x="0" y="0"/>
                </a:lnTo>
                <a:close/>
              </a:path>
            </a:pathLst>
          </a:custGeom>
          <a:blipFill>
            <a:blip r:embed="rId9"/>
            <a:stretch>
              <a:fillRect l="0" t="0" r="0" b="0"/>
            </a:stretch>
          </a:blipFill>
        </p:spPr>
      </p:sp>
      <p:sp>
        <p:nvSpPr>
          <p:cNvPr name="Freeform 15" id="15"/>
          <p:cNvSpPr/>
          <p:nvPr/>
        </p:nvSpPr>
        <p:spPr>
          <a:xfrm flipH="false" flipV="false" rot="0">
            <a:off x="7666470" y="4642441"/>
            <a:ext cx="2814902" cy="5476820"/>
          </a:xfrm>
          <a:custGeom>
            <a:avLst/>
            <a:gdLst/>
            <a:ahLst/>
            <a:cxnLst/>
            <a:rect r="r" b="b" t="t" l="l"/>
            <a:pathLst>
              <a:path h="5476820" w="2814902">
                <a:moveTo>
                  <a:pt x="0" y="0"/>
                </a:moveTo>
                <a:lnTo>
                  <a:pt x="2814902" y="0"/>
                </a:lnTo>
                <a:lnTo>
                  <a:pt x="2814902" y="5476820"/>
                </a:lnTo>
                <a:lnTo>
                  <a:pt x="0" y="5476820"/>
                </a:lnTo>
                <a:lnTo>
                  <a:pt x="0" y="0"/>
                </a:lnTo>
                <a:close/>
              </a:path>
            </a:pathLst>
          </a:custGeom>
          <a:blipFill>
            <a:blip r:embed="rId10"/>
            <a:stretch>
              <a:fillRect l="0" t="0" r="0" b="0"/>
            </a:stretch>
          </a:blipFill>
        </p:spPr>
      </p:sp>
      <p:sp>
        <p:nvSpPr>
          <p:cNvPr name="Freeform 16" id="16"/>
          <p:cNvSpPr/>
          <p:nvPr/>
        </p:nvSpPr>
        <p:spPr>
          <a:xfrm flipH="false" flipV="false" rot="0">
            <a:off x="10748072" y="4604930"/>
            <a:ext cx="2844550" cy="5476820"/>
          </a:xfrm>
          <a:custGeom>
            <a:avLst/>
            <a:gdLst/>
            <a:ahLst/>
            <a:cxnLst/>
            <a:rect r="r" b="b" t="t" l="l"/>
            <a:pathLst>
              <a:path h="5476820" w="2844550">
                <a:moveTo>
                  <a:pt x="0" y="0"/>
                </a:moveTo>
                <a:lnTo>
                  <a:pt x="2844550" y="0"/>
                </a:lnTo>
                <a:lnTo>
                  <a:pt x="2844550" y="5476820"/>
                </a:lnTo>
                <a:lnTo>
                  <a:pt x="0" y="5476820"/>
                </a:lnTo>
                <a:lnTo>
                  <a:pt x="0" y="0"/>
                </a:lnTo>
                <a:close/>
              </a:path>
            </a:pathLst>
          </a:custGeom>
          <a:blipFill>
            <a:blip r:embed="rId11"/>
            <a:stretch>
              <a:fillRect l="0" t="0" r="0" b="0"/>
            </a:stretch>
          </a:blipFill>
        </p:spPr>
      </p:sp>
      <p:sp>
        <p:nvSpPr>
          <p:cNvPr name="Freeform 17" id="17"/>
          <p:cNvSpPr/>
          <p:nvPr/>
        </p:nvSpPr>
        <p:spPr>
          <a:xfrm flipH="false" flipV="false" rot="0">
            <a:off x="13859322" y="4604930"/>
            <a:ext cx="2832838" cy="5476820"/>
          </a:xfrm>
          <a:custGeom>
            <a:avLst/>
            <a:gdLst/>
            <a:ahLst/>
            <a:cxnLst/>
            <a:rect r="r" b="b" t="t" l="l"/>
            <a:pathLst>
              <a:path h="5476820" w="2832838">
                <a:moveTo>
                  <a:pt x="0" y="0"/>
                </a:moveTo>
                <a:lnTo>
                  <a:pt x="2832837" y="0"/>
                </a:lnTo>
                <a:lnTo>
                  <a:pt x="2832837" y="5476820"/>
                </a:lnTo>
                <a:lnTo>
                  <a:pt x="0" y="5476820"/>
                </a:lnTo>
                <a:lnTo>
                  <a:pt x="0" y="0"/>
                </a:lnTo>
                <a:close/>
              </a:path>
            </a:pathLst>
          </a:custGeom>
          <a:blipFill>
            <a:blip r:embed="rId12"/>
            <a:stretch>
              <a:fillRect l="0" t="0" r="0" b="0"/>
            </a:stretch>
          </a:blipFill>
        </p:spPr>
      </p:sp>
      <p:sp>
        <p:nvSpPr>
          <p:cNvPr name="TextBox 18" id="18"/>
          <p:cNvSpPr txBox="true"/>
          <p:nvPr/>
        </p:nvSpPr>
        <p:spPr>
          <a:xfrm rot="0">
            <a:off x="2201105" y="2824833"/>
            <a:ext cx="12794882" cy="1257300"/>
          </a:xfrm>
          <a:prstGeom prst="rect">
            <a:avLst/>
          </a:prstGeom>
        </p:spPr>
        <p:txBody>
          <a:bodyPr anchor="t" rtlCol="false" tIns="0" lIns="0" bIns="0" rIns="0">
            <a:spAutoFit/>
          </a:bodyPr>
          <a:lstStyle/>
          <a:p>
            <a:pPr algn="just">
              <a:lnSpc>
                <a:spcPts val="3326"/>
              </a:lnSpc>
            </a:pPr>
            <a:r>
              <a:rPr lang="en-US" sz="2771">
                <a:solidFill>
                  <a:srgbClr val="000000"/>
                </a:solidFill>
                <a:latin typeface="Rosario Bold"/>
              </a:rPr>
              <a:t>Implementasi merupakan tahap akhir dalam Pembangunan aplikasi, yang mana pada tahap ini aplikasi akan di implementasikan. Hasil implementasi aplikasi yaitu sebagai berikut.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626545" y="-1196223"/>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2628" y="9728952"/>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7457080" y="3309464"/>
            <a:ext cx="3370878" cy="337087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C03E"/>
            </a:solidFill>
            <a:ln w="28575" cap="sq">
              <a:solidFill>
                <a:srgbClr val="000000"/>
              </a:soli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829069">
            <a:off x="6400169" y="3097235"/>
            <a:ext cx="1187297" cy="424459"/>
          </a:xfrm>
          <a:custGeom>
            <a:avLst/>
            <a:gdLst/>
            <a:ahLst/>
            <a:cxnLst/>
            <a:rect r="r" b="b" t="t" l="l"/>
            <a:pathLst>
              <a:path h="424459" w="1187297">
                <a:moveTo>
                  <a:pt x="0" y="0"/>
                </a:moveTo>
                <a:lnTo>
                  <a:pt x="1187298" y="0"/>
                </a:lnTo>
                <a:lnTo>
                  <a:pt x="1187298" y="424458"/>
                </a:lnTo>
                <a:lnTo>
                  <a:pt x="0" y="424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827999">
            <a:off x="6400169" y="6285072"/>
            <a:ext cx="1187297" cy="424459"/>
          </a:xfrm>
          <a:custGeom>
            <a:avLst/>
            <a:gdLst/>
            <a:ahLst/>
            <a:cxnLst/>
            <a:rect r="r" b="b" t="t" l="l"/>
            <a:pathLst>
              <a:path h="424459" w="1187297">
                <a:moveTo>
                  <a:pt x="0" y="424459"/>
                </a:moveTo>
                <a:lnTo>
                  <a:pt x="1187298" y="424459"/>
                </a:lnTo>
                <a:lnTo>
                  <a:pt x="1187298" y="0"/>
                </a:lnTo>
                <a:lnTo>
                  <a:pt x="0" y="0"/>
                </a:lnTo>
                <a:lnTo>
                  <a:pt x="0" y="42445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828000">
            <a:off x="10754972" y="6285072"/>
            <a:ext cx="1187297" cy="424459"/>
          </a:xfrm>
          <a:custGeom>
            <a:avLst/>
            <a:gdLst/>
            <a:ahLst/>
            <a:cxnLst/>
            <a:rect r="r" b="b" t="t" l="l"/>
            <a:pathLst>
              <a:path h="424459" w="1187297">
                <a:moveTo>
                  <a:pt x="1187297" y="424459"/>
                </a:moveTo>
                <a:lnTo>
                  <a:pt x="0" y="424459"/>
                </a:lnTo>
                <a:lnTo>
                  <a:pt x="0" y="0"/>
                </a:lnTo>
                <a:lnTo>
                  <a:pt x="1187297" y="0"/>
                </a:lnTo>
                <a:lnTo>
                  <a:pt x="1187297" y="42445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827999">
            <a:off x="10697591" y="3097235"/>
            <a:ext cx="1187297" cy="424459"/>
          </a:xfrm>
          <a:custGeom>
            <a:avLst/>
            <a:gdLst/>
            <a:ahLst/>
            <a:cxnLst/>
            <a:rect r="r" b="b" t="t" l="l"/>
            <a:pathLst>
              <a:path h="424459" w="1187297">
                <a:moveTo>
                  <a:pt x="1187297" y="0"/>
                </a:moveTo>
                <a:lnTo>
                  <a:pt x="0" y="0"/>
                </a:lnTo>
                <a:lnTo>
                  <a:pt x="0" y="424458"/>
                </a:lnTo>
                <a:lnTo>
                  <a:pt x="1187297" y="424458"/>
                </a:lnTo>
                <a:lnTo>
                  <a:pt x="11872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919000" y="4023812"/>
            <a:ext cx="2450000" cy="1942182"/>
          </a:xfrm>
          <a:custGeom>
            <a:avLst/>
            <a:gdLst/>
            <a:ahLst/>
            <a:cxnLst/>
            <a:rect r="r" b="b" t="t" l="l"/>
            <a:pathLst>
              <a:path h="1942182" w="2450000">
                <a:moveTo>
                  <a:pt x="0" y="0"/>
                </a:moveTo>
                <a:lnTo>
                  <a:pt x="2450000" y="0"/>
                </a:lnTo>
                <a:lnTo>
                  <a:pt x="2450000" y="1942182"/>
                </a:lnTo>
                <a:lnTo>
                  <a:pt x="0" y="19421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w="38100" cap="sq">
            <a:solidFill>
              <a:srgbClr val="000000"/>
            </a:solidFill>
            <a:prstDash val="solid"/>
            <a:miter/>
          </a:ln>
        </p:spPr>
      </p:sp>
      <p:sp>
        <p:nvSpPr>
          <p:cNvPr name="TextBox 12" id="12"/>
          <p:cNvSpPr txBox="true"/>
          <p:nvPr/>
        </p:nvSpPr>
        <p:spPr>
          <a:xfrm rot="0">
            <a:off x="2040613" y="907845"/>
            <a:ext cx="14206774" cy="1276351"/>
          </a:xfrm>
          <a:prstGeom prst="rect">
            <a:avLst/>
          </a:prstGeom>
        </p:spPr>
        <p:txBody>
          <a:bodyPr anchor="t" rtlCol="false" tIns="0" lIns="0" bIns="0" rIns="0">
            <a:spAutoFit/>
          </a:bodyPr>
          <a:lstStyle/>
          <a:p>
            <a:pPr algn="ctr">
              <a:lnSpc>
                <a:spcPts val="10499"/>
              </a:lnSpc>
            </a:pPr>
            <a:r>
              <a:rPr lang="en-US" sz="7499">
                <a:solidFill>
                  <a:srgbClr val="008180"/>
                </a:solidFill>
                <a:latin typeface="Source Sans Pro Bold"/>
              </a:rPr>
              <a:t>PENUTUP - KESIMPULAN</a:t>
            </a:r>
          </a:p>
        </p:txBody>
      </p:sp>
      <p:sp>
        <p:nvSpPr>
          <p:cNvPr name="TextBox 13" id="13"/>
          <p:cNvSpPr txBox="true"/>
          <p:nvPr/>
        </p:nvSpPr>
        <p:spPr>
          <a:xfrm rot="0">
            <a:off x="1028700" y="3917255"/>
            <a:ext cx="5496505" cy="5067300"/>
          </a:xfrm>
          <a:prstGeom prst="rect">
            <a:avLst/>
          </a:prstGeom>
        </p:spPr>
        <p:txBody>
          <a:bodyPr anchor="t" rtlCol="false" tIns="0" lIns="0" bIns="0" rIns="0">
            <a:spAutoFit/>
          </a:bodyPr>
          <a:lstStyle/>
          <a:p>
            <a:pPr algn="l">
              <a:lnSpc>
                <a:spcPts val="3085"/>
              </a:lnSpc>
            </a:pPr>
            <a:r>
              <a:rPr lang="en-US" sz="2571">
                <a:solidFill>
                  <a:srgbClr val="000000"/>
                </a:solidFill>
                <a:latin typeface="Rosario"/>
              </a:rPr>
              <a:t>Kesimpulan dari judul "Perancangan Aplikasi Informasi Kesehatan Ibu Hamil (Smart Bumil)" adalah bahwa aplikasi ini bertujuan memberikan akses mudah kepada informasi kesehatan yang relevan bagi ibu hamil dan janin mereka, fokus pada nutrisi, perawatan kehamilan, dan tanda-tanda peringatan yang penting. Penggunaan teknologi dalam bentuk aplikasi diharapkan dapat meningkatkan pemahaman dan kesadaran ibu hamil tentang perawatan diri mereka dan perkembangan janin.</a:t>
            </a:r>
          </a:p>
        </p:txBody>
      </p:sp>
      <p:sp>
        <p:nvSpPr>
          <p:cNvPr name="TextBox 14" id="14"/>
          <p:cNvSpPr txBox="true"/>
          <p:nvPr/>
        </p:nvSpPr>
        <p:spPr>
          <a:xfrm rot="0">
            <a:off x="12271032" y="4043088"/>
            <a:ext cx="5827585" cy="3895725"/>
          </a:xfrm>
          <a:prstGeom prst="rect">
            <a:avLst/>
          </a:prstGeom>
        </p:spPr>
        <p:txBody>
          <a:bodyPr anchor="t" rtlCol="false" tIns="0" lIns="0" bIns="0" rIns="0">
            <a:spAutoFit/>
          </a:bodyPr>
          <a:lstStyle/>
          <a:p>
            <a:pPr algn="l">
              <a:lnSpc>
                <a:spcPts val="3085"/>
              </a:lnSpc>
            </a:pPr>
            <a:r>
              <a:rPr lang="en-US" sz="2571">
                <a:solidFill>
                  <a:srgbClr val="000000"/>
                </a:solidFill>
                <a:latin typeface="Rosario"/>
              </a:rPr>
              <a:t>Saran untuk aplikasi ini meliputi memastikan konten yang terpercaya, menambahkan fitur interaktif dan personalisasi, integrasi dengan profesional kesehatan, dan melakukan pembaruan dan pengembangan berkelanjutan untuk memastikan relevansi dan keefektifan aplikasi ini dalam mendukung kesehatan ibu hamil secara menyeluruh.</a:t>
            </a:r>
          </a:p>
        </p:txBody>
      </p:sp>
      <p:sp>
        <p:nvSpPr>
          <p:cNvPr name="TextBox 15" id="15"/>
          <p:cNvSpPr txBox="true"/>
          <p:nvPr/>
        </p:nvSpPr>
        <p:spPr>
          <a:xfrm rot="0">
            <a:off x="1111795" y="3087753"/>
            <a:ext cx="5130249" cy="457200"/>
          </a:xfrm>
          <a:prstGeom prst="rect">
            <a:avLst/>
          </a:prstGeom>
        </p:spPr>
        <p:txBody>
          <a:bodyPr anchor="t" rtlCol="false" tIns="0" lIns="0" bIns="0" rIns="0">
            <a:spAutoFit/>
          </a:bodyPr>
          <a:lstStyle/>
          <a:p>
            <a:pPr algn="ctr">
              <a:lnSpc>
                <a:spcPts val="3696"/>
              </a:lnSpc>
            </a:pPr>
            <a:r>
              <a:rPr lang="en-US" sz="3080">
                <a:solidFill>
                  <a:srgbClr val="000000"/>
                </a:solidFill>
                <a:latin typeface="Rosario Bold"/>
              </a:rPr>
              <a:t>KESIMPULAN</a:t>
            </a:r>
          </a:p>
        </p:txBody>
      </p:sp>
      <p:sp>
        <p:nvSpPr>
          <p:cNvPr name="TextBox 16" id="16"/>
          <p:cNvSpPr txBox="true"/>
          <p:nvPr/>
        </p:nvSpPr>
        <p:spPr>
          <a:xfrm rot="0">
            <a:off x="12042201" y="3087753"/>
            <a:ext cx="5826839" cy="457200"/>
          </a:xfrm>
          <a:prstGeom prst="rect">
            <a:avLst/>
          </a:prstGeom>
        </p:spPr>
        <p:txBody>
          <a:bodyPr anchor="t" rtlCol="false" tIns="0" lIns="0" bIns="0" rIns="0">
            <a:spAutoFit/>
          </a:bodyPr>
          <a:lstStyle/>
          <a:p>
            <a:pPr algn="ctr">
              <a:lnSpc>
                <a:spcPts val="3696"/>
              </a:lnSpc>
            </a:pPr>
            <a:r>
              <a:rPr lang="en-US" sz="3080">
                <a:solidFill>
                  <a:srgbClr val="000000"/>
                </a:solidFill>
                <a:latin typeface="Rosario Bold"/>
              </a:rPr>
              <a:t>SARAN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626545" y="-1196223"/>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2628" y="9728952"/>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62628" y="7715728"/>
            <a:ext cx="19446420" cy="1419703"/>
            <a:chOff x="0" y="0"/>
            <a:chExt cx="5121691" cy="373913"/>
          </a:xfrm>
        </p:grpSpPr>
        <p:sp>
          <p:nvSpPr>
            <p:cNvPr name="Freeform 5" id="5"/>
            <p:cNvSpPr/>
            <p:nvPr/>
          </p:nvSpPr>
          <p:spPr>
            <a:xfrm flipH="false" flipV="false" rot="0">
              <a:off x="0" y="0"/>
              <a:ext cx="5121691" cy="373913"/>
            </a:xfrm>
            <a:custGeom>
              <a:avLst/>
              <a:gdLst/>
              <a:ahLst/>
              <a:cxnLst/>
              <a:rect r="r" b="b" t="t" l="l"/>
              <a:pathLst>
                <a:path h="373913" w="5121691">
                  <a:moveTo>
                    <a:pt x="0" y="0"/>
                  </a:moveTo>
                  <a:lnTo>
                    <a:pt x="5121691" y="0"/>
                  </a:lnTo>
                  <a:lnTo>
                    <a:pt x="5121691" y="373913"/>
                  </a:lnTo>
                  <a:lnTo>
                    <a:pt x="0" y="373913"/>
                  </a:lnTo>
                  <a:close/>
                </a:path>
              </a:pathLst>
            </a:custGeom>
            <a:solidFill>
              <a:srgbClr val="FFE1B6"/>
            </a:solidFill>
          </p:spPr>
        </p:sp>
        <p:sp>
          <p:nvSpPr>
            <p:cNvPr name="TextBox 6" id="6"/>
            <p:cNvSpPr txBox="true"/>
            <p:nvPr/>
          </p:nvSpPr>
          <p:spPr>
            <a:xfrm>
              <a:off x="0" y="-38100"/>
              <a:ext cx="5121691" cy="41201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5282" y="6742772"/>
            <a:ext cx="3444775" cy="3344563"/>
          </a:xfrm>
          <a:custGeom>
            <a:avLst/>
            <a:gdLst/>
            <a:ahLst/>
            <a:cxnLst/>
            <a:rect r="r" b="b" t="t" l="l"/>
            <a:pathLst>
              <a:path h="3344563" w="3444775">
                <a:moveTo>
                  <a:pt x="0" y="0"/>
                </a:moveTo>
                <a:lnTo>
                  <a:pt x="3444775" y="0"/>
                </a:lnTo>
                <a:lnTo>
                  <a:pt x="3444775" y="3344564"/>
                </a:lnTo>
                <a:lnTo>
                  <a:pt x="0" y="33445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969382" y="6742772"/>
            <a:ext cx="3406500" cy="3344563"/>
          </a:xfrm>
          <a:custGeom>
            <a:avLst/>
            <a:gdLst/>
            <a:ahLst/>
            <a:cxnLst/>
            <a:rect r="r" b="b" t="t" l="l"/>
            <a:pathLst>
              <a:path h="3344563" w="3406500">
                <a:moveTo>
                  <a:pt x="0" y="0"/>
                </a:moveTo>
                <a:lnTo>
                  <a:pt x="3406500" y="0"/>
                </a:lnTo>
                <a:lnTo>
                  <a:pt x="3406500" y="3344564"/>
                </a:lnTo>
                <a:lnTo>
                  <a:pt x="0" y="3344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9" id="9"/>
          <p:cNvSpPr/>
          <p:nvPr/>
        </p:nvSpPr>
        <p:spPr>
          <a:xfrm flipH="true" flipV="true" rot="0">
            <a:off x="5439741" y="7881392"/>
            <a:ext cx="1260212" cy="1049126"/>
          </a:xfrm>
          <a:custGeom>
            <a:avLst/>
            <a:gdLst/>
            <a:ahLst/>
            <a:cxnLst/>
            <a:rect r="r" b="b" t="t" l="l"/>
            <a:pathLst>
              <a:path h="1049126" w="1260212">
                <a:moveTo>
                  <a:pt x="1260212" y="1049126"/>
                </a:moveTo>
                <a:lnTo>
                  <a:pt x="0" y="1049126"/>
                </a:lnTo>
                <a:lnTo>
                  <a:pt x="0" y="0"/>
                </a:lnTo>
                <a:lnTo>
                  <a:pt x="1260212" y="0"/>
                </a:lnTo>
                <a:lnTo>
                  <a:pt x="1260212" y="1049126"/>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0">
            <a:off x="12105493" y="7899573"/>
            <a:ext cx="1260212" cy="1049126"/>
          </a:xfrm>
          <a:custGeom>
            <a:avLst/>
            <a:gdLst/>
            <a:ahLst/>
            <a:cxnLst/>
            <a:rect r="r" b="b" t="t" l="l"/>
            <a:pathLst>
              <a:path h="1049126" w="1260212">
                <a:moveTo>
                  <a:pt x="0" y="1049126"/>
                </a:moveTo>
                <a:lnTo>
                  <a:pt x="1260212" y="1049126"/>
                </a:lnTo>
                <a:lnTo>
                  <a:pt x="1260212" y="0"/>
                </a:lnTo>
                <a:lnTo>
                  <a:pt x="0" y="0"/>
                </a:lnTo>
                <a:lnTo>
                  <a:pt x="0" y="1049126"/>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638310" y="6763823"/>
            <a:ext cx="3528826" cy="3323512"/>
          </a:xfrm>
          <a:custGeom>
            <a:avLst/>
            <a:gdLst/>
            <a:ahLst/>
            <a:cxnLst/>
            <a:rect r="r" b="b" t="t" l="l"/>
            <a:pathLst>
              <a:path h="3323512" w="3528826">
                <a:moveTo>
                  <a:pt x="0" y="0"/>
                </a:moveTo>
                <a:lnTo>
                  <a:pt x="3528826" y="0"/>
                </a:lnTo>
                <a:lnTo>
                  <a:pt x="3528826" y="3323513"/>
                </a:lnTo>
                <a:lnTo>
                  <a:pt x="0" y="33235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2" id="12"/>
          <p:cNvSpPr txBox="true"/>
          <p:nvPr/>
        </p:nvSpPr>
        <p:spPr>
          <a:xfrm rot="0">
            <a:off x="1397043" y="809748"/>
            <a:ext cx="15493915" cy="1276351"/>
          </a:xfrm>
          <a:prstGeom prst="rect">
            <a:avLst/>
          </a:prstGeom>
        </p:spPr>
        <p:txBody>
          <a:bodyPr anchor="t" rtlCol="false" tIns="0" lIns="0" bIns="0" rIns="0">
            <a:spAutoFit/>
          </a:bodyPr>
          <a:lstStyle/>
          <a:p>
            <a:pPr algn="ctr">
              <a:lnSpc>
                <a:spcPts val="10499"/>
              </a:lnSpc>
            </a:pPr>
            <a:r>
              <a:rPr lang="en-US" sz="7499">
                <a:solidFill>
                  <a:srgbClr val="008180"/>
                </a:solidFill>
                <a:latin typeface="Source Sans Pro Bold"/>
              </a:rPr>
              <a:t>DAFTAR </a:t>
            </a:r>
            <a:r>
              <a:rPr lang="en-US" sz="7499">
                <a:solidFill>
                  <a:srgbClr val="F37C64"/>
                </a:solidFill>
                <a:latin typeface="Source Sans Pro Bold"/>
              </a:rPr>
              <a:t>PUSTAKA</a:t>
            </a:r>
          </a:p>
        </p:txBody>
      </p:sp>
      <p:sp>
        <p:nvSpPr>
          <p:cNvPr name="TextBox 13" id="13"/>
          <p:cNvSpPr txBox="true"/>
          <p:nvPr/>
        </p:nvSpPr>
        <p:spPr>
          <a:xfrm rot="0">
            <a:off x="3476431" y="2766167"/>
            <a:ext cx="11335138" cy="3667125"/>
          </a:xfrm>
          <a:prstGeom prst="rect">
            <a:avLst/>
          </a:prstGeom>
        </p:spPr>
        <p:txBody>
          <a:bodyPr anchor="t" rtlCol="false" tIns="0" lIns="0" bIns="0" rIns="0">
            <a:spAutoFit/>
          </a:bodyPr>
          <a:lstStyle/>
          <a:p>
            <a:pPr algn="just">
              <a:lnSpc>
                <a:spcPts val="2638"/>
              </a:lnSpc>
            </a:pPr>
            <a:r>
              <a:rPr lang="en-US" sz="2198">
                <a:solidFill>
                  <a:srgbClr val="000000"/>
                </a:solidFill>
                <a:latin typeface="Rosario"/>
              </a:rPr>
              <a:t>Ardianto Pambudi, Nurchim, &amp; Agustina Srirahayu. (2020). Aplikasi Kesehatan Ibu Hamil Berbasis Android. Infokes: Jurnal Ilmiah Rekam Medis Dan Informatika Kesehatan, 10(2), 55–62. https://doi.org/10.47701/infokes.v10i2.1034</a:t>
            </a:r>
          </a:p>
          <a:p>
            <a:pPr algn="just">
              <a:lnSpc>
                <a:spcPts val="2638"/>
              </a:lnSpc>
            </a:pPr>
          </a:p>
          <a:p>
            <a:pPr algn="just">
              <a:lnSpc>
                <a:spcPts val="2638"/>
              </a:lnSpc>
            </a:pPr>
            <a:r>
              <a:rPr lang="en-US" sz="2198">
                <a:solidFill>
                  <a:srgbClr val="000000"/>
                </a:solidFill>
                <a:latin typeface="Rosario"/>
              </a:rPr>
              <a:t>Hamsinar, H., Aum, R., &amp; Musadat, F. (2021). Sistem Informasi Kesehatan Kehamilan Berbasis Android Android-Based Pregnancy Health Information System. Jurnal Informatika, 10(2), 46–53. http://ejournal.unidayan.ac.id/index.php/JIU</a:t>
            </a:r>
          </a:p>
          <a:p>
            <a:pPr algn="just">
              <a:lnSpc>
                <a:spcPts val="2638"/>
              </a:lnSpc>
            </a:pPr>
          </a:p>
          <a:p>
            <a:pPr algn="just">
              <a:lnSpc>
                <a:spcPts val="2638"/>
              </a:lnSpc>
            </a:pPr>
            <a:r>
              <a:rPr lang="en-US" sz="2198">
                <a:solidFill>
                  <a:srgbClr val="000000"/>
                </a:solidFill>
                <a:latin typeface="Rosario"/>
              </a:rPr>
              <a:t>Mohamad, R. W. (2021). Pemanfaatan System Informasi Mobile Bagi Kesehatan Ibu Hamil dan Anak. Jambura Nursing Journal, 3(1), 32–38. https://doi.org/10.37311/jnj.v3i1.9853</a:t>
            </a:r>
          </a:p>
          <a:p>
            <a:pPr algn="just">
              <a:lnSpc>
                <a:spcPts val="263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true" flipV="false" rot="0">
            <a:off x="14400346" y="-1060605"/>
            <a:ext cx="3727366" cy="2121210"/>
          </a:xfrm>
          <a:custGeom>
            <a:avLst/>
            <a:gdLst/>
            <a:ahLst/>
            <a:cxnLst/>
            <a:rect r="r" b="b" t="t" l="l"/>
            <a:pathLst>
              <a:path h="2121210" w="3727366">
                <a:moveTo>
                  <a:pt x="3727366" y="0"/>
                </a:moveTo>
                <a:lnTo>
                  <a:pt x="0" y="0"/>
                </a:lnTo>
                <a:lnTo>
                  <a:pt x="0" y="2121210"/>
                </a:lnTo>
                <a:lnTo>
                  <a:pt x="3727366" y="2121210"/>
                </a:lnTo>
                <a:lnTo>
                  <a:pt x="37273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12113" y="9288562"/>
            <a:ext cx="3408463" cy="1939725"/>
          </a:xfrm>
          <a:custGeom>
            <a:avLst/>
            <a:gdLst/>
            <a:ahLst/>
            <a:cxnLst/>
            <a:rect r="r" b="b" t="t" l="l"/>
            <a:pathLst>
              <a:path h="1939725" w="3408463">
                <a:moveTo>
                  <a:pt x="3408463" y="0"/>
                </a:moveTo>
                <a:lnTo>
                  <a:pt x="0" y="0"/>
                </a:lnTo>
                <a:lnTo>
                  <a:pt x="0" y="1939726"/>
                </a:lnTo>
                <a:lnTo>
                  <a:pt x="3408463" y="1939726"/>
                </a:lnTo>
                <a:lnTo>
                  <a:pt x="340846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691150" y="7694237"/>
            <a:ext cx="2034716" cy="2034716"/>
          </a:xfrm>
          <a:custGeom>
            <a:avLst/>
            <a:gdLst/>
            <a:ahLst/>
            <a:cxnLst/>
            <a:rect r="r" b="b" t="t" l="l"/>
            <a:pathLst>
              <a:path h="2034716" w="2034716">
                <a:moveTo>
                  <a:pt x="2034715" y="0"/>
                </a:moveTo>
                <a:lnTo>
                  <a:pt x="0" y="0"/>
                </a:lnTo>
                <a:lnTo>
                  <a:pt x="0" y="2034715"/>
                </a:lnTo>
                <a:lnTo>
                  <a:pt x="2034715" y="2034715"/>
                </a:lnTo>
                <a:lnTo>
                  <a:pt x="2034715"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19778" y="499962"/>
            <a:ext cx="1959388" cy="1959388"/>
          </a:xfrm>
          <a:custGeom>
            <a:avLst/>
            <a:gdLst/>
            <a:ahLst/>
            <a:cxnLst/>
            <a:rect r="r" b="b" t="t" l="l"/>
            <a:pathLst>
              <a:path h="1959388" w="1959388">
                <a:moveTo>
                  <a:pt x="0" y="0"/>
                </a:moveTo>
                <a:lnTo>
                  <a:pt x="1959388" y="0"/>
                </a:lnTo>
                <a:lnTo>
                  <a:pt x="1959388" y="1959388"/>
                </a:lnTo>
                <a:lnTo>
                  <a:pt x="0" y="1959388"/>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54988" y="1451081"/>
            <a:ext cx="8681766" cy="7664462"/>
          </a:xfrm>
          <a:custGeom>
            <a:avLst/>
            <a:gdLst/>
            <a:ahLst/>
            <a:cxnLst/>
            <a:rect r="r" b="b" t="t" l="l"/>
            <a:pathLst>
              <a:path h="7664462" w="8681766">
                <a:moveTo>
                  <a:pt x="0" y="0"/>
                </a:moveTo>
                <a:lnTo>
                  <a:pt x="8681766" y="0"/>
                </a:lnTo>
                <a:lnTo>
                  <a:pt x="8681766" y="7664462"/>
                </a:lnTo>
                <a:lnTo>
                  <a:pt x="0" y="76644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418474" y="3179895"/>
            <a:ext cx="7621768" cy="4232011"/>
          </a:xfrm>
          <a:prstGeom prst="rect">
            <a:avLst/>
          </a:prstGeom>
        </p:spPr>
        <p:txBody>
          <a:bodyPr anchor="t" rtlCol="false" tIns="0" lIns="0" bIns="0" rIns="0">
            <a:spAutoFit/>
          </a:bodyPr>
          <a:lstStyle/>
          <a:p>
            <a:pPr algn="ctr">
              <a:lnSpc>
                <a:spcPts val="16255"/>
              </a:lnSpc>
            </a:pPr>
            <a:r>
              <a:rPr lang="en-US" sz="16255">
                <a:solidFill>
                  <a:srgbClr val="008180"/>
                </a:solidFill>
                <a:latin typeface="Source Sans Pro Bold"/>
              </a:rPr>
              <a:t>TERIMA</a:t>
            </a:r>
          </a:p>
          <a:p>
            <a:pPr algn="ctr">
              <a:lnSpc>
                <a:spcPts val="16255"/>
              </a:lnSpc>
            </a:pPr>
            <a:r>
              <a:rPr lang="en-US" sz="16255">
                <a:solidFill>
                  <a:srgbClr val="F37C64"/>
                </a:solidFill>
                <a:latin typeface="Source Sans Pro Bold"/>
              </a:rPr>
              <a:t>KASIH</a:t>
            </a:r>
          </a:p>
        </p:txBody>
      </p:sp>
      <p:sp>
        <p:nvSpPr>
          <p:cNvPr name="Freeform 8" id="8"/>
          <p:cNvSpPr/>
          <p:nvPr/>
        </p:nvSpPr>
        <p:spPr>
          <a:xfrm flipH="false" flipV="true" rot="5400000">
            <a:off x="16753006" y="3556241"/>
            <a:ext cx="1230074" cy="1024037"/>
          </a:xfrm>
          <a:custGeom>
            <a:avLst/>
            <a:gdLst/>
            <a:ahLst/>
            <a:cxnLst/>
            <a:rect r="r" b="b" t="t" l="l"/>
            <a:pathLst>
              <a:path h="1024037" w="1230074">
                <a:moveTo>
                  <a:pt x="0" y="1024037"/>
                </a:moveTo>
                <a:lnTo>
                  <a:pt x="1230075" y="1024037"/>
                </a:lnTo>
                <a:lnTo>
                  <a:pt x="1230075" y="0"/>
                </a:lnTo>
                <a:lnTo>
                  <a:pt x="0" y="0"/>
                </a:lnTo>
                <a:lnTo>
                  <a:pt x="0" y="102403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9052552" y="5631513"/>
            <a:ext cx="1319377" cy="1098382"/>
          </a:xfrm>
          <a:custGeom>
            <a:avLst/>
            <a:gdLst/>
            <a:ahLst/>
            <a:cxnLst/>
            <a:rect r="r" b="b" t="t" l="l"/>
            <a:pathLst>
              <a:path h="1098382" w="1319377">
                <a:moveTo>
                  <a:pt x="0" y="0"/>
                </a:moveTo>
                <a:lnTo>
                  <a:pt x="1319378" y="0"/>
                </a:lnTo>
                <a:lnTo>
                  <a:pt x="1319378" y="1098382"/>
                </a:lnTo>
                <a:lnTo>
                  <a:pt x="0" y="10983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true" flipV="false" rot="0">
            <a:off x="9853495" y="2692259"/>
            <a:ext cx="2034716" cy="2034716"/>
          </a:xfrm>
          <a:custGeom>
            <a:avLst/>
            <a:gdLst/>
            <a:ahLst/>
            <a:cxnLst/>
            <a:rect r="r" b="b" t="t" l="l"/>
            <a:pathLst>
              <a:path h="2034716" w="2034716">
                <a:moveTo>
                  <a:pt x="2034716" y="0"/>
                </a:moveTo>
                <a:lnTo>
                  <a:pt x="0" y="0"/>
                </a:lnTo>
                <a:lnTo>
                  <a:pt x="0" y="2034716"/>
                </a:lnTo>
                <a:lnTo>
                  <a:pt x="2034716" y="2034716"/>
                </a:lnTo>
                <a:lnTo>
                  <a:pt x="2034716"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584614" y="1863584"/>
            <a:ext cx="8053478" cy="7013848"/>
          </a:xfrm>
          <a:custGeom>
            <a:avLst/>
            <a:gdLst/>
            <a:ahLst/>
            <a:cxnLst/>
            <a:rect r="r" b="b" t="t" l="l"/>
            <a:pathLst>
              <a:path h="7013848" w="8053478">
                <a:moveTo>
                  <a:pt x="8053478" y="0"/>
                </a:moveTo>
                <a:lnTo>
                  <a:pt x="0" y="0"/>
                </a:lnTo>
                <a:lnTo>
                  <a:pt x="0" y="7013848"/>
                </a:lnTo>
                <a:lnTo>
                  <a:pt x="8053478" y="7013848"/>
                </a:lnTo>
                <a:lnTo>
                  <a:pt x="80534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95350" y="3951921"/>
            <a:ext cx="8291292" cy="2093299"/>
          </a:xfrm>
          <a:prstGeom prst="rect">
            <a:avLst/>
          </a:prstGeom>
        </p:spPr>
        <p:txBody>
          <a:bodyPr anchor="t" rtlCol="false" tIns="0" lIns="0" bIns="0" rIns="0">
            <a:spAutoFit/>
          </a:bodyPr>
          <a:lstStyle/>
          <a:p>
            <a:pPr algn="ctr" marL="685118" indent="-342559" lvl="1">
              <a:lnSpc>
                <a:spcPts val="4125"/>
              </a:lnSpc>
              <a:buAutoNum type="arabicPeriod" startAt="1"/>
            </a:pPr>
            <a:r>
              <a:rPr lang="en-US" sz="3173">
                <a:solidFill>
                  <a:srgbClr val="000000"/>
                </a:solidFill>
                <a:latin typeface="Rosario Bold"/>
              </a:rPr>
              <a:t> Dany Oktavian Wardana      (202251092)</a:t>
            </a:r>
          </a:p>
          <a:p>
            <a:pPr algn="ctr" marL="685118" indent="-342559" lvl="1">
              <a:lnSpc>
                <a:spcPts val="4125"/>
              </a:lnSpc>
              <a:buAutoNum type="arabicPeriod" startAt="1"/>
            </a:pPr>
            <a:r>
              <a:rPr lang="en-US" sz="3173">
                <a:solidFill>
                  <a:srgbClr val="000000"/>
                </a:solidFill>
                <a:latin typeface="Rosario"/>
              </a:rPr>
              <a:t> </a:t>
            </a:r>
            <a:r>
              <a:rPr lang="en-US" sz="3173">
                <a:solidFill>
                  <a:srgbClr val="000000"/>
                </a:solidFill>
                <a:latin typeface="Rosario Bold"/>
              </a:rPr>
              <a:t>Rauhillah                                 (202251087)</a:t>
            </a:r>
          </a:p>
          <a:p>
            <a:pPr algn="ctr" marL="685118" indent="-342559" lvl="1">
              <a:lnSpc>
                <a:spcPts val="4125"/>
              </a:lnSpc>
              <a:buAutoNum type="arabicPeriod" startAt="1"/>
            </a:pPr>
            <a:r>
              <a:rPr lang="en-US" sz="3173">
                <a:solidFill>
                  <a:srgbClr val="000000"/>
                </a:solidFill>
                <a:latin typeface="Rosario"/>
              </a:rPr>
              <a:t> </a:t>
            </a:r>
            <a:r>
              <a:rPr lang="en-US" sz="3173">
                <a:solidFill>
                  <a:srgbClr val="000000"/>
                </a:solidFill>
                <a:latin typeface="Rosario Bold"/>
              </a:rPr>
              <a:t>Kukuh Triyanto                      (202251056)</a:t>
            </a:r>
          </a:p>
          <a:p>
            <a:pPr algn="ctr" marL="685118" indent="-342559" lvl="1">
              <a:lnSpc>
                <a:spcPts val="4125"/>
              </a:lnSpc>
              <a:buAutoNum type="arabicPeriod" startAt="1"/>
            </a:pPr>
            <a:r>
              <a:rPr lang="en-US" sz="3173">
                <a:solidFill>
                  <a:srgbClr val="000000"/>
                </a:solidFill>
                <a:latin typeface="Rosario"/>
              </a:rPr>
              <a:t> </a:t>
            </a:r>
            <a:r>
              <a:rPr lang="en-US" sz="3173">
                <a:solidFill>
                  <a:srgbClr val="000000"/>
                </a:solidFill>
                <a:latin typeface="Rosario Bold"/>
              </a:rPr>
              <a:t>Rizki Aditya Ananda              (202251261)</a:t>
            </a:r>
          </a:p>
        </p:txBody>
      </p:sp>
      <p:sp>
        <p:nvSpPr>
          <p:cNvPr name="TextBox 5" id="5"/>
          <p:cNvSpPr txBox="true"/>
          <p:nvPr/>
        </p:nvSpPr>
        <p:spPr>
          <a:xfrm rot="0">
            <a:off x="895350" y="1643738"/>
            <a:ext cx="8958145" cy="866775"/>
          </a:xfrm>
          <a:prstGeom prst="rect">
            <a:avLst/>
          </a:prstGeom>
        </p:spPr>
        <p:txBody>
          <a:bodyPr anchor="t" rtlCol="false" tIns="0" lIns="0" bIns="0" rIns="0">
            <a:spAutoFit/>
          </a:bodyPr>
          <a:lstStyle/>
          <a:p>
            <a:pPr algn="ctr">
              <a:lnSpc>
                <a:spcPts val="6804"/>
              </a:lnSpc>
            </a:pPr>
            <a:r>
              <a:rPr lang="en-US" sz="5670">
                <a:solidFill>
                  <a:srgbClr val="008180"/>
                </a:solidFill>
                <a:latin typeface="Source Sans Pro Bold"/>
              </a:rPr>
              <a:t>NAMA ANGGOTA</a:t>
            </a:r>
          </a:p>
        </p:txBody>
      </p:sp>
      <p:sp>
        <p:nvSpPr>
          <p:cNvPr name="Freeform 6" id="6"/>
          <p:cNvSpPr/>
          <p:nvPr/>
        </p:nvSpPr>
        <p:spPr>
          <a:xfrm flipH="false" flipV="false" rot="0">
            <a:off x="15709640" y="-124221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20960" y="979399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688227" y="2605778"/>
            <a:ext cx="931843" cy="775760"/>
          </a:xfrm>
          <a:custGeom>
            <a:avLst/>
            <a:gdLst/>
            <a:ahLst/>
            <a:cxnLst/>
            <a:rect r="r" b="b" t="t" l="l"/>
            <a:pathLst>
              <a:path h="775760" w="931843">
                <a:moveTo>
                  <a:pt x="0" y="0"/>
                </a:moveTo>
                <a:lnTo>
                  <a:pt x="931843" y="0"/>
                </a:lnTo>
                <a:lnTo>
                  <a:pt x="931843" y="775759"/>
                </a:lnTo>
                <a:lnTo>
                  <a:pt x="0" y="7757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709640" y="-124221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0960" y="979399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9456" y="3320779"/>
            <a:ext cx="5448496" cy="4121044"/>
          </a:xfrm>
          <a:custGeom>
            <a:avLst/>
            <a:gdLst/>
            <a:ahLst/>
            <a:cxnLst/>
            <a:rect r="r" b="b" t="t" l="l"/>
            <a:pathLst>
              <a:path h="4121044" w="5448496">
                <a:moveTo>
                  <a:pt x="0" y="0"/>
                </a:moveTo>
                <a:lnTo>
                  <a:pt x="5448496" y="0"/>
                </a:lnTo>
                <a:lnTo>
                  <a:pt x="5448496" y="4121044"/>
                </a:lnTo>
                <a:lnTo>
                  <a:pt x="0" y="41210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764902" y="2011840"/>
            <a:ext cx="14708602" cy="1028700"/>
          </a:xfrm>
          <a:prstGeom prst="rect">
            <a:avLst/>
          </a:prstGeom>
        </p:spPr>
        <p:txBody>
          <a:bodyPr anchor="t" rtlCol="false" tIns="0" lIns="0" bIns="0" rIns="0">
            <a:spAutoFit/>
          </a:bodyPr>
          <a:lstStyle/>
          <a:p>
            <a:pPr algn="ctr">
              <a:lnSpc>
                <a:spcPts val="8400"/>
              </a:lnSpc>
            </a:pPr>
            <a:r>
              <a:rPr lang="en-US" sz="6000">
                <a:solidFill>
                  <a:srgbClr val="008180"/>
                </a:solidFill>
                <a:latin typeface="Source Sans Pro Bold"/>
              </a:rPr>
              <a:t>LATAR </a:t>
            </a:r>
            <a:r>
              <a:rPr lang="en-US" sz="6000">
                <a:solidFill>
                  <a:srgbClr val="F37C64"/>
                </a:solidFill>
                <a:latin typeface="Source Sans Pro Bold"/>
              </a:rPr>
              <a:t>BELAKANG</a:t>
            </a:r>
          </a:p>
        </p:txBody>
      </p:sp>
      <p:sp>
        <p:nvSpPr>
          <p:cNvPr name="TextBox 6" id="6"/>
          <p:cNvSpPr txBox="true"/>
          <p:nvPr/>
        </p:nvSpPr>
        <p:spPr>
          <a:xfrm rot="0">
            <a:off x="7357482" y="4244748"/>
            <a:ext cx="9523441" cy="3933825"/>
          </a:xfrm>
          <a:prstGeom prst="rect">
            <a:avLst/>
          </a:prstGeom>
        </p:spPr>
        <p:txBody>
          <a:bodyPr anchor="t" rtlCol="false" tIns="0" lIns="0" bIns="0" rIns="0">
            <a:spAutoFit/>
          </a:bodyPr>
          <a:lstStyle/>
          <a:p>
            <a:pPr algn="l">
              <a:lnSpc>
                <a:spcPts val="4492"/>
              </a:lnSpc>
            </a:pPr>
            <a:r>
              <a:rPr lang="en-US" sz="3743">
                <a:solidFill>
                  <a:srgbClr val="000000"/>
                </a:solidFill>
                <a:latin typeface="Rosario Bold"/>
              </a:rPr>
              <a:t>Tingkat kematian ibu hamil di Indonesia tinggi akibat kurangnya pengetahuan dan komunikasi efektif. Aplikasi Smart Bumil memanfaatkan teknologi Android untuk memberikan informasi kesehatan dan berkomunikasi langsung dengan bidan.</a:t>
            </a:r>
          </a:p>
          <a:p>
            <a:pPr algn="l">
              <a:lnSpc>
                <a:spcPts val="4492"/>
              </a:lnSpc>
            </a:pPr>
          </a:p>
        </p:txBody>
      </p:sp>
      <p:sp>
        <p:nvSpPr>
          <p:cNvPr name="Freeform 7" id="7"/>
          <p:cNvSpPr/>
          <p:nvPr/>
        </p:nvSpPr>
        <p:spPr>
          <a:xfrm flipH="true" flipV="false" rot="0">
            <a:off x="5917952" y="5005945"/>
            <a:ext cx="901757" cy="750713"/>
          </a:xfrm>
          <a:custGeom>
            <a:avLst/>
            <a:gdLst/>
            <a:ahLst/>
            <a:cxnLst/>
            <a:rect r="r" b="b" t="t" l="l"/>
            <a:pathLst>
              <a:path h="750713" w="901757">
                <a:moveTo>
                  <a:pt x="901757" y="0"/>
                </a:moveTo>
                <a:lnTo>
                  <a:pt x="0" y="0"/>
                </a:lnTo>
                <a:lnTo>
                  <a:pt x="0" y="750713"/>
                </a:lnTo>
                <a:lnTo>
                  <a:pt x="901757" y="750713"/>
                </a:lnTo>
                <a:lnTo>
                  <a:pt x="90175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709640" y="-124221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0960" y="979399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675910" y="2810796"/>
            <a:ext cx="6802281" cy="3921569"/>
            <a:chOff x="0" y="0"/>
            <a:chExt cx="1959866" cy="1129879"/>
          </a:xfrm>
        </p:grpSpPr>
        <p:sp>
          <p:nvSpPr>
            <p:cNvPr name="Freeform 5" id="5"/>
            <p:cNvSpPr/>
            <p:nvPr/>
          </p:nvSpPr>
          <p:spPr>
            <a:xfrm flipH="false" flipV="false" rot="0">
              <a:off x="0" y="0"/>
              <a:ext cx="1959866" cy="1129879"/>
            </a:xfrm>
            <a:custGeom>
              <a:avLst/>
              <a:gdLst/>
              <a:ahLst/>
              <a:cxnLst/>
              <a:rect r="r" b="b" t="t" l="l"/>
              <a:pathLst>
                <a:path h="1129879" w="1959866">
                  <a:moveTo>
                    <a:pt x="22763" y="0"/>
                  </a:moveTo>
                  <a:lnTo>
                    <a:pt x="1937104" y="0"/>
                  </a:lnTo>
                  <a:cubicBezTo>
                    <a:pt x="1943141" y="0"/>
                    <a:pt x="1948930" y="2398"/>
                    <a:pt x="1953199" y="6667"/>
                  </a:cubicBezTo>
                  <a:cubicBezTo>
                    <a:pt x="1957468" y="10936"/>
                    <a:pt x="1959866" y="16726"/>
                    <a:pt x="1959866" y="22763"/>
                  </a:cubicBezTo>
                  <a:lnTo>
                    <a:pt x="1959866" y="1107116"/>
                  </a:lnTo>
                  <a:cubicBezTo>
                    <a:pt x="1959866" y="1113153"/>
                    <a:pt x="1957468" y="1118943"/>
                    <a:pt x="1953199" y="1123211"/>
                  </a:cubicBezTo>
                  <a:cubicBezTo>
                    <a:pt x="1948930" y="1127480"/>
                    <a:pt x="1943141" y="1129879"/>
                    <a:pt x="1937104" y="1129879"/>
                  </a:cubicBezTo>
                  <a:lnTo>
                    <a:pt x="22763" y="1129879"/>
                  </a:lnTo>
                  <a:cubicBezTo>
                    <a:pt x="16726" y="1129879"/>
                    <a:pt x="10936" y="1127480"/>
                    <a:pt x="6667" y="1123211"/>
                  </a:cubicBezTo>
                  <a:cubicBezTo>
                    <a:pt x="2398" y="1118943"/>
                    <a:pt x="0" y="1113153"/>
                    <a:pt x="0" y="1107116"/>
                  </a:cubicBezTo>
                  <a:lnTo>
                    <a:pt x="0" y="22763"/>
                  </a:lnTo>
                  <a:cubicBezTo>
                    <a:pt x="0" y="16726"/>
                    <a:pt x="2398" y="10936"/>
                    <a:pt x="6667" y="6667"/>
                  </a:cubicBezTo>
                  <a:cubicBezTo>
                    <a:pt x="10936" y="2398"/>
                    <a:pt x="16726" y="0"/>
                    <a:pt x="22763" y="0"/>
                  </a:cubicBezTo>
                  <a:close/>
                </a:path>
              </a:pathLst>
            </a:custGeom>
            <a:solidFill>
              <a:srgbClr val="000000">
                <a:alpha val="0"/>
              </a:srgbClr>
            </a:solidFill>
            <a:ln w="19050" cap="sq">
              <a:solidFill>
                <a:srgbClr val="000000"/>
              </a:solidFill>
              <a:prstDash val="solid"/>
              <a:miter/>
            </a:ln>
          </p:spPr>
        </p:sp>
        <p:sp>
          <p:nvSpPr>
            <p:cNvPr name="TextBox 6" id="6"/>
            <p:cNvSpPr txBox="true"/>
            <p:nvPr/>
          </p:nvSpPr>
          <p:spPr>
            <a:xfrm>
              <a:off x="0" y="-38100"/>
              <a:ext cx="1959866" cy="116797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 id="7"/>
          <p:cNvSpPr/>
          <p:nvPr/>
        </p:nvSpPr>
        <p:spPr>
          <a:xfrm flipH="false" flipV="false" rot="0">
            <a:off x="1506831" y="4524457"/>
            <a:ext cx="4169079" cy="4898668"/>
          </a:xfrm>
          <a:custGeom>
            <a:avLst/>
            <a:gdLst/>
            <a:ahLst/>
            <a:cxnLst/>
            <a:rect r="r" b="b" t="t" l="l"/>
            <a:pathLst>
              <a:path h="4898668" w="4169079">
                <a:moveTo>
                  <a:pt x="0" y="0"/>
                </a:moveTo>
                <a:lnTo>
                  <a:pt x="4169079" y="0"/>
                </a:lnTo>
                <a:lnTo>
                  <a:pt x="4169079" y="4898668"/>
                </a:lnTo>
                <a:lnTo>
                  <a:pt x="0" y="4898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2611541" y="4524457"/>
            <a:ext cx="4169079" cy="4898668"/>
          </a:xfrm>
          <a:custGeom>
            <a:avLst/>
            <a:gdLst/>
            <a:ahLst/>
            <a:cxnLst/>
            <a:rect r="r" b="b" t="t" l="l"/>
            <a:pathLst>
              <a:path h="4898668" w="4169079">
                <a:moveTo>
                  <a:pt x="4169079" y="0"/>
                </a:moveTo>
                <a:lnTo>
                  <a:pt x="0" y="0"/>
                </a:lnTo>
                <a:lnTo>
                  <a:pt x="0" y="4898668"/>
                </a:lnTo>
                <a:lnTo>
                  <a:pt x="4169079" y="4898668"/>
                </a:lnTo>
                <a:lnTo>
                  <a:pt x="41690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408595" y="914400"/>
            <a:ext cx="10387816" cy="1028700"/>
          </a:xfrm>
          <a:prstGeom prst="rect">
            <a:avLst/>
          </a:prstGeom>
        </p:spPr>
        <p:txBody>
          <a:bodyPr anchor="t" rtlCol="false" tIns="0" lIns="0" bIns="0" rIns="0">
            <a:spAutoFit/>
          </a:bodyPr>
          <a:lstStyle/>
          <a:p>
            <a:pPr algn="ctr">
              <a:lnSpc>
                <a:spcPts val="8400"/>
              </a:lnSpc>
            </a:pPr>
            <a:r>
              <a:rPr lang="en-US" sz="6000">
                <a:solidFill>
                  <a:srgbClr val="008180"/>
                </a:solidFill>
                <a:latin typeface="Source Sans Pro Bold"/>
              </a:rPr>
              <a:t>RUMUSAN </a:t>
            </a:r>
            <a:r>
              <a:rPr lang="en-US" sz="6000">
                <a:solidFill>
                  <a:srgbClr val="F37C64"/>
                </a:solidFill>
                <a:latin typeface="Source Sans Pro Bold"/>
              </a:rPr>
              <a:t>MASALAH</a:t>
            </a:r>
          </a:p>
        </p:txBody>
      </p:sp>
      <p:sp>
        <p:nvSpPr>
          <p:cNvPr name="TextBox 10" id="10"/>
          <p:cNvSpPr txBox="true"/>
          <p:nvPr/>
        </p:nvSpPr>
        <p:spPr>
          <a:xfrm rot="0">
            <a:off x="8383192" y="4961165"/>
            <a:ext cx="1839841" cy="627980"/>
          </a:xfrm>
          <a:prstGeom prst="rect">
            <a:avLst/>
          </a:prstGeom>
        </p:spPr>
        <p:txBody>
          <a:bodyPr anchor="t" rtlCol="false" tIns="0" lIns="0" bIns="0" rIns="0">
            <a:spAutoFit/>
          </a:bodyPr>
          <a:lstStyle/>
          <a:p>
            <a:pPr algn="ctr">
              <a:lnSpc>
                <a:spcPts val="2416"/>
              </a:lnSpc>
            </a:pPr>
            <a:r>
              <a:rPr lang="en-US" sz="2197">
                <a:solidFill>
                  <a:srgbClr val="FFF6E4"/>
                </a:solidFill>
                <a:latin typeface="Source Sans Pro Bold"/>
              </a:rPr>
              <a:t>KEBUTUHAN DASAR</a:t>
            </a:r>
          </a:p>
        </p:txBody>
      </p:sp>
      <p:sp>
        <p:nvSpPr>
          <p:cNvPr name="TextBox 11" id="11"/>
          <p:cNvSpPr txBox="true"/>
          <p:nvPr/>
        </p:nvSpPr>
        <p:spPr>
          <a:xfrm rot="0">
            <a:off x="8602503" y="5478143"/>
            <a:ext cx="1458369" cy="855885"/>
          </a:xfrm>
          <a:prstGeom prst="rect">
            <a:avLst/>
          </a:prstGeom>
        </p:spPr>
        <p:txBody>
          <a:bodyPr anchor="t" rtlCol="false" tIns="0" lIns="0" bIns="0" rIns="0">
            <a:spAutoFit/>
          </a:bodyPr>
          <a:lstStyle/>
          <a:p>
            <a:pPr algn="ctr">
              <a:lnSpc>
                <a:spcPts val="7052"/>
              </a:lnSpc>
            </a:pPr>
            <a:r>
              <a:rPr lang="en-US" sz="5037">
                <a:solidFill>
                  <a:srgbClr val="FFF6E4"/>
                </a:solidFill>
                <a:latin typeface="Source Sans Pro Bold"/>
              </a:rPr>
              <a:t>50%</a:t>
            </a:r>
          </a:p>
        </p:txBody>
      </p:sp>
      <p:sp>
        <p:nvSpPr>
          <p:cNvPr name="TextBox 12" id="12"/>
          <p:cNvSpPr txBox="true"/>
          <p:nvPr/>
        </p:nvSpPr>
        <p:spPr>
          <a:xfrm rot="0">
            <a:off x="5958386" y="2924257"/>
            <a:ext cx="6519805" cy="3962400"/>
          </a:xfrm>
          <a:prstGeom prst="rect">
            <a:avLst/>
          </a:prstGeom>
        </p:spPr>
        <p:txBody>
          <a:bodyPr anchor="t" rtlCol="false" tIns="0" lIns="0" bIns="0" rIns="0">
            <a:spAutoFit/>
          </a:bodyPr>
          <a:lstStyle/>
          <a:p>
            <a:pPr algn="l">
              <a:lnSpc>
                <a:spcPts val="3936"/>
              </a:lnSpc>
            </a:pPr>
            <a:r>
              <a:rPr lang="en-US" sz="3280">
                <a:solidFill>
                  <a:srgbClr val="000000"/>
                </a:solidFill>
                <a:latin typeface="Rosario Bold"/>
              </a:rPr>
              <a:t>Rumusan Masalah:</a:t>
            </a:r>
          </a:p>
          <a:p>
            <a:pPr algn="l" marL="708284" indent="-354142" lvl="1">
              <a:lnSpc>
                <a:spcPts val="3936"/>
              </a:lnSpc>
              <a:buAutoNum type="arabicPeriod" startAt="1"/>
            </a:pPr>
            <a:r>
              <a:rPr lang="en-US" sz="3280">
                <a:solidFill>
                  <a:srgbClr val="000000"/>
                </a:solidFill>
                <a:latin typeface="Rosario Bold"/>
              </a:rPr>
              <a:t>Alat dan bahan untuk merancang aplikasi?</a:t>
            </a:r>
          </a:p>
          <a:p>
            <a:pPr algn="l" marL="708284" indent="-354142" lvl="1">
              <a:lnSpc>
                <a:spcPts val="3936"/>
              </a:lnSpc>
              <a:buAutoNum type="arabicPeriod" startAt="1"/>
            </a:pPr>
            <a:r>
              <a:rPr lang="en-US" sz="3280">
                <a:solidFill>
                  <a:srgbClr val="000000"/>
                </a:solidFill>
                <a:latin typeface="Rosario Bold"/>
              </a:rPr>
              <a:t>Bagaimana merancang antarmuka dan sistem aplikasi?</a:t>
            </a:r>
          </a:p>
          <a:p>
            <a:pPr algn="l" marL="708284" indent="-354142" lvl="1">
              <a:lnSpc>
                <a:spcPts val="3936"/>
              </a:lnSpc>
              <a:buAutoNum type="arabicPeriod" startAt="1"/>
            </a:pPr>
            <a:r>
              <a:rPr lang="en-US" sz="3280">
                <a:solidFill>
                  <a:srgbClr val="000000"/>
                </a:solidFill>
                <a:latin typeface="Rosario Bold"/>
              </a:rPr>
              <a:t>Proses pengujian dan pengecekan sistem aplikasi?</a:t>
            </a:r>
          </a:p>
          <a:p>
            <a:pPr algn="l">
              <a:lnSpc>
                <a:spcPts val="3936"/>
              </a:lnSpc>
            </a:pPr>
          </a:p>
        </p:txBody>
      </p:sp>
      <p:sp>
        <p:nvSpPr>
          <p:cNvPr name="Freeform 13" id="13"/>
          <p:cNvSpPr/>
          <p:nvPr/>
        </p:nvSpPr>
        <p:spPr>
          <a:xfrm flipH="false" flipV="false" rot="0">
            <a:off x="-698005" y="626359"/>
            <a:ext cx="2061961" cy="1716582"/>
          </a:xfrm>
          <a:custGeom>
            <a:avLst/>
            <a:gdLst/>
            <a:ahLst/>
            <a:cxnLst/>
            <a:rect r="r" b="b" t="t" l="l"/>
            <a:pathLst>
              <a:path h="1716582" w="2061961">
                <a:moveTo>
                  <a:pt x="0" y="0"/>
                </a:moveTo>
                <a:lnTo>
                  <a:pt x="2061961" y="0"/>
                </a:lnTo>
                <a:lnTo>
                  <a:pt x="2061961" y="1716582"/>
                </a:lnTo>
                <a:lnTo>
                  <a:pt x="0" y="1716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6914529" y="6732364"/>
            <a:ext cx="2061961" cy="1716582"/>
          </a:xfrm>
          <a:custGeom>
            <a:avLst/>
            <a:gdLst/>
            <a:ahLst/>
            <a:cxnLst/>
            <a:rect r="r" b="b" t="t" l="l"/>
            <a:pathLst>
              <a:path h="1716582" w="2061961">
                <a:moveTo>
                  <a:pt x="2061961" y="0"/>
                </a:moveTo>
                <a:lnTo>
                  <a:pt x="0" y="0"/>
                </a:lnTo>
                <a:lnTo>
                  <a:pt x="0" y="1716583"/>
                </a:lnTo>
                <a:lnTo>
                  <a:pt x="2061961" y="1716583"/>
                </a:lnTo>
                <a:lnTo>
                  <a:pt x="206196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709640" y="-124221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0960" y="9793993"/>
            <a:ext cx="3099320" cy="1763795"/>
          </a:xfrm>
          <a:custGeom>
            <a:avLst/>
            <a:gdLst/>
            <a:ahLst/>
            <a:cxnLst/>
            <a:rect r="r" b="b" t="t" l="l"/>
            <a:pathLst>
              <a:path h="1763795" w="3099320">
                <a:moveTo>
                  <a:pt x="0" y="0"/>
                </a:moveTo>
                <a:lnTo>
                  <a:pt x="3099320" y="0"/>
                </a:lnTo>
                <a:lnTo>
                  <a:pt x="3099320" y="1763795"/>
                </a:lnTo>
                <a:lnTo>
                  <a:pt x="0" y="176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66757" y="2359325"/>
            <a:ext cx="5074822" cy="6567417"/>
          </a:xfrm>
          <a:custGeom>
            <a:avLst/>
            <a:gdLst/>
            <a:ahLst/>
            <a:cxnLst/>
            <a:rect r="r" b="b" t="t" l="l"/>
            <a:pathLst>
              <a:path h="6567417" w="5074822">
                <a:moveTo>
                  <a:pt x="0" y="0"/>
                </a:moveTo>
                <a:lnTo>
                  <a:pt x="5074822" y="0"/>
                </a:lnTo>
                <a:lnTo>
                  <a:pt x="5074822" y="6567417"/>
                </a:lnTo>
                <a:lnTo>
                  <a:pt x="0" y="6567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7205132" y="3582423"/>
            <a:ext cx="9753871" cy="5158620"/>
            <a:chOff x="0" y="0"/>
            <a:chExt cx="2715159" cy="1435991"/>
          </a:xfrm>
        </p:grpSpPr>
        <p:sp>
          <p:nvSpPr>
            <p:cNvPr name="Freeform 6" id="6"/>
            <p:cNvSpPr/>
            <p:nvPr/>
          </p:nvSpPr>
          <p:spPr>
            <a:xfrm flipH="false" flipV="false" rot="0">
              <a:off x="0" y="0"/>
              <a:ext cx="2715159" cy="1435991"/>
            </a:xfrm>
            <a:custGeom>
              <a:avLst/>
              <a:gdLst/>
              <a:ahLst/>
              <a:cxnLst/>
              <a:rect r="r" b="b" t="t" l="l"/>
              <a:pathLst>
                <a:path h="1435991" w="2715159">
                  <a:moveTo>
                    <a:pt x="15875" y="0"/>
                  </a:moveTo>
                  <a:lnTo>
                    <a:pt x="2699284" y="0"/>
                  </a:lnTo>
                  <a:cubicBezTo>
                    <a:pt x="2708052" y="0"/>
                    <a:pt x="2715159" y="7107"/>
                    <a:pt x="2715159" y="15875"/>
                  </a:cubicBezTo>
                  <a:lnTo>
                    <a:pt x="2715159" y="1420117"/>
                  </a:lnTo>
                  <a:cubicBezTo>
                    <a:pt x="2715159" y="1428884"/>
                    <a:pt x="2708052" y="1435991"/>
                    <a:pt x="2699284" y="1435991"/>
                  </a:cubicBezTo>
                  <a:lnTo>
                    <a:pt x="15875" y="1435991"/>
                  </a:lnTo>
                  <a:cubicBezTo>
                    <a:pt x="7107" y="1435991"/>
                    <a:pt x="0" y="1428884"/>
                    <a:pt x="0" y="1420117"/>
                  </a:cubicBezTo>
                  <a:lnTo>
                    <a:pt x="0" y="15875"/>
                  </a:lnTo>
                  <a:cubicBezTo>
                    <a:pt x="0" y="7107"/>
                    <a:pt x="7107" y="0"/>
                    <a:pt x="15875" y="0"/>
                  </a:cubicBezTo>
                  <a:close/>
                </a:path>
              </a:pathLst>
            </a:custGeom>
            <a:solidFill>
              <a:srgbClr val="F37C64"/>
            </a:solidFill>
            <a:ln w="19050" cap="sq">
              <a:solidFill>
                <a:srgbClr val="000000"/>
              </a:solidFill>
              <a:prstDash val="solid"/>
              <a:miter/>
            </a:ln>
          </p:spPr>
        </p:sp>
        <p:sp>
          <p:nvSpPr>
            <p:cNvPr name="TextBox 7" id="7"/>
            <p:cNvSpPr txBox="true"/>
            <p:nvPr/>
          </p:nvSpPr>
          <p:spPr>
            <a:xfrm>
              <a:off x="0" y="-38100"/>
              <a:ext cx="2715159" cy="147409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429229" y="3768122"/>
            <a:ext cx="9753871" cy="5158620"/>
            <a:chOff x="0" y="0"/>
            <a:chExt cx="2715159" cy="1435991"/>
          </a:xfrm>
        </p:grpSpPr>
        <p:sp>
          <p:nvSpPr>
            <p:cNvPr name="Freeform 9" id="9"/>
            <p:cNvSpPr/>
            <p:nvPr/>
          </p:nvSpPr>
          <p:spPr>
            <a:xfrm flipH="false" flipV="false" rot="0">
              <a:off x="0" y="0"/>
              <a:ext cx="2715159" cy="1435991"/>
            </a:xfrm>
            <a:custGeom>
              <a:avLst/>
              <a:gdLst/>
              <a:ahLst/>
              <a:cxnLst/>
              <a:rect r="r" b="b" t="t" l="l"/>
              <a:pathLst>
                <a:path h="1435991" w="2715159">
                  <a:moveTo>
                    <a:pt x="15875" y="0"/>
                  </a:moveTo>
                  <a:lnTo>
                    <a:pt x="2699284" y="0"/>
                  </a:lnTo>
                  <a:cubicBezTo>
                    <a:pt x="2708052" y="0"/>
                    <a:pt x="2715159" y="7107"/>
                    <a:pt x="2715159" y="15875"/>
                  </a:cubicBezTo>
                  <a:lnTo>
                    <a:pt x="2715159" y="1420117"/>
                  </a:lnTo>
                  <a:cubicBezTo>
                    <a:pt x="2715159" y="1428884"/>
                    <a:pt x="2708052" y="1435991"/>
                    <a:pt x="2699284" y="1435991"/>
                  </a:cubicBezTo>
                  <a:lnTo>
                    <a:pt x="15875" y="1435991"/>
                  </a:lnTo>
                  <a:cubicBezTo>
                    <a:pt x="7107" y="1435991"/>
                    <a:pt x="0" y="1428884"/>
                    <a:pt x="0" y="1420117"/>
                  </a:cubicBezTo>
                  <a:lnTo>
                    <a:pt x="0" y="15875"/>
                  </a:lnTo>
                  <a:cubicBezTo>
                    <a:pt x="0" y="7107"/>
                    <a:pt x="7107" y="0"/>
                    <a:pt x="15875" y="0"/>
                  </a:cubicBezTo>
                  <a:close/>
                </a:path>
              </a:pathLst>
            </a:custGeom>
            <a:solidFill>
              <a:srgbClr val="008180"/>
            </a:solidFill>
            <a:ln w="19050" cap="sq">
              <a:solidFill>
                <a:srgbClr val="000000"/>
              </a:solidFill>
              <a:prstDash val="solid"/>
              <a:miter/>
            </a:ln>
          </p:spPr>
        </p:sp>
        <p:sp>
          <p:nvSpPr>
            <p:cNvPr name="TextBox 10" id="10"/>
            <p:cNvSpPr txBox="true"/>
            <p:nvPr/>
          </p:nvSpPr>
          <p:spPr>
            <a:xfrm>
              <a:off x="0" y="-38100"/>
              <a:ext cx="2715159" cy="147409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7327504" y="3651846"/>
            <a:ext cx="9753871" cy="5158620"/>
            <a:chOff x="0" y="0"/>
            <a:chExt cx="2715159" cy="1435991"/>
          </a:xfrm>
        </p:grpSpPr>
        <p:sp>
          <p:nvSpPr>
            <p:cNvPr name="Freeform 12" id="12"/>
            <p:cNvSpPr/>
            <p:nvPr/>
          </p:nvSpPr>
          <p:spPr>
            <a:xfrm flipH="false" flipV="false" rot="0">
              <a:off x="0" y="0"/>
              <a:ext cx="2715159" cy="1435991"/>
            </a:xfrm>
            <a:custGeom>
              <a:avLst/>
              <a:gdLst/>
              <a:ahLst/>
              <a:cxnLst/>
              <a:rect r="r" b="b" t="t" l="l"/>
              <a:pathLst>
                <a:path h="1435991" w="2715159">
                  <a:moveTo>
                    <a:pt x="15875" y="0"/>
                  </a:moveTo>
                  <a:lnTo>
                    <a:pt x="2699284" y="0"/>
                  </a:lnTo>
                  <a:cubicBezTo>
                    <a:pt x="2708052" y="0"/>
                    <a:pt x="2715159" y="7107"/>
                    <a:pt x="2715159" y="15875"/>
                  </a:cubicBezTo>
                  <a:lnTo>
                    <a:pt x="2715159" y="1420117"/>
                  </a:lnTo>
                  <a:cubicBezTo>
                    <a:pt x="2715159" y="1428884"/>
                    <a:pt x="2708052" y="1435991"/>
                    <a:pt x="2699284" y="1435991"/>
                  </a:cubicBezTo>
                  <a:lnTo>
                    <a:pt x="15875" y="1435991"/>
                  </a:lnTo>
                  <a:cubicBezTo>
                    <a:pt x="7107" y="1435991"/>
                    <a:pt x="0" y="1428884"/>
                    <a:pt x="0" y="1420117"/>
                  </a:cubicBezTo>
                  <a:lnTo>
                    <a:pt x="0" y="15875"/>
                  </a:lnTo>
                  <a:cubicBezTo>
                    <a:pt x="0" y="7107"/>
                    <a:pt x="7107" y="0"/>
                    <a:pt x="15875" y="0"/>
                  </a:cubicBezTo>
                  <a:close/>
                </a:path>
              </a:pathLst>
            </a:custGeom>
            <a:solidFill>
              <a:srgbClr val="FCC03E"/>
            </a:solidFill>
            <a:ln w="19050" cap="sq">
              <a:solidFill>
                <a:srgbClr val="000000"/>
              </a:solidFill>
              <a:prstDash val="solid"/>
              <a:miter/>
            </a:ln>
          </p:spPr>
        </p:sp>
        <p:sp>
          <p:nvSpPr>
            <p:cNvPr name="TextBox 13" id="13"/>
            <p:cNvSpPr txBox="true"/>
            <p:nvPr/>
          </p:nvSpPr>
          <p:spPr>
            <a:xfrm>
              <a:off x="0" y="-38100"/>
              <a:ext cx="2715159" cy="147409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783623" y="1076485"/>
            <a:ext cx="2354450" cy="526541"/>
          </a:xfrm>
          <a:custGeom>
            <a:avLst/>
            <a:gdLst/>
            <a:ahLst/>
            <a:cxnLst/>
            <a:rect r="r" b="b" t="t" l="l"/>
            <a:pathLst>
              <a:path h="526541" w="2354450">
                <a:moveTo>
                  <a:pt x="0" y="0"/>
                </a:moveTo>
                <a:lnTo>
                  <a:pt x="2354450" y="0"/>
                </a:lnTo>
                <a:lnTo>
                  <a:pt x="2354450" y="526540"/>
                </a:lnTo>
                <a:lnTo>
                  <a:pt x="0" y="5265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5149927" y="1076485"/>
            <a:ext cx="2354450" cy="526541"/>
          </a:xfrm>
          <a:custGeom>
            <a:avLst/>
            <a:gdLst/>
            <a:ahLst/>
            <a:cxnLst/>
            <a:rect r="r" b="b" t="t" l="l"/>
            <a:pathLst>
              <a:path h="526541" w="2354450">
                <a:moveTo>
                  <a:pt x="2354450" y="0"/>
                </a:moveTo>
                <a:lnTo>
                  <a:pt x="0" y="0"/>
                </a:lnTo>
                <a:lnTo>
                  <a:pt x="0" y="526540"/>
                </a:lnTo>
                <a:lnTo>
                  <a:pt x="2354450" y="526540"/>
                </a:lnTo>
                <a:lnTo>
                  <a:pt x="235445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3375576" y="634510"/>
            <a:ext cx="11536848" cy="1258090"/>
          </a:xfrm>
          <a:prstGeom prst="rect">
            <a:avLst/>
          </a:prstGeom>
        </p:spPr>
        <p:txBody>
          <a:bodyPr anchor="t" rtlCol="false" tIns="0" lIns="0" bIns="0" rIns="0">
            <a:spAutoFit/>
          </a:bodyPr>
          <a:lstStyle/>
          <a:p>
            <a:pPr algn="ctr">
              <a:lnSpc>
                <a:spcPts val="10218"/>
              </a:lnSpc>
            </a:pPr>
            <a:r>
              <a:rPr lang="en-US" sz="7298">
                <a:solidFill>
                  <a:srgbClr val="008180"/>
                </a:solidFill>
                <a:latin typeface="Source Sans Pro Bold"/>
              </a:rPr>
              <a:t>BATASAN </a:t>
            </a:r>
            <a:r>
              <a:rPr lang="en-US" sz="7298">
                <a:solidFill>
                  <a:srgbClr val="F37C64"/>
                </a:solidFill>
                <a:latin typeface="Source Sans Pro Bold"/>
              </a:rPr>
              <a:t>MASALAH</a:t>
            </a:r>
          </a:p>
        </p:txBody>
      </p:sp>
      <p:sp>
        <p:nvSpPr>
          <p:cNvPr name="TextBox 17" id="17"/>
          <p:cNvSpPr txBox="true"/>
          <p:nvPr/>
        </p:nvSpPr>
        <p:spPr>
          <a:xfrm rot="0">
            <a:off x="7535211" y="4361508"/>
            <a:ext cx="9093713" cy="3600450"/>
          </a:xfrm>
          <a:prstGeom prst="rect">
            <a:avLst/>
          </a:prstGeom>
        </p:spPr>
        <p:txBody>
          <a:bodyPr anchor="t" rtlCol="false" tIns="0" lIns="0" bIns="0" rIns="0">
            <a:spAutoFit/>
          </a:bodyPr>
          <a:lstStyle/>
          <a:p>
            <a:pPr algn="l" marL="738592" indent="-369296" lvl="1">
              <a:lnSpc>
                <a:spcPts val="4105"/>
              </a:lnSpc>
              <a:buAutoNum type="arabicPeriod" startAt="1"/>
            </a:pPr>
            <a:r>
              <a:rPr lang="en-US" sz="3420">
                <a:solidFill>
                  <a:srgbClr val="000000"/>
                </a:solidFill>
                <a:latin typeface="Rosario Bold"/>
              </a:rPr>
              <a:t>Pengembangan aplikasi hanya untuk Android.</a:t>
            </a:r>
          </a:p>
          <a:p>
            <a:pPr algn="l" marL="738592" indent="-369296" lvl="1">
              <a:lnSpc>
                <a:spcPts val="4105"/>
              </a:lnSpc>
              <a:buAutoNum type="arabicPeriod" startAt="1"/>
            </a:pPr>
            <a:r>
              <a:rPr lang="en-US" sz="3420">
                <a:solidFill>
                  <a:srgbClr val="000000"/>
                </a:solidFill>
                <a:latin typeface="Rosario Bold"/>
              </a:rPr>
              <a:t>Fokus pada informasi ibu hamil.</a:t>
            </a:r>
          </a:p>
          <a:p>
            <a:pPr algn="l" marL="738592" indent="-369296" lvl="1">
              <a:lnSpc>
                <a:spcPts val="4105"/>
              </a:lnSpc>
              <a:buAutoNum type="arabicPeriod" startAt="1"/>
            </a:pPr>
            <a:r>
              <a:rPr lang="en-US" sz="3420">
                <a:solidFill>
                  <a:srgbClr val="000000"/>
                </a:solidFill>
                <a:latin typeface="Rosario Bold"/>
              </a:rPr>
              <a:t>Fitur terbatas pada informasi kesehatan kehamilan dan perhitungan Hari Perkiraan Lahir (HPL).</a:t>
            </a:r>
          </a:p>
          <a:p>
            <a:pPr algn="l">
              <a:lnSpc>
                <a:spcPts val="410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grpSp>
        <p:nvGrpSpPr>
          <p:cNvPr name="Group 2" id="2"/>
          <p:cNvGrpSpPr/>
          <p:nvPr/>
        </p:nvGrpSpPr>
        <p:grpSpPr>
          <a:xfrm rot="0">
            <a:off x="13682919" y="3312670"/>
            <a:ext cx="2026721" cy="202672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4"/>
            </a:solidFill>
            <a:ln w="1905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38786" y="6570567"/>
            <a:ext cx="1984329" cy="19843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877092" y="3061448"/>
            <a:ext cx="7806299" cy="2624219"/>
            <a:chOff x="0" y="0"/>
            <a:chExt cx="1635871" cy="549926"/>
          </a:xfrm>
        </p:grpSpPr>
        <p:sp>
          <p:nvSpPr>
            <p:cNvPr name="Freeform 9" id="9"/>
            <p:cNvSpPr/>
            <p:nvPr/>
          </p:nvSpPr>
          <p:spPr>
            <a:xfrm flipH="false" flipV="false" rot="0">
              <a:off x="0" y="0"/>
              <a:ext cx="1635870" cy="549926"/>
            </a:xfrm>
            <a:custGeom>
              <a:avLst/>
              <a:gdLst/>
              <a:ahLst/>
              <a:cxnLst/>
              <a:rect r="r" b="b" t="t" l="l"/>
              <a:pathLst>
                <a:path h="549926" w="1635870">
                  <a:moveTo>
                    <a:pt x="19835" y="0"/>
                  </a:moveTo>
                  <a:lnTo>
                    <a:pt x="1616035" y="0"/>
                  </a:lnTo>
                  <a:cubicBezTo>
                    <a:pt x="1626990" y="0"/>
                    <a:pt x="1635870" y="8880"/>
                    <a:pt x="1635870" y="19835"/>
                  </a:cubicBezTo>
                  <a:lnTo>
                    <a:pt x="1635870" y="530090"/>
                  </a:lnTo>
                  <a:cubicBezTo>
                    <a:pt x="1635870" y="541045"/>
                    <a:pt x="1626990" y="549926"/>
                    <a:pt x="1616035" y="549926"/>
                  </a:cubicBezTo>
                  <a:lnTo>
                    <a:pt x="19835" y="549926"/>
                  </a:lnTo>
                  <a:cubicBezTo>
                    <a:pt x="8880" y="549926"/>
                    <a:pt x="0" y="541045"/>
                    <a:pt x="0" y="530090"/>
                  </a:cubicBezTo>
                  <a:lnTo>
                    <a:pt x="0" y="19835"/>
                  </a:lnTo>
                  <a:cubicBezTo>
                    <a:pt x="0" y="8880"/>
                    <a:pt x="8880" y="0"/>
                    <a:pt x="19835" y="0"/>
                  </a:cubicBezTo>
                  <a:close/>
                </a:path>
              </a:pathLst>
            </a:custGeom>
            <a:solidFill>
              <a:srgbClr val="008180"/>
            </a:solidFill>
            <a:ln w="19050" cap="sq">
              <a:solidFill>
                <a:srgbClr val="000000"/>
              </a:solidFill>
              <a:prstDash val="solid"/>
              <a:miter/>
            </a:ln>
          </p:spPr>
        </p:sp>
        <p:sp>
          <p:nvSpPr>
            <p:cNvPr name="TextBox 10" id="10"/>
            <p:cNvSpPr txBox="true"/>
            <p:nvPr/>
          </p:nvSpPr>
          <p:spPr>
            <a:xfrm>
              <a:off x="0" y="-38100"/>
              <a:ext cx="1635871" cy="58802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3318332" y="6324600"/>
            <a:ext cx="7643018" cy="2569330"/>
            <a:chOff x="0" y="0"/>
            <a:chExt cx="1635871" cy="549926"/>
          </a:xfrm>
        </p:grpSpPr>
        <p:sp>
          <p:nvSpPr>
            <p:cNvPr name="Freeform 12" id="12"/>
            <p:cNvSpPr/>
            <p:nvPr/>
          </p:nvSpPr>
          <p:spPr>
            <a:xfrm flipH="false" flipV="false" rot="0">
              <a:off x="0" y="0"/>
              <a:ext cx="1635870" cy="549926"/>
            </a:xfrm>
            <a:custGeom>
              <a:avLst/>
              <a:gdLst/>
              <a:ahLst/>
              <a:cxnLst/>
              <a:rect r="r" b="b" t="t" l="l"/>
              <a:pathLst>
                <a:path h="549926" w="1635870">
                  <a:moveTo>
                    <a:pt x="20259" y="0"/>
                  </a:moveTo>
                  <a:lnTo>
                    <a:pt x="1615612" y="0"/>
                  </a:lnTo>
                  <a:cubicBezTo>
                    <a:pt x="1620985" y="0"/>
                    <a:pt x="1626138" y="2134"/>
                    <a:pt x="1629937" y="5934"/>
                  </a:cubicBezTo>
                  <a:cubicBezTo>
                    <a:pt x="1633736" y="9733"/>
                    <a:pt x="1635870" y="14886"/>
                    <a:pt x="1635870" y="20259"/>
                  </a:cubicBezTo>
                  <a:lnTo>
                    <a:pt x="1635870" y="529667"/>
                  </a:lnTo>
                  <a:cubicBezTo>
                    <a:pt x="1635870" y="535040"/>
                    <a:pt x="1633736" y="540193"/>
                    <a:pt x="1629937" y="543992"/>
                  </a:cubicBezTo>
                  <a:cubicBezTo>
                    <a:pt x="1626138" y="547791"/>
                    <a:pt x="1620985" y="549926"/>
                    <a:pt x="1615612" y="549926"/>
                  </a:cubicBezTo>
                  <a:lnTo>
                    <a:pt x="20259" y="549926"/>
                  </a:lnTo>
                  <a:cubicBezTo>
                    <a:pt x="14886" y="549926"/>
                    <a:pt x="9733" y="547791"/>
                    <a:pt x="5934" y="543992"/>
                  </a:cubicBezTo>
                  <a:cubicBezTo>
                    <a:pt x="2134" y="540193"/>
                    <a:pt x="0" y="535040"/>
                    <a:pt x="0" y="529667"/>
                  </a:cubicBezTo>
                  <a:lnTo>
                    <a:pt x="0" y="20259"/>
                  </a:lnTo>
                  <a:cubicBezTo>
                    <a:pt x="0" y="14886"/>
                    <a:pt x="2134" y="9733"/>
                    <a:pt x="5934" y="5934"/>
                  </a:cubicBezTo>
                  <a:cubicBezTo>
                    <a:pt x="9733" y="2134"/>
                    <a:pt x="14886" y="0"/>
                    <a:pt x="20259" y="0"/>
                  </a:cubicBezTo>
                  <a:close/>
                </a:path>
              </a:pathLst>
            </a:custGeom>
            <a:solidFill>
              <a:srgbClr val="FCC03E"/>
            </a:solidFill>
            <a:ln w="19050" cap="sq">
              <a:solidFill>
                <a:srgbClr val="000000"/>
              </a:solidFill>
              <a:prstDash val="solid"/>
              <a:miter/>
            </a:ln>
          </p:spPr>
        </p:sp>
        <p:sp>
          <p:nvSpPr>
            <p:cNvPr name="TextBox 13" id="13"/>
            <p:cNvSpPr txBox="true"/>
            <p:nvPr/>
          </p:nvSpPr>
          <p:spPr>
            <a:xfrm>
              <a:off x="0" y="-38100"/>
              <a:ext cx="1635871" cy="58802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1023632" y="4574575"/>
            <a:ext cx="2222186" cy="2222186"/>
          </a:xfrm>
          <a:custGeom>
            <a:avLst/>
            <a:gdLst/>
            <a:ahLst/>
            <a:cxnLst/>
            <a:rect r="r" b="b" t="t" l="l"/>
            <a:pathLst>
              <a:path h="2222186" w="2222186">
                <a:moveTo>
                  <a:pt x="0" y="0"/>
                </a:moveTo>
                <a:lnTo>
                  <a:pt x="2222186" y="0"/>
                </a:lnTo>
                <a:lnTo>
                  <a:pt x="2222186" y="2222186"/>
                </a:lnTo>
                <a:lnTo>
                  <a:pt x="0" y="222218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17089446" y="4551818"/>
            <a:ext cx="2222186" cy="2222186"/>
          </a:xfrm>
          <a:custGeom>
            <a:avLst/>
            <a:gdLst/>
            <a:ahLst/>
            <a:cxnLst/>
            <a:rect r="r" b="b" t="t" l="l"/>
            <a:pathLst>
              <a:path h="2222186" w="2222186">
                <a:moveTo>
                  <a:pt x="2222186" y="0"/>
                </a:moveTo>
                <a:lnTo>
                  <a:pt x="0" y="0"/>
                </a:lnTo>
                <a:lnTo>
                  <a:pt x="0" y="2222186"/>
                </a:lnTo>
                <a:lnTo>
                  <a:pt x="2222186" y="2222186"/>
                </a:lnTo>
                <a:lnTo>
                  <a:pt x="2222186"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48248" y="7103649"/>
            <a:ext cx="1960373" cy="2591839"/>
          </a:xfrm>
          <a:custGeom>
            <a:avLst/>
            <a:gdLst/>
            <a:ahLst/>
            <a:cxnLst/>
            <a:rect r="r" b="b" t="t" l="l"/>
            <a:pathLst>
              <a:path h="2591839" w="1960373">
                <a:moveTo>
                  <a:pt x="0" y="0"/>
                </a:moveTo>
                <a:lnTo>
                  <a:pt x="1960372" y="0"/>
                </a:lnTo>
                <a:lnTo>
                  <a:pt x="1960372" y="2591839"/>
                </a:lnTo>
                <a:lnTo>
                  <a:pt x="0" y="25918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7238798" y="3312670"/>
            <a:ext cx="7034177" cy="2121777"/>
          </a:xfrm>
          <a:prstGeom prst="rect">
            <a:avLst/>
          </a:prstGeom>
        </p:spPr>
        <p:txBody>
          <a:bodyPr anchor="t" rtlCol="false" tIns="0" lIns="0" bIns="0" rIns="0">
            <a:spAutoFit/>
          </a:bodyPr>
          <a:lstStyle/>
          <a:p>
            <a:pPr algn="just">
              <a:lnSpc>
                <a:spcPts val="3358"/>
              </a:lnSpc>
            </a:pPr>
            <a:r>
              <a:rPr lang="en-US" sz="2798">
                <a:solidFill>
                  <a:srgbClr val="FFF6E4"/>
                </a:solidFill>
                <a:latin typeface="Rosario Bold"/>
              </a:rPr>
              <a:t>Tujuan: </a:t>
            </a:r>
          </a:p>
          <a:p>
            <a:pPr algn="just">
              <a:lnSpc>
                <a:spcPts val="3358"/>
              </a:lnSpc>
            </a:pPr>
          </a:p>
          <a:p>
            <a:pPr algn="just">
              <a:lnSpc>
                <a:spcPts val="3358"/>
              </a:lnSpc>
            </a:pPr>
            <a:r>
              <a:rPr lang="en-US" sz="2798">
                <a:solidFill>
                  <a:srgbClr val="FFF6E4"/>
                </a:solidFill>
                <a:latin typeface="Rosario Bold"/>
              </a:rPr>
              <a:t>Merancang aplikasi informasi kesehatan ibu hamil berbasis Android untuk memudahkan akses informasi dan komunikasi.</a:t>
            </a:r>
          </a:p>
        </p:txBody>
      </p:sp>
      <p:sp>
        <p:nvSpPr>
          <p:cNvPr name="TextBox 18" id="18"/>
          <p:cNvSpPr txBox="true"/>
          <p:nvPr/>
        </p:nvSpPr>
        <p:spPr>
          <a:xfrm rot="0">
            <a:off x="2871769" y="974520"/>
            <a:ext cx="12544462" cy="1184276"/>
          </a:xfrm>
          <a:prstGeom prst="rect">
            <a:avLst/>
          </a:prstGeom>
        </p:spPr>
        <p:txBody>
          <a:bodyPr anchor="t" rtlCol="false" tIns="0" lIns="0" bIns="0" rIns="0">
            <a:spAutoFit/>
          </a:bodyPr>
          <a:lstStyle/>
          <a:p>
            <a:pPr algn="ctr">
              <a:lnSpc>
                <a:spcPts val="9799"/>
              </a:lnSpc>
            </a:pPr>
            <a:r>
              <a:rPr lang="en-US" sz="6999">
                <a:solidFill>
                  <a:srgbClr val="008180"/>
                </a:solidFill>
                <a:latin typeface="Source Sans Pro Bold"/>
              </a:rPr>
              <a:t>TUJUAN DAN </a:t>
            </a:r>
            <a:r>
              <a:rPr lang="en-US" sz="6999">
                <a:solidFill>
                  <a:srgbClr val="F37C64"/>
                </a:solidFill>
                <a:latin typeface="Source Sans Pro Bold"/>
              </a:rPr>
              <a:t>MASALAH</a:t>
            </a:r>
          </a:p>
        </p:txBody>
      </p:sp>
      <p:sp>
        <p:nvSpPr>
          <p:cNvPr name="TextBox 19" id="19"/>
          <p:cNvSpPr txBox="true"/>
          <p:nvPr/>
        </p:nvSpPr>
        <p:spPr>
          <a:xfrm rot="0">
            <a:off x="14683391" y="3697430"/>
            <a:ext cx="770756" cy="1005539"/>
          </a:xfrm>
          <a:prstGeom prst="rect">
            <a:avLst/>
          </a:prstGeom>
        </p:spPr>
        <p:txBody>
          <a:bodyPr anchor="t" rtlCol="false" tIns="0" lIns="0" bIns="0" rIns="0">
            <a:spAutoFit/>
          </a:bodyPr>
          <a:lstStyle/>
          <a:p>
            <a:pPr algn="ctr">
              <a:lnSpc>
                <a:spcPts val="8274"/>
              </a:lnSpc>
            </a:pPr>
            <a:r>
              <a:rPr lang="en-US" sz="5910">
                <a:solidFill>
                  <a:srgbClr val="000000"/>
                </a:solidFill>
                <a:latin typeface="Source Sans Pro Bold"/>
              </a:rPr>
              <a:t>1</a:t>
            </a:r>
          </a:p>
        </p:txBody>
      </p:sp>
      <p:sp>
        <p:nvSpPr>
          <p:cNvPr name="TextBox 20" id="20"/>
          <p:cNvSpPr txBox="true"/>
          <p:nvPr/>
        </p:nvSpPr>
        <p:spPr>
          <a:xfrm rot="0">
            <a:off x="2576315" y="6926038"/>
            <a:ext cx="754635" cy="1005748"/>
          </a:xfrm>
          <a:prstGeom prst="rect">
            <a:avLst/>
          </a:prstGeom>
        </p:spPr>
        <p:txBody>
          <a:bodyPr anchor="t" rtlCol="false" tIns="0" lIns="0" bIns="0" rIns="0">
            <a:spAutoFit/>
          </a:bodyPr>
          <a:lstStyle/>
          <a:p>
            <a:pPr algn="ctr" marL="0" indent="0" lvl="0">
              <a:lnSpc>
                <a:spcPts val="8101"/>
              </a:lnSpc>
              <a:spcBef>
                <a:spcPct val="0"/>
              </a:spcBef>
            </a:pPr>
            <a:r>
              <a:rPr lang="en-US" sz="5786" strike="noStrike" u="none">
                <a:solidFill>
                  <a:srgbClr val="000000"/>
                </a:solidFill>
                <a:latin typeface="Source Sans Pro Bold"/>
              </a:rPr>
              <a:t>2</a:t>
            </a:r>
          </a:p>
        </p:txBody>
      </p:sp>
      <p:sp>
        <p:nvSpPr>
          <p:cNvPr name="TextBox 21" id="21"/>
          <p:cNvSpPr txBox="true"/>
          <p:nvPr/>
        </p:nvSpPr>
        <p:spPr>
          <a:xfrm rot="0">
            <a:off x="3720163" y="6570567"/>
            <a:ext cx="6887047" cy="2492876"/>
          </a:xfrm>
          <a:prstGeom prst="rect">
            <a:avLst/>
          </a:prstGeom>
        </p:spPr>
        <p:txBody>
          <a:bodyPr anchor="t" rtlCol="false" tIns="0" lIns="0" bIns="0" rIns="0">
            <a:spAutoFit/>
          </a:bodyPr>
          <a:lstStyle/>
          <a:p>
            <a:pPr algn="just">
              <a:lnSpc>
                <a:spcPts val="3288"/>
              </a:lnSpc>
            </a:pPr>
            <a:r>
              <a:rPr lang="en-US" sz="2740">
                <a:solidFill>
                  <a:srgbClr val="000000"/>
                </a:solidFill>
                <a:latin typeface="Rosario Bold"/>
              </a:rPr>
              <a:t>Manfaat:</a:t>
            </a:r>
          </a:p>
          <a:p>
            <a:pPr algn="just">
              <a:lnSpc>
                <a:spcPts val="3288"/>
              </a:lnSpc>
            </a:pPr>
          </a:p>
          <a:p>
            <a:pPr algn="just" marL="591647" indent="-295824" lvl="1">
              <a:lnSpc>
                <a:spcPts val="3288"/>
              </a:lnSpc>
              <a:buAutoNum type="arabicPeriod" startAt="1"/>
            </a:pPr>
            <a:r>
              <a:rPr lang="en-US" sz="2740">
                <a:solidFill>
                  <a:srgbClr val="000000"/>
                </a:solidFill>
                <a:latin typeface="Rosario Bold"/>
              </a:rPr>
              <a:t>Mempermudah akses informasi kesehatan.</a:t>
            </a:r>
          </a:p>
          <a:p>
            <a:pPr algn="just" marL="591647" indent="-295824" lvl="1">
              <a:lnSpc>
                <a:spcPts val="3288"/>
              </a:lnSpc>
              <a:buAutoNum type="arabicPeriod" startAt="1"/>
            </a:pPr>
            <a:r>
              <a:rPr lang="en-US" sz="2740">
                <a:solidFill>
                  <a:srgbClr val="000000"/>
                </a:solidFill>
                <a:latin typeface="Rosario Bold"/>
              </a:rPr>
              <a:t>Memberikan contoh implementasi aplikasi kesehatan berbasis Android.</a:t>
            </a:r>
          </a:p>
          <a:p>
            <a:pPr algn="just">
              <a:lnSpc>
                <a:spcPts val="3288"/>
              </a:lnSpc>
            </a:pPr>
          </a:p>
        </p:txBody>
      </p:sp>
      <p:sp>
        <p:nvSpPr>
          <p:cNvPr name="Freeform 22" id="22"/>
          <p:cNvSpPr/>
          <p:nvPr/>
        </p:nvSpPr>
        <p:spPr>
          <a:xfrm flipH="true" flipV="false" rot="0">
            <a:off x="-549535" y="-124221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true" flipV="false" rot="0">
            <a:off x="15709640" y="979399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true" flipV="true" rot="0">
            <a:off x="16914529" y="648042"/>
            <a:ext cx="2061961" cy="1716582"/>
          </a:xfrm>
          <a:custGeom>
            <a:avLst/>
            <a:gdLst/>
            <a:ahLst/>
            <a:cxnLst/>
            <a:rect r="r" b="b" t="t" l="l"/>
            <a:pathLst>
              <a:path h="1716582" w="2061961">
                <a:moveTo>
                  <a:pt x="2061961" y="1716582"/>
                </a:moveTo>
                <a:lnTo>
                  <a:pt x="0" y="1716582"/>
                </a:lnTo>
                <a:lnTo>
                  <a:pt x="0" y="0"/>
                </a:lnTo>
                <a:lnTo>
                  <a:pt x="2061961" y="0"/>
                </a:lnTo>
                <a:lnTo>
                  <a:pt x="2061961" y="1716582"/>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false" flipV="false" rot="0">
            <a:off x="15664645" y="-1196223"/>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2628" y="9728952"/>
            <a:ext cx="3099320" cy="1763795"/>
          </a:xfrm>
          <a:custGeom>
            <a:avLst/>
            <a:gdLst/>
            <a:ahLst/>
            <a:cxnLst/>
            <a:rect r="r" b="b" t="t" l="l"/>
            <a:pathLst>
              <a:path h="1763795" w="3099320">
                <a:moveTo>
                  <a:pt x="0" y="0"/>
                </a:moveTo>
                <a:lnTo>
                  <a:pt x="3099320" y="0"/>
                </a:lnTo>
                <a:lnTo>
                  <a:pt x="3099320" y="1763796"/>
                </a:lnTo>
                <a:lnTo>
                  <a:pt x="0" y="1763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256774" y="2562714"/>
            <a:ext cx="7817149" cy="6934200"/>
            <a:chOff x="0" y="0"/>
            <a:chExt cx="2020003" cy="1791843"/>
          </a:xfrm>
        </p:grpSpPr>
        <p:sp>
          <p:nvSpPr>
            <p:cNvPr name="Freeform 5" id="5"/>
            <p:cNvSpPr/>
            <p:nvPr/>
          </p:nvSpPr>
          <p:spPr>
            <a:xfrm flipH="false" flipV="false" rot="0">
              <a:off x="0" y="0"/>
              <a:ext cx="2020003" cy="1791843"/>
            </a:xfrm>
            <a:custGeom>
              <a:avLst/>
              <a:gdLst/>
              <a:ahLst/>
              <a:cxnLst/>
              <a:rect r="r" b="b" t="t" l="l"/>
              <a:pathLst>
                <a:path h="1791843" w="2020003">
                  <a:moveTo>
                    <a:pt x="19808" y="0"/>
                  </a:moveTo>
                  <a:lnTo>
                    <a:pt x="2000195" y="0"/>
                  </a:lnTo>
                  <a:cubicBezTo>
                    <a:pt x="2005449" y="0"/>
                    <a:pt x="2010487" y="2087"/>
                    <a:pt x="2014201" y="5801"/>
                  </a:cubicBezTo>
                  <a:cubicBezTo>
                    <a:pt x="2017916" y="9516"/>
                    <a:pt x="2020003" y="14554"/>
                    <a:pt x="2020003" y="19808"/>
                  </a:cubicBezTo>
                  <a:lnTo>
                    <a:pt x="2020003" y="1772035"/>
                  </a:lnTo>
                  <a:cubicBezTo>
                    <a:pt x="2020003" y="1777289"/>
                    <a:pt x="2017916" y="1782327"/>
                    <a:pt x="2014201" y="1786041"/>
                  </a:cubicBezTo>
                  <a:cubicBezTo>
                    <a:pt x="2010487" y="1789756"/>
                    <a:pt x="2005449" y="1791843"/>
                    <a:pt x="2000195" y="1791843"/>
                  </a:cubicBezTo>
                  <a:lnTo>
                    <a:pt x="19808" y="1791843"/>
                  </a:lnTo>
                  <a:cubicBezTo>
                    <a:pt x="14554" y="1791843"/>
                    <a:pt x="9516" y="1789756"/>
                    <a:pt x="5801" y="1786041"/>
                  </a:cubicBezTo>
                  <a:cubicBezTo>
                    <a:pt x="2087" y="1782327"/>
                    <a:pt x="0" y="1777289"/>
                    <a:pt x="0" y="1772035"/>
                  </a:cubicBezTo>
                  <a:lnTo>
                    <a:pt x="0" y="19808"/>
                  </a:lnTo>
                  <a:cubicBezTo>
                    <a:pt x="0" y="14554"/>
                    <a:pt x="2087" y="9516"/>
                    <a:pt x="5801" y="5801"/>
                  </a:cubicBezTo>
                  <a:cubicBezTo>
                    <a:pt x="9516" y="2087"/>
                    <a:pt x="14554" y="0"/>
                    <a:pt x="19808" y="0"/>
                  </a:cubicBezTo>
                  <a:close/>
                </a:path>
              </a:pathLst>
            </a:custGeom>
            <a:solidFill>
              <a:srgbClr val="FCC03E"/>
            </a:solidFill>
            <a:ln w="19050" cap="sq">
              <a:solidFill>
                <a:srgbClr val="000000"/>
              </a:solidFill>
              <a:prstDash val="solid"/>
              <a:miter/>
            </a:ln>
          </p:spPr>
        </p:sp>
        <p:sp>
          <p:nvSpPr>
            <p:cNvPr name="TextBox 6" id="6"/>
            <p:cNvSpPr txBox="true"/>
            <p:nvPr/>
          </p:nvSpPr>
          <p:spPr>
            <a:xfrm>
              <a:off x="0" y="-38100"/>
              <a:ext cx="2020003" cy="18299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 id="7"/>
          <p:cNvSpPr/>
          <p:nvPr/>
        </p:nvSpPr>
        <p:spPr>
          <a:xfrm flipH="true" flipV="false" rot="5400000">
            <a:off x="15076217" y="5722695"/>
            <a:ext cx="2407650" cy="538438"/>
          </a:xfrm>
          <a:custGeom>
            <a:avLst/>
            <a:gdLst/>
            <a:ahLst/>
            <a:cxnLst/>
            <a:rect r="r" b="b" t="t" l="l"/>
            <a:pathLst>
              <a:path h="538438" w="2407650">
                <a:moveTo>
                  <a:pt x="2407651" y="0"/>
                </a:moveTo>
                <a:lnTo>
                  <a:pt x="0" y="0"/>
                </a:lnTo>
                <a:lnTo>
                  <a:pt x="0" y="538438"/>
                </a:lnTo>
                <a:lnTo>
                  <a:pt x="2407651" y="538438"/>
                </a:lnTo>
                <a:lnTo>
                  <a:pt x="24076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5400000">
            <a:off x="783730" y="5722695"/>
            <a:ext cx="2407650" cy="538438"/>
          </a:xfrm>
          <a:custGeom>
            <a:avLst/>
            <a:gdLst/>
            <a:ahLst/>
            <a:cxnLst/>
            <a:rect r="r" b="b" t="t" l="l"/>
            <a:pathLst>
              <a:path h="538438" w="2407650">
                <a:moveTo>
                  <a:pt x="2407650" y="0"/>
                </a:moveTo>
                <a:lnTo>
                  <a:pt x="0" y="0"/>
                </a:lnTo>
                <a:lnTo>
                  <a:pt x="0" y="538438"/>
                </a:lnTo>
                <a:lnTo>
                  <a:pt x="2407650" y="538438"/>
                </a:lnTo>
                <a:lnTo>
                  <a:pt x="240765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7406512" y="5017749"/>
            <a:ext cx="2933282" cy="2441957"/>
          </a:xfrm>
          <a:custGeom>
            <a:avLst/>
            <a:gdLst/>
            <a:ahLst/>
            <a:cxnLst/>
            <a:rect r="r" b="b" t="t" l="l"/>
            <a:pathLst>
              <a:path h="2441957" w="2933282">
                <a:moveTo>
                  <a:pt x="0" y="0"/>
                </a:moveTo>
                <a:lnTo>
                  <a:pt x="2933281" y="0"/>
                </a:lnTo>
                <a:lnTo>
                  <a:pt x="2933281" y="2441957"/>
                </a:lnTo>
                <a:lnTo>
                  <a:pt x="0" y="24419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2051793" y="5017749"/>
            <a:ext cx="2933282" cy="2441957"/>
          </a:xfrm>
          <a:custGeom>
            <a:avLst/>
            <a:gdLst/>
            <a:ahLst/>
            <a:cxnLst/>
            <a:rect r="r" b="b" t="t" l="l"/>
            <a:pathLst>
              <a:path h="2441957" w="2933282">
                <a:moveTo>
                  <a:pt x="2933281" y="0"/>
                </a:moveTo>
                <a:lnTo>
                  <a:pt x="0" y="0"/>
                </a:lnTo>
                <a:lnTo>
                  <a:pt x="0" y="2441957"/>
                </a:lnTo>
                <a:lnTo>
                  <a:pt x="2933281" y="2441957"/>
                </a:lnTo>
                <a:lnTo>
                  <a:pt x="293328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640332" y="3505210"/>
            <a:ext cx="9410793" cy="5991703"/>
          </a:xfrm>
          <a:custGeom>
            <a:avLst/>
            <a:gdLst/>
            <a:ahLst/>
            <a:cxnLst/>
            <a:rect r="r" b="b" t="t" l="l"/>
            <a:pathLst>
              <a:path h="5991703" w="9410793">
                <a:moveTo>
                  <a:pt x="0" y="0"/>
                </a:moveTo>
                <a:lnTo>
                  <a:pt x="9410793" y="0"/>
                </a:lnTo>
                <a:lnTo>
                  <a:pt x="9410793" y="5991704"/>
                </a:lnTo>
                <a:lnTo>
                  <a:pt x="0" y="5991704"/>
                </a:lnTo>
                <a:lnTo>
                  <a:pt x="0" y="0"/>
                </a:lnTo>
                <a:close/>
              </a:path>
            </a:pathLst>
          </a:custGeom>
          <a:blipFill>
            <a:blip r:embed="rId12"/>
            <a:stretch>
              <a:fillRect l="-45666" t="0" r="0" b="0"/>
            </a:stretch>
          </a:blipFill>
        </p:spPr>
      </p:sp>
      <p:sp>
        <p:nvSpPr>
          <p:cNvPr name="TextBox 12" id="12"/>
          <p:cNvSpPr txBox="true"/>
          <p:nvPr/>
        </p:nvSpPr>
        <p:spPr>
          <a:xfrm rot="0">
            <a:off x="1397043" y="1146399"/>
            <a:ext cx="15493915" cy="1184276"/>
          </a:xfrm>
          <a:prstGeom prst="rect">
            <a:avLst/>
          </a:prstGeom>
        </p:spPr>
        <p:txBody>
          <a:bodyPr anchor="t" rtlCol="false" tIns="0" lIns="0" bIns="0" rIns="0">
            <a:spAutoFit/>
          </a:bodyPr>
          <a:lstStyle/>
          <a:p>
            <a:pPr algn="ctr">
              <a:lnSpc>
                <a:spcPts val="9799"/>
              </a:lnSpc>
            </a:pPr>
            <a:r>
              <a:rPr lang="en-US" sz="6999">
                <a:solidFill>
                  <a:srgbClr val="008180"/>
                </a:solidFill>
                <a:latin typeface="Source Sans Pro Bold"/>
              </a:rPr>
              <a:t>METODOLOGI </a:t>
            </a:r>
            <a:r>
              <a:rPr lang="en-US" sz="6999">
                <a:solidFill>
                  <a:srgbClr val="F37C64"/>
                </a:solidFill>
                <a:latin typeface="Source Sans Pro Bold"/>
              </a:rPr>
              <a:t>PENELITIAN</a:t>
            </a:r>
          </a:p>
        </p:txBody>
      </p:sp>
      <p:sp>
        <p:nvSpPr>
          <p:cNvPr name="TextBox 13" id="13"/>
          <p:cNvSpPr txBox="true"/>
          <p:nvPr/>
        </p:nvSpPr>
        <p:spPr>
          <a:xfrm rot="0">
            <a:off x="2636692" y="2553189"/>
            <a:ext cx="6856542" cy="6943725"/>
          </a:xfrm>
          <a:prstGeom prst="rect">
            <a:avLst/>
          </a:prstGeom>
        </p:spPr>
        <p:txBody>
          <a:bodyPr anchor="t" rtlCol="false" tIns="0" lIns="0" bIns="0" rIns="0">
            <a:spAutoFit/>
          </a:bodyPr>
          <a:lstStyle/>
          <a:p>
            <a:pPr algn="l">
              <a:lnSpc>
                <a:spcPts val="3931"/>
              </a:lnSpc>
            </a:pPr>
            <a:r>
              <a:rPr lang="en-US" sz="3276">
                <a:solidFill>
                  <a:srgbClr val="000000"/>
                </a:solidFill>
                <a:latin typeface="Rosario Bold"/>
              </a:rPr>
              <a:t>Pengumpulan Data </a:t>
            </a:r>
          </a:p>
          <a:p>
            <a:pPr algn="l" marL="707301" indent="-353651" lvl="1">
              <a:lnSpc>
                <a:spcPts val="3931"/>
              </a:lnSpc>
              <a:buAutoNum type="arabicPeriod" startAt="1"/>
            </a:pPr>
            <a:r>
              <a:rPr lang="en-US" sz="3276">
                <a:solidFill>
                  <a:srgbClr val="000000"/>
                </a:solidFill>
                <a:latin typeface="Rosario Bold"/>
              </a:rPr>
              <a:t>Metode Observasi: Survei internet untuk data pemeriksaan ibu hamil dan informasi relevan lainnya.</a:t>
            </a:r>
          </a:p>
          <a:p>
            <a:pPr algn="l" marL="707301" indent="-353651" lvl="1">
              <a:lnSpc>
                <a:spcPts val="3931"/>
              </a:lnSpc>
              <a:buAutoNum type="arabicPeriod" startAt="1"/>
            </a:pPr>
            <a:r>
              <a:rPr lang="en-US" sz="3276">
                <a:solidFill>
                  <a:srgbClr val="000000"/>
                </a:solidFill>
                <a:latin typeface="Rosario Bold"/>
              </a:rPr>
              <a:t> Metode Pengamatan: Pengamatan masalah melalui video YouTube dan lingkungan sekitar untuk informasi detail pengembangan sistem.</a:t>
            </a:r>
          </a:p>
          <a:p>
            <a:pPr algn="l" marL="707301" indent="-353651" lvl="1">
              <a:lnSpc>
                <a:spcPts val="3931"/>
              </a:lnSpc>
              <a:buAutoNum type="arabicPeriod" startAt="1"/>
            </a:pPr>
            <a:r>
              <a:rPr lang="en-US" sz="3276">
                <a:solidFill>
                  <a:srgbClr val="000000"/>
                </a:solidFill>
                <a:latin typeface="Rosario Bold"/>
              </a:rPr>
              <a:t> Metode Studi Pustaka: Mencari data dari internet dan jurnal ilmiah untuk referensi bacaan yang mendukung pengembangan sistem.</a:t>
            </a:r>
          </a:p>
        </p:txBody>
      </p:sp>
      <p:sp>
        <p:nvSpPr>
          <p:cNvPr name="TextBox 14" id="14"/>
          <p:cNvSpPr txBox="true"/>
          <p:nvPr/>
        </p:nvSpPr>
        <p:spPr>
          <a:xfrm rot="0">
            <a:off x="10549970" y="2553189"/>
            <a:ext cx="6856542" cy="504825"/>
          </a:xfrm>
          <a:prstGeom prst="rect">
            <a:avLst/>
          </a:prstGeom>
        </p:spPr>
        <p:txBody>
          <a:bodyPr anchor="t" rtlCol="false" tIns="0" lIns="0" bIns="0" rIns="0">
            <a:spAutoFit/>
          </a:bodyPr>
          <a:lstStyle/>
          <a:p>
            <a:pPr algn="l">
              <a:lnSpc>
                <a:spcPts val="3931"/>
              </a:lnSpc>
            </a:pPr>
            <a:r>
              <a:rPr lang="en-US" sz="3276">
                <a:solidFill>
                  <a:srgbClr val="000000"/>
                </a:solidFill>
                <a:latin typeface="Rosario Bold"/>
              </a:rPr>
              <a:t>Use Case Diagram Smart Bumil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sp>
        <p:nvSpPr>
          <p:cNvPr name="Freeform 2" id="2"/>
          <p:cNvSpPr/>
          <p:nvPr/>
        </p:nvSpPr>
        <p:spPr>
          <a:xfrm flipH="true" flipV="false" rot="0">
            <a:off x="-549535" y="-124221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79210" y="3640003"/>
            <a:ext cx="19446420" cy="7035887"/>
            <a:chOff x="0" y="0"/>
            <a:chExt cx="5121691" cy="1853073"/>
          </a:xfrm>
        </p:grpSpPr>
        <p:sp>
          <p:nvSpPr>
            <p:cNvPr name="Freeform 4" id="4"/>
            <p:cNvSpPr/>
            <p:nvPr/>
          </p:nvSpPr>
          <p:spPr>
            <a:xfrm flipH="false" flipV="false" rot="0">
              <a:off x="0" y="0"/>
              <a:ext cx="5121691" cy="1853073"/>
            </a:xfrm>
            <a:custGeom>
              <a:avLst/>
              <a:gdLst/>
              <a:ahLst/>
              <a:cxnLst/>
              <a:rect r="r" b="b" t="t" l="l"/>
              <a:pathLst>
                <a:path h="1853073" w="5121691">
                  <a:moveTo>
                    <a:pt x="0" y="0"/>
                  </a:moveTo>
                  <a:lnTo>
                    <a:pt x="5121691" y="0"/>
                  </a:lnTo>
                  <a:lnTo>
                    <a:pt x="5121691" y="1853073"/>
                  </a:lnTo>
                  <a:lnTo>
                    <a:pt x="0" y="1853073"/>
                  </a:lnTo>
                  <a:close/>
                </a:path>
              </a:pathLst>
            </a:custGeom>
            <a:solidFill>
              <a:srgbClr val="FCC03E"/>
            </a:solidFill>
          </p:spPr>
        </p:sp>
        <p:sp>
          <p:nvSpPr>
            <p:cNvPr name="TextBox 5" id="5"/>
            <p:cNvSpPr txBox="true"/>
            <p:nvPr/>
          </p:nvSpPr>
          <p:spPr>
            <a:xfrm>
              <a:off x="0" y="-38100"/>
              <a:ext cx="5121691" cy="189117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false" rot="0">
            <a:off x="15709640" y="979399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313029" y="4566982"/>
            <a:ext cx="5974971" cy="5181930"/>
          </a:xfrm>
          <a:custGeom>
            <a:avLst/>
            <a:gdLst/>
            <a:ahLst/>
            <a:cxnLst/>
            <a:rect r="r" b="b" t="t" l="l"/>
            <a:pathLst>
              <a:path h="5181930" w="5974971">
                <a:moveTo>
                  <a:pt x="0" y="0"/>
                </a:moveTo>
                <a:lnTo>
                  <a:pt x="5974971" y="0"/>
                </a:lnTo>
                <a:lnTo>
                  <a:pt x="5974971" y="5181929"/>
                </a:lnTo>
                <a:lnTo>
                  <a:pt x="0" y="51819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96727">
            <a:off x="15409063" y="4261925"/>
            <a:ext cx="910420" cy="757924"/>
          </a:xfrm>
          <a:custGeom>
            <a:avLst/>
            <a:gdLst/>
            <a:ahLst/>
            <a:cxnLst/>
            <a:rect r="r" b="b" t="t" l="l"/>
            <a:pathLst>
              <a:path h="757924" w="910420">
                <a:moveTo>
                  <a:pt x="0" y="0"/>
                </a:moveTo>
                <a:lnTo>
                  <a:pt x="910419" y="0"/>
                </a:lnTo>
                <a:lnTo>
                  <a:pt x="910419" y="757924"/>
                </a:lnTo>
                <a:lnTo>
                  <a:pt x="0" y="7579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6759866" y="1426939"/>
            <a:ext cx="2212119" cy="1841589"/>
          </a:xfrm>
          <a:custGeom>
            <a:avLst/>
            <a:gdLst/>
            <a:ahLst/>
            <a:cxnLst/>
            <a:rect r="r" b="b" t="t" l="l"/>
            <a:pathLst>
              <a:path h="1841589" w="2212119">
                <a:moveTo>
                  <a:pt x="2212119" y="0"/>
                </a:moveTo>
                <a:lnTo>
                  <a:pt x="0" y="0"/>
                </a:lnTo>
                <a:lnTo>
                  <a:pt x="0" y="1841589"/>
                </a:lnTo>
                <a:lnTo>
                  <a:pt x="2212119" y="1841589"/>
                </a:lnTo>
                <a:lnTo>
                  <a:pt x="22121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23038" y="3738447"/>
            <a:ext cx="5257496" cy="6332848"/>
            <a:chOff x="0" y="0"/>
            <a:chExt cx="1384690" cy="1667911"/>
          </a:xfrm>
        </p:grpSpPr>
        <p:sp>
          <p:nvSpPr>
            <p:cNvPr name="Freeform 11" id="11"/>
            <p:cNvSpPr/>
            <p:nvPr/>
          </p:nvSpPr>
          <p:spPr>
            <a:xfrm flipH="false" flipV="false" rot="0">
              <a:off x="0" y="0"/>
              <a:ext cx="1384690" cy="1667911"/>
            </a:xfrm>
            <a:custGeom>
              <a:avLst/>
              <a:gdLst/>
              <a:ahLst/>
              <a:cxnLst/>
              <a:rect r="r" b="b" t="t" l="l"/>
              <a:pathLst>
                <a:path h="1667911" w="1384690">
                  <a:moveTo>
                    <a:pt x="0" y="0"/>
                  </a:moveTo>
                  <a:lnTo>
                    <a:pt x="1384690" y="0"/>
                  </a:lnTo>
                  <a:lnTo>
                    <a:pt x="1384690" y="1667911"/>
                  </a:lnTo>
                  <a:lnTo>
                    <a:pt x="0" y="1667911"/>
                  </a:lnTo>
                  <a:close/>
                </a:path>
              </a:pathLst>
            </a:custGeom>
            <a:solidFill>
              <a:srgbClr val="FFFFFF"/>
            </a:solidFill>
          </p:spPr>
        </p:sp>
        <p:sp>
          <p:nvSpPr>
            <p:cNvPr name="TextBox 12" id="12"/>
            <p:cNvSpPr txBox="true"/>
            <p:nvPr/>
          </p:nvSpPr>
          <p:spPr>
            <a:xfrm>
              <a:off x="0" y="-38100"/>
              <a:ext cx="1384690" cy="170601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3038" y="3855101"/>
            <a:ext cx="5380534" cy="5938891"/>
          </a:xfrm>
          <a:custGeom>
            <a:avLst/>
            <a:gdLst/>
            <a:ahLst/>
            <a:cxnLst/>
            <a:rect r="r" b="b" t="t" l="l"/>
            <a:pathLst>
              <a:path h="5938891" w="5380534">
                <a:moveTo>
                  <a:pt x="0" y="0"/>
                </a:moveTo>
                <a:lnTo>
                  <a:pt x="5380534" y="0"/>
                </a:lnTo>
                <a:lnTo>
                  <a:pt x="5380534" y="5938892"/>
                </a:lnTo>
                <a:lnTo>
                  <a:pt x="0" y="5938892"/>
                </a:lnTo>
                <a:lnTo>
                  <a:pt x="0" y="0"/>
                </a:lnTo>
                <a:close/>
              </a:path>
            </a:pathLst>
          </a:custGeom>
          <a:blipFill>
            <a:blip r:embed="rId8"/>
            <a:stretch>
              <a:fillRect l="0" t="0" r="0" b="0"/>
            </a:stretch>
          </a:blipFill>
        </p:spPr>
      </p:sp>
      <p:sp>
        <p:nvSpPr>
          <p:cNvPr name="TextBox 14" id="14"/>
          <p:cNvSpPr txBox="true"/>
          <p:nvPr/>
        </p:nvSpPr>
        <p:spPr>
          <a:xfrm rot="0">
            <a:off x="5503572" y="4830940"/>
            <a:ext cx="7280855" cy="4267200"/>
          </a:xfrm>
          <a:prstGeom prst="rect">
            <a:avLst/>
          </a:prstGeom>
        </p:spPr>
        <p:txBody>
          <a:bodyPr anchor="t" rtlCol="false" tIns="0" lIns="0" bIns="0" rIns="0">
            <a:spAutoFit/>
          </a:bodyPr>
          <a:lstStyle/>
          <a:p>
            <a:pPr algn="l">
              <a:lnSpc>
                <a:spcPts val="4210"/>
              </a:lnSpc>
            </a:pPr>
            <a:r>
              <a:rPr lang="en-US" sz="3508">
                <a:solidFill>
                  <a:srgbClr val="000000"/>
                </a:solidFill>
                <a:latin typeface="Rosario Bold"/>
              </a:rPr>
              <a:t>Dalam diagram flowcart diatas menggambarkan sebuah aplikasi yang kami buat yaitu smart bumil. Dalam flowcart tersebut bisa dilihat proses dari user untuk menuju ke sebuah pemberitahuan tentang informasi kehamilan agar bisa sesuai proses dan berjalan dengan baik.</a:t>
            </a:r>
          </a:p>
        </p:txBody>
      </p:sp>
      <p:sp>
        <p:nvSpPr>
          <p:cNvPr name="TextBox 15" id="15"/>
          <p:cNvSpPr txBox="true"/>
          <p:nvPr/>
        </p:nvSpPr>
        <p:spPr>
          <a:xfrm rot="0">
            <a:off x="1000125" y="1220048"/>
            <a:ext cx="13069151" cy="2220307"/>
          </a:xfrm>
          <a:prstGeom prst="rect">
            <a:avLst/>
          </a:prstGeom>
        </p:spPr>
        <p:txBody>
          <a:bodyPr anchor="t" rtlCol="false" tIns="0" lIns="0" bIns="0" rIns="0">
            <a:spAutoFit/>
          </a:bodyPr>
          <a:lstStyle/>
          <a:p>
            <a:pPr algn="l">
              <a:lnSpc>
                <a:spcPts val="8591"/>
              </a:lnSpc>
            </a:pPr>
            <a:r>
              <a:rPr lang="en-US" sz="8591">
                <a:solidFill>
                  <a:srgbClr val="008180"/>
                </a:solidFill>
                <a:latin typeface="Source Sans Pro Bold"/>
              </a:rPr>
              <a:t>PERANCANGAN DAN </a:t>
            </a:r>
            <a:r>
              <a:rPr lang="en-US" sz="8591">
                <a:solidFill>
                  <a:srgbClr val="F37C64"/>
                </a:solidFill>
                <a:latin typeface="Source Sans Pro Bold"/>
              </a:rPr>
              <a:t>DESAIN - FLOWCHART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6E4"/>
        </a:solidFill>
      </p:bgPr>
    </p:bg>
    <p:spTree>
      <p:nvGrpSpPr>
        <p:cNvPr id="1" name=""/>
        <p:cNvGrpSpPr/>
        <p:nvPr/>
      </p:nvGrpSpPr>
      <p:grpSpPr>
        <a:xfrm>
          <a:off x="0" y="0"/>
          <a:ext cx="0" cy="0"/>
          <a:chOff x="0" y="0"/>
          <a:chExt cx="0" cy="0"/>
        </a:xfrm>
      </p:grpSpPr>
      <p:grpSp>
        <p:nvGrpSpPr>
          <p:cNvPr name="Group 2" id="2"/>
          <p:cNvGrpSpPr/>
          <p:nvPr/>
        </p:nvGrpSpPr>
        <p:grpSpPr>
          <a:xfrm rot="0">
            <a:off x="12500579" y="-360315"/>
            <a:ext cx="6945521" cy="11190240"/>
            <a:chOff x="0" y="0"/>
            <a:chExt cx="1829273" cy="2947224"/>
          </a:xfrm>
        </p:grpSpPr>
        <p:sp>
          <p:nvSpPr>
            <p:cNvPr name="Freeform 3" id="3"/>
            <p:cNvSpPr/>
            <p:nvPr/>
          </p:nvSpPr>
          <p:spPr>
            <a:xfrm flipH="false" flipV="false" rot="0">
              <a:off x="0" y="0"/>
              <a:ext cx="1829273" cy="2947224"/>
            </a:xfrm>
            <a:custGeom>
              <a:avLst/>
              <a:gdLst/>
              <a:ahLst/>
              <a:cxnLst/>
              <a:rect r="r" b="b" t="t" l="l"/>
              <a:pathLst>
                <a:path h="2947224" w="1829273">
                  <a:moveTo>
                    <a:pt x="0" y="0"/>
                  </a:moveTo>
                  <a:lnTo>
                    <a:pt x="1829273" y="0"/>
                  </a:lnTo>
                  <a:lnTo>
                    <a:pt x="1829273" y="2947224"/>
                  </a:lnTo>
                  <a:lnTo>
                    <a:pt x="0" y="2947224"/>
                  </a:lnTo>
                  <a:close/>
                </a:path>
              </a:pathLst>
            </a:custGeom>
            <a:solidFill>
              <a:srgbClr val="F37C64"/>
            </a:solidFill>
          </p:spPr>
        </p:sp>
        <p:sp>
          <p:nvSpPr>
            <p:cNvPr name="TextBox 4" id="4"/>
            <p:cNvSpPr txBox="true"/>
            <p:nvPr/>
          </p:nvSpPr>
          <p:spPr>
            <a:xfrm>
              <a:off x="0" y="-38100"/>
              <a:ext cx="1829273" cy="298532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549535" y="-1242213"/>
            <a:ext cx="3099320" cy="1763795"/>
          </a:xfrm>
          <a:custGeom>
            <a:avLst/>
            <a:gdLst/>
            <a:ahLst/>
            <a:cxnLst/>
            <a:rect r="r" b="b" t="t" l="l"/>
            <a:pathLst>
              <a:path h="1763795" w="3099320">
                <a:moveTo>
                  <a:pt x="3099320" y="0"/>
                </a:moveTo>
                <a:lnTo>
                  <a:pt x="0" y="0"/>
                </a:lnTo>
                <a:lnTo>
                  <a:pt x="0" y="1763795"/>
                </a:lnTo>
                <a:lnTo>
                  <a:pt x="3099320" y="1763795"/>
                </a:lnTo>
                <a:lnTo>
                  <a:pt x="30993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549535" y="9796535"/>
            <a:ext cx="3099320" cy="1763795"/>
          </a:xfrm>
          <a:custGeom>
            <a:avLst/>
            <a:gdLst/>
            <a:ahLst/>
            <a:cxnLst/>
            <a:rect r="r" b="b" t="t" l="l"/>
            <a:pathLst>
              <a:path h="1763795" w="3099320">
                <a:moveTo>
                  <a:pt x="3099320" y="1763795"/>
                </a:moveTo>
                <a:lnTo>
                  <a:pt x="0" y="1763795"/>
                </a:lnTo>
                <a:lnTo>
                  <a:pt x="0" y="0"/>
                </a:lnTo>
                <a:lnTo>
                  <a:pt x="3099320" y="0"/>
                </a:lnTo>
                <a:lnTo>
                  <a:pt x="3099320" y="17637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18319" y="233093"/>
            <a:ext cx="2122377" cy="3306820"/>
          </a:xfrm>
          <a:custGeom>
            <a:avLst/>
            <a:gdLst/>
            <a:ahLst/>
            <a:cxnLst/>
            <a:rect r="r" b="b" t="t" l="l"/>
            <a:pathLst>
              <a:path h="3306820" w="2122377">
                <a:moveTo>
                  <a:pt x="0" y="0"/>
                </a:moveTo>
                <a:lnTo>
                  <a:pt x="2122377" y="0"/>
                </a:lnTo>
                <a:lnTo>
                  <a:pt x="2122377" y="3306820"/>
                </a:lnTo>
                <a:lnTo>
                  <a:pt x="0" y="3306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7140696" y="333375"/>
            <a:ext cx="1620769" cy="1349290"/>
          </a:xfrm>
          <a:custGeom>
            <a:avLst/>
            <a:gdLst/>
            <a:ahLst/>
            <a:cxnLst/>
            <a:rect r="r" b="b" t="t" l="l"/>
            <a:pathLst>
              <a:path h="1349290" w="1620769">
                <a:moveTo>
                  <a:pt x="1620769" y="0"/>
                </a:moveTo>
                <a:lnTo>
                  <a:pt x="0" y="0"/>
                </a:lnTo>
                <a:lnTo>
                  <a:pt x="0" y="1349290"/>
                </a:lnTo>
                <a:lnTo>
                  <a:pt x="1620769" y="1349290"/>
                </a:lnTo>
                <a:lnTo>
                  <a:pt x="162076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true" rot="0">
            <a:off x="17140696" y="8729795"/>
            <a:ext cx="1620769" cy="1349290"/>
          </a:xfrm>
          <a:custGeom>
            <a:avLst/>
            <a:gdLst/>
            <a:ahLst/>
            <a:cxnLst/>
            <a:rect r="r" b="b" t="t" l="l"/>
            <a:pathLst>
              <a:path h="1349290" w="1620769">
                <a:moveTo>
                  <a:pt x="1620769" y="1349290"/>
                </a:moveTo>
                <a:lnTo>
                  <a:pt x="0" y="1349290"/>
                </a:lnTo>
                <a:lnTo>
                  <a:pt x="0" y="0"/>
                </a:lnTo>
                <a:lnTo>
                  <a:pt x="1620769" y="0"/>
                </a:lnTo>
                <a:lnTo>
                  <a:pt x="1620769" y="134929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613923" y="3612826"/>
            <a:ext cx="7015863" cy="5559740"/>
          </a:xfrm>
          <a:custGeom>
            <a:avLst/>
            <a:gdLst/>
            <a:ahLst/>
            <a:cxnLst/>
            <a:rect r="r" b="b" t="t" l="l"/>
            <a:pathLst>
              <a:path h="5559740" w="7015863">
                <a:moveTo>
                  <a:pt x="0" y="0"/>
                </a:moveTo>
                <a:lnTo>
                  <a:pt x="7015863" y="0"/>
                </a:lnTo>
                <a:lnTo>
                  <a:pt x="7015863" y="5559740"/>
                </a:lnTo>
                <a:lnTo>
                  <a:pt x="0" y="5559740"/>
                </a:lnTo>
                <a:lnTo>
                  <a:pt x="0" y="0"/>
                </a:lnTo>
                <a:close/>
              </a:path>
            </a:pathLst>
          </a:custGeom>
          <a:blipFill>
            <a:blip r:embed="rId8"/>
            <a:stretch>
              <a:fillRect l="0" t="0" r="0" b="0"/>
            </a:stretch>
          </a:blipFill>
        </p:spPr>
      </p:sp>
      <p:sp>
        <p:nvSpPr>
          <p:cNvPr name="TextBox 11" id="11"/>
          <p:cNvSpPr txBox="true"/>
          <p:nvPr/>
        </p:nvSpPr>
        <p:spPr>
          <a:xfrm rot="0">
            <a:off x="936938" y="4059071"/>
            <a:ext cx="7142966" cy="2800350"/>
          </a:xfrm>
          <a:prstGeom prst="rect">
            <a:avLst/>
          </a:prstGeom>
        </p:spPr>
        <p:txBody>
          <a:bodyPr anchor="t" rtlCol="false" tIns="0" lIns="0" bIns="0" rIns="0">
            <a:spAutoFit/>
          </a:bodyPr>
          <a:lstStyle/>
          <a:p>
            <a:pPr algn="l">
              <a:lnSpc>
                <a:spcPts val="3728"/>
              </a:lnSpc>
            </a:pPr>
            <a:r>
              <a:rPr lang="en-US" sz="3106">
                <a:solidFill>
                  <a:srgbClr val="000000"/>
                </a:solidFill>
                <a:latin typeface="Rosario Bold"/>
              </a:rPr>
              <a:t>Erd ini adalah suatu model data terdapat Gambaran yang menyertai detail dari seluruh entitas, hubungan, dan batasan yang memiliki tujuan dalam menyelesaikan sebuah aplikasi harus memenuhi kebutuhan analis aplikasi.</a:t>
            </a:r>
          </a:p>
        </p:txBody>
      </p:sp>
      <p:sp>
        <p:nvSpPr>
          <p:cNvPr name="TextBox 12" id="12"/>
          <p:cNvSpPr txBox="true"/>
          <p:nvPr/>
        </p:nvSpPr>
        <p:spPr>
          <a:xfrm rot="0">
            <a:off x="936938" y="1434744"/>
            <a:ext cx="9266375" cy="1046392"/>
          </a:xfrm>
          <a:prstGeom prst="rect">
            <a:avLst/>
          </a:prstGeom>
        </p:spPr>
        <p:txBody>
          <a:bodyPr anchor="t" rtlCol="false" tIns="0" lIns="0" bIns="0" rIns="0">
            <a:spAutoFit/>
          </a:bodyPr>
          <a:lstStyle/>
          <a:p>
            <a:pPr algn="ctr">
              <a:lnSpc>
                <a:spcPts val="7821"/>
              </a:lnSpc>
            </a:pPr>
            <a:r>
              <a:rPr lang="en-US" sz="7821">
                <a:solidFill>
                  <a:srgbClr val="008180"/>
                </a:solidFill>
                <a:latin typeface="Source Sans Pro Bold"/>
              </a:rPr>
              <a:t>ERD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DAGHVFJ7Lc4</dc:identifier>
  <dcterms:modified xsi:type="dcterms:W3CDTF">2011-08-01T06:04:30Z</dcterms:modified>
  <cp:revision>1</cp:revision>
  <dc:title>Hijau Kuning dan Merah Playful Ilustrasi Manajemen Keuangan Pribadi Presentation</dc:title>
</cp:coreProperties>
</file>