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entury Gothic" panose="020B0502020202020204"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
      <p:font typeface="Oswald" panose="00000500000000000000" pitchFamily="2" charset="0"/>
      <p:regular r:id="rId17"/>
      <p:bold r:id="rId18"/>
    </p:embeddedFont>
    <p:embeddedFont>
      <p:font typeface="Playfair Display"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e028773d7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e028773d7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028773d7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e028773d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028773d75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028773d7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028773d7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028773d7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028773d7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028773d7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237375"/>
            <a:ext cx="8455500" cy="2146800"/>
          </a:xfrm>
          <a:prstGeom prst="rect">
            <a:avLst/>
          </a:prstGeom>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dirty="0">
                <a:solidFill>
                  <a:schemeClr val="bg2"/>
                </a:solidFill>
              </a:rPr>
              <a:t>Marketing Strategy Campaigns</a:t>
            </a:r>
            <a:endParaRPr dirty="0">
              <a:solidFill>
                <a:schemeClr val="bg2"/>
              </a:solidFill>
            </a:endParaRPr>
          </a:p>
        </p:txBody>
      </p:sp>
      <p:sp>
        <p:nvSpPr>
          <p:cNvPr id="59" name="Google Shape;59;p13"/>
          <p:cNvSpPr txBox="1">
            <a:spLocks noGrp="1"/>
          </p:cNvSpPr>
          <p:nvPr>
            <p:ph type="subTitle" idx="1"/>
          </p:nvPr>
        </p:nvSpPr>
        <p:spPr>
          <a:xfrm>
            <a:off x="344250" y="3392525"/>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200" b="0">
                <a:solidFill>
                  <a:srgbClr val="ECECEC"/>
                </a:solidFill>
                <a:highlight>
                  <a:srgbClr val="212121"/>
                </a:highlight>
                <a:latin typeface="Roboto"/>
                <a:ea typeface="Roboto"/>
                <a:cs typeface="Roboto"/>
                <a:sym typeface="Roboto"/>
              </a:rPr>
              <a:t>Crafting Winning Plans for Maximum Impact</a:t>
            </a:r>
            <a:endParaRPr/>
          </a:p>
        </p:txBody>
      </p:sp>
      <p:pic>
        <p:nvPicPr>
          <p:cNvPr id="60" name="Google Shape;60;p13"/>
          <p:cNvPicPr preferRelativeResize="0"/>
          <p:nvPr/>
        </p:nvPicPr>
        <p:blipFill>
          <a:blip r:embed="rId3">
            <a:alphaModFix/>
          </a:blip>
          <a:stretch>
            <a:fillRect/>
          </a:stretch>
        </p:blipFill>
        <p:spPr>
          <a:xfrm>
            <a:off x="344250" y="433200"/>
            <a:ext cx="2915174" cy="637700"/>
          </a:xfrm>
          <a:prstGeom prst="rect">
            <a:avLst/>
          </a:prstGeom>
          <a:noFill/>
          <a:ln>
            <a:noFill/>
          </a:ln>
        </p:spPr>
      </p:pic>
      <p:sp>
        <p:nvSpPr>
          <p:cNvPr id="61" name="Google Shape;61;p13"/>
          <p:cNvSpPr txBox="1"/>
          <p:nvPr/>
        </p:nvSpPr>
        <p:spPr>
          <a:xfrm>
            <a:off x="344250" y="4050325"/>
            <a:ext cx="34527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latin typeface="Playfair Display"/>
                <a:ea typeface="Playfair Display"/>
                <a:cs typeface="Playfair Display"/>
                <a:sym typeface="Playfair Display"/>
              </a:rPr>
              <a:t>Performed By:</a:t>
            </a:r>
            <a:endParaRPr sz="1800">
              <a:solidFill>
                <a:schemeClr val="dk2"/>
              </a:solidFill>
              <a:latin typeface="Playfair Display"/>
              <a:ea typeface="Playfair Display"/>
              <a:cs typeface="Playfair Display"/>
              <a:sym typeface="Playfair Display"/>
            </a:endParaRPr>
          </a:p>
          <a:p>
            <a:pPr marL="0" lvl="0" indent="0" algn="l" rtl="0">
              <a:spcBef>
                <a:spcPts val="0"/>
              </a:spcBef>
              <a:spcAft>
                <a:spcPts val="0"/>
              </a:spcAft>
              <a:buNone/>
            </a:pPr>
            <a:r>
              <a:rPr lang="en-GB" sz="1800">
                <a:solidFill>
                  <a:schemeClr val="dk2"/>
                </a:solidFill>
                <a:latin typeface="Playfair Display"/>
                <a:ea typeface="Playfair Display"/>
                <a:cs typeface="Playfair Display"/>
                <a:sym typeface="Playfair Display"/>
              </a:rPr>
              <a:t>Satyam Mohapatra</a:t>
            </a:r>
            <a:endParaRPr sz="1800">
              <a:solidFill>
                <a:schemeClr val="dk2"/>
              </a:solidFill>
              <a:latin typeface="Playfair Display"/>
              <a:ea typeface="Playfair Display"/>
              <a:cs typeface="Playfair Display"/>
              <a:sym typeface="Playfair Display"/>
            </a:endParaRPr>
          </a:p>
        </p:txBody>
      </p:sp>
      <p:sp>
        <p:nvSpPr>
          <p:cNvPr id="62" name="Google Shape;62;p13"/>
          <p:cNvSpPr txBox="1"/>
          <p:nvPr/>
        </p:nvSpPr>
        <p:spPr>
          <a:xfrm>
            <a:off x="5001950" y="4050325"/>
            <a:ext cx="36957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latin typeface="Playfair Display"/>
                <a:ea typeface="Playfair Display"/>
                <a:cs typeface="Playfair Display"/>
                <a:sym typeface="Playfair Display"/>
              </a:rPr>
              <a:t>Case Study 0:</a:t>
            </a:r>
            <a:endParaRPr sz="1800">
              <a:solidFill>
                <a:schemeClr val="dk2"/>
              </a:solidFill>
              <a:latin typeface="Playfair Display"/>
              <a:ea typeface="Playfair Display"/>
              <a:cs typeface="Playfair Display"/>
              <a:sym typeface="Playfair Display"/>
            </a:endParaRPr>
          </a:p>
          <a:p>
            <a:pPr marL="0" lvl="0" indent="0" algn="l" rtl="0">
              <a:lnSpc>
                <a:spcPct val="115000"/>
              </a:lnSpc>
              <a:spcBef>
                <a:spcPts val="0"/>
              </a:spcBef>
              <a:spcAft>
                <a:spcPts val="0"/>
              </a:spcAft>
              <a:buNone/>
            </a:pPr>
            <a:r>
              <a:rPr lang="en-GB" sz="1100">
                <a:solidFill>
                  <a:schemeClr val="dk2"/>
                </a:solidFill>
                <a:latin typeface="Century Gothic"/>
                <a:ea typeface="Century Gothic"/>
                <a:cs typeface="Century Gothic"/>
                <a:sym typeface="Century Gothic"/>
              </a:rPr>
              <a:t>Burger King :</a:t>
            </a:r>
            <a:endParaRPr sz="1100">
              <a:solidFill>
                <a:schemeClr val="dk2"/>
              </a:solidFill>
              <a:latin typeface="Century Gothic"/>
              <a:ea typeface="Century Gothic"/>
              <a:cs typeface="Century Gothic"/>
              <a:sym typeface="Century Gothic"/>
            </a:endParaRPr>
          </a:p>
          <a:p>
            <a:pPr marL="0" lvl="0" indent="0" algn="l" rtl="0">
              <a:lnSpc>
                <a:spcPct val="115000"/>
              </a:lnSpc>
              <a:spcBef>
                <a:spcPts val="0"/>
              </a:spcBef>
              <a:spcAft>
                <a:spcPts val="0"/>
              </a:spcAft>
              <a:buClr>
                <a:schemeClr val="dk2"/>
              </a:buClr>
              <a:buSzPts val="1100"/>
              <a:buFont typeface="Arial"/>
              <a:buNone/>
            </a:pPr>
            <a:r>
              <a:rPr lang="en-GB" sz="1100">
                <a:solidFill>
                  <a:schemeClr val="dk2"/>
                </a:solidFill>
                <a:latin typeface="Century Gothic"/>
                <a:ea typeface="Century Gothic"/>
                <a:cs typeface="Century Gothic"/>
                <a:sym typeface="Century Gothic"/>
              </a:rPr>
              <a:t>They want to promote its Flame Grilled Burgers.</a:t>
            </a:r>
            <a:endParaRPr sz="1100">
              <a:solidFill>
                <a:schemeClr val="dk2"/>
              </a:solidFill>
              <a:latin typeface="Century Gothic"/>
              <a:ea typeface="Century Gothic"/>
              <a:cs typeface="Century Gothic"/>
              <a:sym typeface="Century Gothic"/>
            </a:endParaRPr>
          </a:p>
          <a:p>
            <a:pPr marL="0" lvl="0" indent="0" algn="l" rtl="0">
              <a:spcBef>
                <a:spcPts val="0"/>
              </a:spcBef>
              <a:spcAft>
                <a:spcPts val="0"/>
              </a:spcAft>
              <a:buNone/>
            </a:pP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Marketing Goals</a:t>
            </a:r>
            <a:endParaRPr/>
          </a:p>
        </p:txBody>
      </p:sp>
      <p:sp>
        <p:nvSpPr>
          <p:cNvPr id="68" name="Google Shape;68;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1225"/>
              <a:t>1.Increase brand awareness and recall for Burger King's Flame Grilled Burgers:</a:t>
            </a:r>
            <a:endParaRPr sz="1225"/>
          </a:p>
          <a:p>
            <a:pPr marL="457200" lvl="0" indent="-306387" algn="l" rtl="0">
              <a:lnSpc>
                <a:spcPct val="95000"/>
              </a:lnSpc>
              <a:spcBef>
                <a:spcPts val="1200"/>
              </a:spcBef>
              <a:spcAft>
                <a:spcPts val="0"/>
              </a:spcAft>
              <a:buSzPts val="1225"/>
              <a:buFont typeface="Arial"/>
              <a:buChar char="●"/>
            </a:pPr>
            <a:r>
              <a:rPr lang="en-GB" sz="1225"/>
              <a:t>Reach a wide audience across various demographics and locations</a:t>
            </a:r>
            <a:endParaRPr sz="1225"/>
          </a:p>
          <a:p>
            <a:pPr marL="457200" lvl="0" indent="-306387" algn="l" rtl="0">
              <a:lnSpc>
                <a:spcPct val="95000"/>
              </a:lnSpc>
              <a:spcBef>
                <a:spcPts val="0"/>
              </a:spcBef>
              <a:spcAft>
                <a:spcPts val="0"/>
              </a:spcAft>
              <a:buSzPts val="1225"/>
              <a:buFont typeface="Arial"/>
              <a:buChar char="●"/>
            </a:pPr>
            <a:r>
              <a:rPr lang="en-GB" sz="1225"/>
              <a:t>Educate consumers about the unique flame-grilled cooking method and taste</a:t>
            </a:r>
            <a:endParaRPr sz="1225"/>
          </a:p>
          <a:p>
            <a:pPr marL="457200" lvl="0" indent="-306387" algn="l" rtl="0">
              <a:lnSpc>
                <a:spcPct val="95000"/>
              </a:lnSpc>
              <a:spcBef>
                <a:spcPts val="0"/>
              </a:spcBef>
              <a:spcAft>
                <a:spcPts val="0"/>
              </a:spcAft>
              <a:buSzPts val="1225"/>
              <a:buFont typeface="Arial"/>
              <a:buChar char="●"/>
            </a:pPr>
            <a:r>
              <a:rPr lang="en-GB" sz="1225"/>
              <a:t>Establish Burger King as the go-to brand for flame-grilled burgers</a:t>
            </a:r>
            <a:endParaRPr sz="1225"/>
          </a:p>
          <a:p>
            <a:pPr marL="0" lvl="0" indent="0" algn="l" rtl="0">
              <a:lnSpc>
                <a:spcPct val="95000"/>
              </a:lnSpc>
              <a:spcBef>
                <a:spcPts val="1200"/>
              </a:spcBef>
              <a:spcAft>
                <a:spcPts val="0"/>
              </a:spcAft>
              <a:buSzPts val="688"/>
              <a:buNone/>
            </a:pPr>
            <a:r>
              <a:rPr lang="en-GB" sz="1225"/>
              <a:t>2.Drive more footfall to Burger King outlets:</a:t>
            </a:r>
            <a:endParaRPr sz="1225"/>
          </a:p>
          <a:p>
            <a:pPr marL="457200" lvl="0" indent="-306387" algn="l" rtl="0">
              <a:lnSpc>
                <a:spcPct val="95000"/>
              </a:lnSpc>
              <a:spcBef>
                <a:spcPts val="1200"/>
              </a:spcBef>
              <a:spcAft>
                <a:spcPts val="0"/>
              </a:spcAft>
              <a:buSzPts val="1225"/>
              <a:buFont typeface="Arial"/>
              <a:buChar char="●"/>
            </a:pPr>
            <a:r>
              <a:rPr lang="en-GB" sz="1225"/>
              <a:t>Encourage consumers to visit their nearest Burger King restaurant</a:t>
            </a:r>
            <a:endParaRPr sz="1225"/>
          </a:p>
          <a:p>
            <a:pPr marL="457200" lvl="0" indent="-306387" algn="l" rtl="0">
              <a:lnSpc>
                <a:spcPct val="95000"/>
              </a:lnSpc>
              <a:spcBef>
                <a:spcPts val="0"/>
              </a:spcBef>
              <a:spcAft>
                <a:spcPts val="0"/>
              </a:spcAft>
              <a:buSzPts val="1225"/>
              <a:buFont typeface="Arial"/>
              <a:buChar char="●"/>
            </a:pPr>
            <a:r>
              <a:rPr lang="en-GB" sz="1225"/>
              <a:t>Promote special offers, combos, and deals on Flame Grilled Burgers</a:t>
            </a:r>
            <a:endParaRPr sz="1225"/>
          </a:p>
          <a:p>
            <a:pPr marL="457200" lvl="0" indent="-306387" algn="l" rtl="0">
              <a:lnSpc>
                <a:spcPct val="95000"/>
              </a:lnSpc>
              <a:spcBef>
                <a:spcPts val="0"/>
              </a:spcBef>
              <a:spcAft>
                <a:spcPts val="0"/>
              </a:spcAft>
              <a:buSzPts val="1225"/>
              <a:buFont typeface="Arial"/>
              <a:buChar char="●"/>
            </a:pPr>
            <a:r>
              <a:rPr lang="en-GB" sz="1225"/>
              <a:t>Leverage location-based targeting and promotions to drive local traffic</a:t>
            </a:r>
            <a:endParaRPr sz="1225"/>
          </a:p>
          <a:p>
            <a:pPr marL="0" lvl="0" indent="0" algn="l" rtl="0">
              <a:lnSpc>
                <a:spcPct val="95000"/>
              </a:lnSpc>
              <a:spcBef>
                <a:spcPts val="1200"/>
              </a:spcBef>
              <a:spcAft>
                <a:spcPts val="0"/>
              </a:spcAft>
              <a:buSzPts val="688"/>
              <a:buNone/>
            </a:pPr>
            <a:r>
              <a:rPr lang="en-GB" sz="1225"/>
              <a:t>3.Boost sales of Flame Grilled Burgers:</a:t>
            </a:r>
            <a:endParaRPr sz="1225"/>
          </a:p>
          <a:p>
            <a:pPr marL="457200" lvl="0" indent="-306387" algn="l" rtl="0">
              <a:lnSpc>
                <a:spcPct val="95000"/>
              </a:lnSpc>
              <a:spcBef>
                <a:spcPts val="1200"/>
              </a:spcBef>
              <a:spcAft>
                <a:spcPts val="0"/>
              </a:spcAft>
              <a:buSzPts val="1225"/>
              <a:buFont typeface="Arial"/>
              <a:buChar char="●"/>
            </a:pPr>
            <a:r>
              <a:rPr lang="en-GB" sz="1225"/>
              <a:t>Increase overall sales of Flame Grilled Burger variants</a:t>
            </a:r>
            <a:endParaRPr sz="1225"/>
          </a:p>
          <a:p>
            <a:pPr marL="457200" lvl="0" indent="-306387" algn="l" rtl="0">
              <a:lnSpc>
                <a:spcPct val="95000"/>
              </a:lnSpc>
              <a:spcBef>
                <a:spcPts val="0"/>
              </a:spcBef>
              <a:spcAft>
                <a:spcPts val="0"/>
              </a:spcAft>
              <a:buSzPts val="1225"/>
              <a:buFont typeface="Arial"/>
              <a:buChar char="●"/>
            </a:pPr>
            <a:r>
              <a:rPr lang="en-GB" sz="1225"/>
              <a:t>Encourage existing customers to try new or limited-edition Flame Grilled Burger options</a:t>
            </a:r>
            <a:endParaRPr sz="1225"/>
          </a:p>
          <a:p>
            <a:pPr marL="457200" lvl="0" indent="-306387" algn="l" rtl="0">
              <a:lnSpc>
                <a:spcPct val="95000"/>
              </a:lnSpc>
              <a:spcBef>
                <a:spcPts val="0"/>
              </a:spcBef>
              <a:spcAft>
                <a:spcPts val="0"/>
              </a:spcAft>
              <a:buSzPts val="1225"/>
              <a:buFont typeface="Arial"/>
              <a:buChar char="●"/>
            </a:pPr>
            <a:r>
              <a:rPr lang="en-GB" sz="1225"/>
              <a:t>Incentivize repeat purchases through loyalty programs or exclusive offers</a:t>
            </a:r>
            <a:endParaRPr sz="1225"/>
          </a:p>
          <a:p>
            <a:pPr marL="0" lvl="0" indent="0" algn="l" rtl="0">
              <a:lnSpc>
                <a:spcPct val="95000"/>
              </a:lnSpc>
              <a:spcBef>
                <a:spcPts val="1200"/>
              </a:spcBef>
              <a:spcAft>
                <a:spcPts val="0"/>
              </a:spcAft>
              <a:buSzPts val="688"/>
              <a:buNone/>
            </a:pPr>
            <a:r>
              <a:rPr lang="en-GB" sz="1225"/>
              <a:t>The campaign aims to engage the target audience and increase sales through digital channels and promotions showcasing Burger King's Flame Grilled Burgers.</a:t>
            </a:r>
            <a:endParaRPr sz="1225"/>
          </a:p>
          <a:p>
            <a:pPr marL="0" lvl="0" indent="0" algn="l" rtl="0">
              <a:lnSpc>
                <a:spcPct val="95000"/>
              </a:lnSpc>
              <a:spcBef>
                <a:spcPts val="1200"/>
              </a:spcBef>
              <a:spcAft>
                <a:spcPts val="1200"/>
              </a:spcAft>
              <a:buSzPts val="688"/>
              <a:buNone/>
            </a:pPr>
            <a:endParaRPr sz="122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Top 2 Channels</a:t>
            </a:r>
            <a:endParaRPr/>
          </a:p>
        </p:txBody>
      </p:sp>
      <p:sp>
        <p:nvSpPr>
          <p:cNvPr id="74" name="Google Shape;74;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1200" dirty="0"/>
              <a:t>1. Social Media (Facebook, Instagram, Twitter):</a:t>
            </a:r>
            <a:endParaRPr sz="1200" dirty="0"/>
          </a:p>
          <a:p>
            <a:pPr marL="457200" lvl="0" indent="-304800" algn="l" rtl="0">
              <a:spcBef>
                <a:spcPts val="1200"/>
              </a:spcBef>
              <a:spcAft>
                <a:spcPts val="0"/>
              </a:spcAft>
              <a:buSzPts val="1200"/>
              <a:buChar char="●"/>
            </a:pPr>
            <a:r>
              <a:rPr lang="en-GB" sz="1200" dirty="0"/>
              <a:t>Massive reach and precise audience targeting capabilities</a:t>
            </a:r>
            <a:endParaRPr sz="1200" dirty="0"/>
          </a:p>
          <a:p>
            <a:pPr marL="457200" lvl="0" indent="-304800" algn="l" rtl="0">
              <a:spcBef>
                <a:spcPts val="0"/>
              </a:spcBef>
              <a:spcAft>
                <a:spcPts val="0"/>
              </a:spcAft>
              <a:buSzPts val="1200"/>
              <a:buChar char="●"/>
            </a:pPr>
            <a:r>
              <a:rPr lang="en-GB" sz="1200" dirty="0"/>
              <a:t>Visually appealing content (photos, videos) to showcase flame-grilled burgers</a:t>
            </a:r>
            <a:endParaRPr sz="1200" dirty="0"/>
          </a:p>
          <a:p>
            <a:pPr marL="457200" lvl="0" indent="-304800" algn="l" rtl="0">
              <a:lnSpc>
                <a:spcPct val="115000"/>
              </a:lnSpc>
              <a:spcBef>
                <a:spcPts val="0"/>
              </a:spcBef>
              <a:spcAft>
                <a:spcPts val="0"/>
              </a:spcAft>
              <a:buSzPts val="1200"/>
              <a:buChar char="●"/>
            </a:pPr>
            <a:r>
              <a:rPr lang="en-GB" sz="1200" dirty="0"/>
              <a:t>Leverage influencers and user-generated content</a:t>
            </a:r>
            <a:endParaRPr sz="1200" dirty="0"/>
          </a:p>
          <a:p>
            <a:pPr marL="0" lvl="0" indent="0" algn="l" rtl="0">
              <a:spcBef>
                <a:spcPts val="1200"/>
              </a:spcBef>
              <a:spcAft>
                <a:spcPts val="0"/>
              </a:spcAft>
              <a:buNone/>
            </a:pPr>
            <a:r>
              <a:rPr lang="en-GB" sz="1200" dirty="0"/>
              <a:t>2. Search Engine Marketing (Google Ads):</a:t>
            </a:r>
            <a:endParaRPr sz="1200" dirty="0"/>
          </a:p>
          <a:p>
            <a:pPr marL="457200" lvl="0" indent="-304800" algn="l" rtl="0">
              <a:spcBef>
                <a:spcPts val="1200"/>
              </a:spcBef>
              <a:spcAft>
                <a:spcPts val="0"/>
              </a:spcAft>
              <a:buSzPts val="1200"/>
              <a:buChar char="●"/>
            </a:pPr>
            <a:r>
              <a:rPr lang="en-GB" sz="1200" dirty="0"/>
              <a:t>Target high purchase intent users searching for burger-related keywords</a:t>
            </a:r>
            <a:endParaRPr sz="1200" dirty="0"/>
          </a:p>
          <a:p>
            <a:pPr marL="457200" lvl="0" indent="-304800" algn="l" rtl="0">
              <a:spcBef>
                <a:spcPts val="0"/>
              </a:spcBef>
              <a:spcAft>
                <a:spcPts val="0"/>
              </a:spcAft>
              <a:buSzPts val="1200"/>
              <a:buChar char="●"/>
            </a:pPr>
            <a:r>
              <a:rPr lang="en-GB" sz="1200" dirty="0"/>
              <a:t>Display ads on search results and retarget interested users</a:t>
            </a:r>
            <a:endParaRPr sz="1200" dirty="0"/>
          </a:p>
          <a:p>
            <a:pPr marL="457200" lvl="0" indent="-304800" algn="l" rtl="0">
              <a:spcBef>
                <a:spcPts val="0"/>
              </a:spcBef>
              <a:spcAft>
                <a:spcPts val="0"/>
              </a:spcAft>
              <a:buSzPts val="1200"/>
              <a:buChar char="●"/>
            </a:pPr>
            <a:r>
              <a:rPr lang="en-GB" sz="1200" dirty="0"/>
              <a:t>Local campaigns and extensions to drive foot traffic to nearby outlets</a:t>
            </a:r>
            <a:endParaRPr sz="1200" dirty="0"/>
          </a:p>
          <a:p>
            <a:pPr marL="0" lvl="0" indent="0" algn="l" rtl="0">
              <a:spcBef>
                <a:spcPts val="1200"/>
              </a:spcBef>
              <a:spcAft>
                <a:spcPts val="0"/>
              </a:spcAft>
              <a:buClr>
                <a:schemeClr val="dk2"/>
              </a:buClr>
              <a:buSzPts val="1100"/>
              <a:buFont typeface="Arial"/>
              <a:buNone/>
            </a:pPr>
            <a:r>
              <a:rPr lang="en-GB" sz="1200" dirty="0"/>
              <a:t>These channels allow Burger King to build awareness, highlight their unique selling point, and drive online and offline conversions through targeted and engaging advertising.</a:t>
            </a:r>
            <a:endParaRPr sz="1200"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Commercials</a:t>
            </a:r>
            <a:endParaRPr/>
          </a:p>
        </p:txBody>
      </p:sp>
      <p:sp>
        <p:nvSpPr>
          <p:cNvPr id="80" name="Google Shape;80;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1200"/>
              <a:t>1. Social Media: </a:t>
            </a:r>
            <a:endParaRPr sz="1200"/>
          </a:p>
          <a:p>
            <a:pPr marL="457200" lvl="0" indent="-304800" algn="l" rtl="0">
              <a:spcBef>
                <a:spcPts val="1200"/>
              </a:spcBef>
              <a:spcAft>
                <a:spcPts val="0"/>
              </a:spcAft>
              <a:buSzPts val="1200"/>
              <a:buChar char="●"/>
            </a:pPr>
            <a:r>
              <a:rPr lang="en-GB" sz="1200"/>
              <a:t>CPM (Cost Per Mille/Thousand Impressions)</a:t>
            </a:r>
            <a:endParaRPr sz="1200"/>
          </a:p>
          <a:p>
            <a:pPr marL="457200" lvl="0" indent="-304800" algn="l" rtl="0">
              <a:lnSpc>
                <a:spcPct val="95000"/>
              </a:lnSpc>
              <a:spcBef>
                <a:spcPts val="0"/>
              </a:spcBef>
              <a:spcAft>
                <a:spcPts val="0"/>
              </a:spcAft>
              <a:buSzPts val="1200"/>
              <a:buChar char="●"/>
            </a:pPr>
            <a:r>
              <a:rPr lang="en-GB" sz="1200"/>
              <a:t>CPC (Cost Per Click)</a:t>
            </a:r>
            <a:endParaRPr sz="1200"/>
          </a:p>
          <a:p>
            <a:pPr marL="0" lvl="0" indent="0" algn="l" rtl="0">
              <a:lnSpc>
                <a:spcPct val="95000"/>
              </a:lnSpc>
              <a:spcBef>
                <a:spcPts val="1200"/>
              </a:spcBef>
              <a:spcAft>
                <a:spcPts val="0"/>
              </a:spcAft>
              <a:buNone/>
            </a:pPr>
            <a:r>
              <a:rPr lang="en-GB" sz="1200"/>
              <a:t>2. Search Engine Marketing:</a:t>
            </a:r>
            <a:endParaRPr sz="1200"/>
          </a:p>
          <a:p>
            <a:pPr marL="457200" lvl="0" indent="-304800" algn="l" rtl="0">
              <a:spcBef>
                <a:spcPts val="1200"/>
              </a:spcBef>
              <a:spcAft>
                <a:spcPts val="0"/>
              </a:spcAft>
              <a:buSzPts val="1200"/>
              <a:buChar char="●"/>
            </a:pPr>
            <a:r>
              <a:rPr lang="en-GB" sz="1200"/>
              <a:t>CPC (Cost Per Click)</a:t>
            </a:r>
            <a:endParaRPr sz="1200"/>
          </a:p>
          <a:p>
            <a:pPr marL="457200" lvl="0" indent="-304800" algn="l" rtl="0">
              <a:lnSpc>
                <a:spcPct val="95000"/>
              </a:lnSpc>
              <a:spcBef>
                <a:spcPts val="0"/>
              </a:spcBef>
              <a:spcAft>
                <a:spcPts val="0"/>
              </a:spcAft>
              <a:buSzPts val="1200"/>
              <a:buChar char="●"/>
            </a:pPr>
            <a:r>
              <a:rPr lang="en-GB" sz="1200"/>
              <a:t>For the unpaid/organic channel of social media, the commercial would be N/A.</a:t>
            </a:r>
            <a:endParaRPr sz="1200"/>
          </a:p>
          <a:p>
            <a:pPr marL="0" lvl="0" indent="0" algn="l" rtl="0">
              <a:spcBef>
                <a:spcPts val="1200"/>
              </a:spcBef>
              <a:spcAft>
                <a:spcPts val="0"/>
              </a:spcAft>
              <a:buClr>
                <a:schemeClr val="dk2"/>
              </a:buClr>
              <a:buSzPts val="1100"/>
              <a:buFont typeface="Arial"/>
              <a:buNone/>
            </a:pPr>
            <a:r>
              <a:rPr lang="en-GB" sz="1200"/>
              <a:t>By using CPM on social media, Burger King can increase brand awareness and reach by paying for every 1,000 impressions/views of their ads. CPC on social media and search allows them to only pay when users click on their ads, driving more qualified traffic.</a:t>
            </a:r>
            <a:endParaRPr sz="1200"/>
          </a:p>
          <a:p>
            <a:pPr marL="0" lvl="0" indent="0" algn="l" rtl="0">
              <a:spcBef>
                <a:spcPts val="1200"/>
              </a:spcBef>
              <a:spcAft>
                <a:spcPts val="12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 Formats</a:t>
            </a:r>
            <a:endParaRPr/>
          </a:p>
        </p:txBody>
      </p:sp>
      <p:sp>
        <p:nvSpPr>
          <p:cNvPr id="86" name="Google Shape;86;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GB" sz="1201"/>
              <a:t>1. Social Media: </a:t>
            </a:r>
            <a:endParaRPr sz="1201"/>
          </a:p>
          <a:p>
            <a:pPr marL="457200" lvl="0" indent="-304888" algn="l" rtl="0">
              <a:spcBef>
                <a:spcPts val="1200"/>
              </a:spcBef>
              <a:spcAft>
                <a:spcPts val="0"/>
              </a:spcAft>
              <a:buSzPts val="1201"/>
              <a:buChar char="●"/>
            </a:pPr>
            <a:r>
              <a:rPr lang="en-GB" sz="1201"/>
              <a:t>Video ads (short, engaging videos showcasing the burgers)</a:t>
            </a:r>
            <a:endParaRPr sz="1201"/>
          </a:p>
          <a:p>
            <a:pPr marL="457200" lvl="0" indent="-304888" algn="l" rtl="0">
              <a:spcBef>
                <a:spcPts val="0"/>
              </a:spcBef>
              <a:spcAft>
                <a:spcPts val="0"/>
              </a:spcAft>
              <a:buSzPts val="1201"/>
              <a:buChar char="●"/>
            </a:pPr>
            <a:r>
              <a:rPr lang="en-GB" sz="1201"/>
              <a:t>Carousel ads (multiple images/videos in a single ad unit)</a:t>
            </a:r>
            <a:endParaRPr sz="1201"/>
          </a:p>
          <a:p>
            <a:pPr marL="457200" lvl="0" indent="-304888" algn="l" rtl="0">
              <a:lnSpc>
                <a:spcPct val="95000"/>
              </a:lnSpc>
              <a:spcBef>
                <a:spcPts val="0"/>
              </a:spcBef>
              <a:spcAft>
                <a:spcPts val="0"/>
              </a:spcAft>
              <a:buSzPts val="1201"/>
              <a:buChar char="●"/>
            </a:pPr>
            <a:r>
              <a:rPr lang="en-GB" sz="1201"/>
              <a:t>Static image ads (high-quality, appetizing burger photos)</a:t>
            </a:r>
            <a:endParaRPr sz="1201"/>
          </a:p>
          <a:p>
            <a:pPr marL="0" lvl="0" indent="0" algn="l" rtl="0">
              <a:lnSpc>
                <a:spcPct val="95000"/>
              </a:lnSpc>
              <a:spcBef>
                <a:spcPts val="1200"/>
              </a:spcBef>
              <a:spcAft>
                <a:spcPts val="0"/>
              </a:spcAft>
              <a:buNone/>
            </a:pPr>
            <a:r>
              <a:rPr lang="en-GB" sz="1201"/>
              <a:t>2. Search Engine Marketing:</a:t>
            </a:r>
            <a:endParaRPr sz="1201"/>
          </a:p>
          <a:p>
            <a:pPr marL="457200" lvl="0" indent="-304888" algn="l" rtl="0">
              <a:spcBef>
                <a:spcPts val="1200"/>
              </a:spcBef>
              <a:spcAft>
                <a:spcPts val="0"/>
              </a:spcAft>
              <a:buSzPts val="1201"/>
              <a:buChar char="●"/>
            </a:pPr>
            <a:r>
              <a:rPr lang="en-GB" sz="1201"/>
              <a:t>Text ads (concise ad copy highlighting unique selling points)</a:t>
            </a:r>
            <a:endParaRPr sz="1201"/>
          </a:p>
          <a:p>
            <a:pPr marL="457200" lvl="0" indent="-304888" algn="l" rtl="0">
              <a:lnSpc>
                <a:spcPct val="95000"/>
              </a:lnSpc>
              <a:spcBef>
                <a:spcPts val="0"/>
              </a:spcBef>
              <a:spcAft>
                <a:spcPts val="0"/>
              </a:spcAft>
              <a:buSzPts val="1201"/>
              <a:buChar char="●"/>
            </a:pPr>
            <a:r>
              <a:rPr lang="en-GB" sz="1201"/>
              <a:t>Responsive display ads (visual ads that adjust to different ad spaces)</a:t>
            </a:r>
            <a:endParaRPr sz="1201"/>
          </a:p>
          <a:p>
            <a:pPr marL="0" lvl="0" indent="0" algn="l" rtl="0">
              <a:spcBef>
                <a:spcPts val="1200"/>
              </a:spcBef>
              <a:spcAft>
                <a:spcPts val="0"/>
              </a:spcAft>
              <a:buClr>
                <a:schemeClr val="dk2"/>
              </a:buClr>
              <a:buSzPts val="1100"/>
              <a:buFont typeface="Arial"/>
              <a:buNone/>
            </a:pPr>
            <a:r>
              <a:rPr lang="en-GB" sz="1201"/>
              <a:t>Using a mix of video, carousel, and static image ads on social media allows Burger King to create visually compelling content that effectively showcases their flame-grilled burgers. On search engines, text ads permit direct messaging, while responsive display ads provide a visual component across various ad placements.</a:t>
            </a:r>
            <a:endParaRPr sz="1201"/>
          </a:p>
          <a:p>
            <a:pPr marL="0" lvl="0" indent="0" algn="l" rtl="0">
              <a:spcBef>
                <a:spcPts val="1200"/>
              </a:spcBef>
              <a:spcAft>
                <a:spcPts val="12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Campaign Overview</a:t>
            </a:r>
            <a:endParaRPr/>
          </a:p>
        </p:txBody>
      </p:sp>
      <p:sp>
        <p:nvSpPr>
          <p:cNvPr id="92" name="Google Shape;92;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2"/>
              </a:buClr>
              <a:buSzPts val="1100"/>
              <a:buFont typeface="Arial"/>
              <a:buNone/>
            </a:pPr>
            <a:r>
              <a:rPr lang="en-US" sz="1200" dirty="0"/>
              <a:t>The digital marketing campaign for Burger King's Flame Grilled Burgers will focus on increasing awareness and driving sales through social media and search engine marketing. We will run engaging video ads, carousel ads, and static image ads on social media platforms like Facebook, Instagram, and Twitter to highlight the burgers' unique flame-grilled taste and quality. These ads will target relevant audiences based on demographics, interests, and behavior.</a:t>
            </a:r>
          </a:p>
          <a:p>
            <a:pPr marL="0" lvl="0" indent="0" algn="l" rtl="0">
              <a:spcBef>
                <a:spcPts val="1200"/>
              </a:spcBef>
              <a:spcAft>
                <a:spcPts val="0"/>
              </a:spcAft>
              <a:buClr>
                <a:schemeClr val="dk2"/>
              </a:buClr>
              <a:buSzPts val="1100"/>
              <a:buFont typeface="Arial"/>
              <a:buNone/>
            </a:pPr>
            <a:r>
              <a:rPr lang="en-US" sz="1200" dirty="0"/>
              <a:t>We will run targeted text ads and responsive display ads on search engines like Google for keywords related to burgers, fast food, and Burger King. These ads will be displayed when people search for relevant terms, directing them to the Burger King website or the nearest outlet.</a:t>
            </a:r>
          </a:p>
          <a:p>
            <a:pPr marL="0" lvl="0" indent="0" algn="l" rtl="0">
              <a:spcBef>
                <a:spcPts val="1200"/>
              </a:spcBef>
              <a:spcAft>
                <a:spcPts val="0"/>
              </a:spcAft>
              <a:buClr>
                <a:schemeClr val="dk2"/>
              </a:buClr>
              <a:buSzPts val="1100"/>
              <a:buFont typeface="Arial"/>
              <a:buNone/>
            </a:pPr>
            <a:r>
              <a:rPr lang="en-US" sz="1200" dirty="0"/>
              <a:t>We will utilize a strategic combination of CPM, CPC, and CPS ads to effectively maximize reach, engagement, and conversions. Our continuous monitoring of performance metrics, insightful data gathering, and data-driven optimizations will ensure the maximization of our return on investment.</a:t>
            </a:r>
            <a:endParaRPr dirty="0"/>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683</Words>
  <Application>Microsoft Office PowerPoint</Application>
  <PresentationFormat>On-screen Show (16:9)</PresentationFormat>
  <Paragraphs>52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Montserrat</vt:lpstr>
      <vt:lpstr>Arial</vt:lpstr>
      <vt:lpstr>Century Gothic</vt:lpstr>
      <vt:lpstr>Roboto</vt:lpstr>
      <vt:lpstr>Playfair Display</vt:lpstr>
      <vt:lpstr>Oswald</vt:lpstr>
      <vt:lpstr>Pop</vt:lpstr>
      <vt:lpstr>Marketing Strategy Campaigns</vt:lpstr>
      <vt:lpstr>Marketing Goals</vt:lpstr>
      <vt:lpstr>Top 2 Channels</vt:lpstr>
      <vt:lpstr>Commercials</vt:lpstr>
      <vt:lpstr>Ad Formats</vt:lpstr>
      <vt:lpstr>Campaign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Strategy Campaigns</dc:title>
  <cp:lastModifiedBy>Satyam Mohapatra</cp:lastModifiedBy>
  <cp:revision>2</cp:revision>
  <dcterms:modified xsi:type="dcterms:W3CDTF">2024-05-27T17:29:19Z</dcterms:modified>
</cp:coreProperties>
</file>