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gency FB" panose="020B0503020202020204" pitchFamily="34" charset="0"/>
      <p:regular r:id="rId9"/>
      <p:bold r:id="rId10"/>
    </p:embeddedFont>
    <p:embeddedFont>
      <p:font typeface="Amatic SC" panose="00000500000000000000" pitchFamily="2" charset="-79"/>
      <p:regular r:id="rId11"/>
      <p:bold r:id="rId12"/>
    </p:embeddedFont>
    <p:embeddedFont>
      <p:font typeface="Source Code Pro" panose="020B0509030403020204" pitchFamily="49"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7231606cb1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7231606cb1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231606cb1_0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231606cb1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7231606cb1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7231606cb1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231606cb1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231606cb1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7231606cb1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7231606cb1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accent1"/>
              </a:buClr>
              <a:buSzPts val="2100"/>
              <a:buNone/>
              <a:defRPr sz="2100" b="1">
                <a:solidFill>
                  <a:schemeClr val="accent1"/>
                </a:solidFill>
              </a:defRPr>
            </a:lvl1pPr>
            <a:lvl2pPr lvl="1" algn="ctr" rtl="0">
              <a:lnSpc>
                <a:spcPct val="100000"/>
              </a:lnSpc>
              <a:spcBef>
                <a:spcPts val="0"/>
              </a:spcBef>
              <a:spcAft>
                <a:spcPts val="0"/>
              </a:spcAft>
              <a:buClr>
                <a:schemeClr val="accent1"/>
              </a:buClr>
              <a:buSzPts val="2100"/>
              <a:buNone/>
              <a:defRPr sz="2100" b="1">
                <a:solidFill>
                  <a:schemeClr val="accent1"/>
                </a:solidFill>
              </a:defRPr>
            </a:lvl2pPr>
            <a:lvl3pPr lvl="2" algn="ctr" rtl="0">
              <a:lnSpc>
                <a:spcPct val="100000"/>
              </a:lnSpc>
              <a:spcBef>
                <a:spcPts val="0"/>
              </a:spcBef>
              <a:spcAft>
                <a:spcPts val="0"/>
              </a:spcAft>
              <a:buClr>
                <a:schemeClr val="accent1"/>
              </a:buClr>
              <a:buSzPts val="2100"/>
              <a:buNone/>
              <a:defRPr sz="2100" b="1">
                <a:solidFill>
                  <a:schemeClr val="accent1"/>
                </a:solidFill>
              </a:defRPr>
            </a:lvl3pPr>
            <a:lvl4pPr lvl="3" algn="ctr" rtl="0">
              <a:lnSpc>
                <a:spcPct val="100000"/>
              </a:lnSpc>
              <a:spcBef>
                <a:spcPts val="0"/>
              </a:spcBef>
              <a:spcAft>
                <a:spcPts val="0"/>
              </a:spcAft>
              <a:buClr>
                <a:schemeClr val="accent1"/>
              </a:buClr>
              <a:buSzPts val="2100"/>
              <a:buNone/>
              <a:defRPr sz="2100" b="1">
                <a:solidFill>
                  <a:schemeClr val="accent1"/>
                </a:solidFill>
              </a:defRPr>
            </a:lvl4pPr>
            <a:lvl5pPr lvl="4" algn="ctr" rtl="0">
              <a:lnSpc>
                <a:spcPct val="100000"/>
              </a:lnSpc>
              <a:spcBef>
                <a:spcPts val="0"/>
              </a:spcBef>
              <a:spcAft>
                <a:spcPts val="0"/>
              </a:spcAft>
              <a:buClr>
                <a:schemeClr val="accent1"/>
              </a:buClr>
              <a:buSzPts val="2100"/>
              <a:buNone/>
              <a:defRPr sz="2100" b="1">
                <a:solidFill>
                  <a:schemeClr val="accent1"/>
                </a:solidFill>
              </a:defRPr>
            </a:lvl5pPr>
            <a:lvl6pPr lvl="5" algn="ctr" rtl="0">
              <a:lnSpc>
                <a:spcPct val="100000"/>
              </a:lnSpc>
              <a:spcBef>
                <a:spcPts val="0"/>
              </a:spcBef>
              <a:spcAft>
                <a:spcPts val="0"/>
              </a:spcAft>
              <a:buClr>
                <a:schemeClr val="accent1"/>
              </a:buClr>
              <a:buSzPts val="2100"/>
              <a:buNone/>
              <a:defRPr sz="2100" b="1">
                <a:solidFill>
                  <a:schemeClr val="accent1"/>
                </a:solidFill>
              </a:defRPr>
            </a:lvl6pPr>
            <a:lvl7pPr lvl="6" algn="ctr" rtl="0">
              <a:lnSpc>
                <a:spcPct val="100000"/>
              </a:lnSpc>
              <a:spcBef>
                <a:spcPts val="0"/>
              </a:spcBef>
              <a:spcAft>
                <a:spcPts val="0"/>
              </a:spcAft>
              <a:buClr>
                <a:schemeClr val="accent1"/>
              </a:buClr>
              <a:buSzPts val="2100"/>
              <a:buNone/>
              <a:defRPr sz="2100" b="1">
                <a:solidFill>
                  <a:schemeClr val="accent1"/>
                </a:solidFill>
              </a:defRPr>
            </a:lvl7pPr>
            <a:lvl8pPr lvl="7" algn="ctr" rtl="0">
              <a:lnSpc>
                <a:spcPct val="100000"/>
              </a:lnSpc>
              <a:spcBef>
                <a:spcPts val="0"/>
              </a:spcBef>
              <a:spcAft>
                <a:spcPts val="0"/>
              </a:spcAft>
              <a:buClr>
                <a:schemeClr val="accent1"/>
              </a:buClr>
              <a:buSzPts val="2100"/>
              <a:buNone/>
              <a:defRPr sz="2100" b="1">
                <a:solidFill>
                  <a:schemeClr val="accent1"/>
                </a:solidFill>
              </a:defRPr>
            </a:lvl8pPr>
            <a:lvl9pPr lvl="8" algn="ctr" rtl="0">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highlight>
                  <a:schemeClr val="accent1"/>
                </a:highlight>
              </a:defRPr>
            </a:lvl1pPr>
            <a:lvl2pPr lvl="1" algn="ctr" rtl="0">
              <a:spcBef>
                <a:spcPts val="0"/>
              </a:spcBef>
              <a:spcAft>
                <a:spcPts val="0"/>
              </a:spcAft>
              <a:buClr>
                <a:schemeClr val="lt1"/>
              </a:buClr>
              <a:buSzPts val="12000"/>
              <a:buNone/>
              <a:defRPr sz="12000">
                <a:solidFill>
                  <a:schemeClr val="lt1"/>
                </a:solidFill>
                <a:highlight>
                  <a:schemeClr val="accent1"/>
                </a:highlight>
              </a:defRPr>
            </a:lvl2pPr>
            <a:lvl3pPr lvl="2" algn="ctr" rtl="0">
              <a:spcBef>
                <a:spcPts val="0"/>
              </a:spcBef>
              <a:spcAft>
                <a:spcPts val="0"/>
              </a:spcAft>
              <a:buClr>
                <a:schemeClr val="lt1"/>
              </a:buClr>
              <a:buSzPts val="12000"/>
              <a:buNone/>
              <a:defRPr sz="12000">
                <a:solidFill>
                  <a:schemeClr val="lt1"/>
                </a:solidFill>
                <a:highlight>
                  <a:schemeClr val="accent1"/>
                </a:highlight>
              </a:defRPr>
            </a:lvl3pPr>
            <a:lvl4pPr lvl="3" algn="ctr" rtl="0">
              <a:spcBef>
                <a:spcPts val="0"/>
              </a:spcBef>
              <a:spcAft>
                <a:spcPts val="0"/>
              </a:spcAft>
              <a:buClr>
                <a:schemeClr val="lt1"/>
              </a:buClr>
              <a:buSzPts val="12000"/>
              <a:buNone/>
              <a:defRPr sz="12000">
                <a:solidFill>
                  <a:schemeClr val="lt1"/>
                </a:solidFill>
                <a:highlight>
                  <a:schemeClr val="accent1"/>
                </a:highlight>
              </a:defRPr>
            </a:lvl4pPr>
            <a:lvl5pPr lvl="4" algn="ctr" rtl="0">
              <a:spcBef>
                <a:spcPts val="0"/>
              </a:spcBef>
              <a:spcAft>
                <a:spcPts val="0"/>
              </a:spcAft>
              <a:buClr>
                <a:schemeClr val="lt1"/>
              </a:buClr>
              <a:buSzPts val="12000"/>
              <a:buNone/>
              <a:defRPr sz="12000">
                <a:solidFill>
                  <a:schemeClr val="lt1"/>
                </a:solidFill>
                <a:highlight>
                  <a:schemeClr val="accent1"/>
                </a:highlight>
              </a:defRPr>
            </a:lvl5pPr>
            <a:lvl6pPr lvl="5" algn="ctr" rtl="0">
              <a:spcBef>
                <a:spcPts val="0"/>
              </a:spcBef>
              <a:spcAft>
                <a:spcPts val="0"/>
              </a:spcAft>
              <a:buClr>
                <a:schemeClr val="lt1"/>
              </a:buClr>
              <a:buSzPts val="12000"/>
              <a:buNone/>
              <a:defRPr sz="12000">
                <a:solidFill>
                  <a:schemeClr val="lt1"/>
                </a:solidFill>
                <a:highlight>
                  <a:schemeClr val="accent1"/>
                </a:highlight>
              </a:defRPr>
            </a:lvl6pPr>
            <a:lvl7pPr lvl="6" algn="ctr" rtl="0">
              <a:spcBef>
                <a:spcPts val="0"/>
              </a:spcBef>
              <a:spcAft>
                <a:spcPts val="0"/>
              </a:spcAft>
              <a:buClr>
                <a:schemeClr val="lt1"/>
              </a:buClr>
              <a:buSzPts val="12000"/>
              <a:buNone/>
              <a:defRPr sz="12000">
                <a:solidFill>
                  <a:schemeClr val="lt1"/>
                </a:solidFill>
                <a:highlight>
                  <a:schemeClr val="accent1"/>
                </a:highlight>
              </a:defRPr>
            </a:lvl7pPr>
            <a:lvl8pPr lvl="7" algn="ctr" rtl="0">
              <a:spcBef>
                <a:spcPts val="0"/>
              </a:spcBef>
              <a:spcAft>
                <a:spcPts val="0"/>
              </a:spcAft>
              <a:buClr>
                <a:schemeClr val="lt1"/>
              </a:buClr>
              <a:buSzPts val="12000"/>
              <a:buNone/>
              <a:defRPr sz="12000">
                <a:solidFill>
                  <a:schemeClr val="lt1"/>
                </a:solidFill>
                <a:highlight>
                  <a:schemeClr val="accent1"/>
                </a:highlight>
              </a:defRPr>
            </a:lvl8pPr>
            <a:lvl9pPr lvl="8" algn="ctr" rtl="0">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rtl="0">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rtl="0">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rtl="0">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rtl="0">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rtl="0">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rtl="0">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rtl="0">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rtl="0">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accent1"/>
              </a:buClr>
              <a:buSzPts val="1800"/>
              <a:buChar char="●"/>
              <a:defRPr>
                <a:solidFill>
                  <a:schemeClr val="accent1"/>
                </a:solidFill>
                <a:highlight>
                  <a:schemeClr val="lt1"/>
                </a:highlight>
              </a:defRPr>
            </a:lvl1pPr>
            <a:lvl2pPr marL="914400" lvl="1" indent="-317500" rtl="0">
              <a:spcBef>
                <a:spcPts val="0"/>
              </a:spcBef>
              <a:spcAft>
                <a:spcPts val="0"/>
              </a:spcAft>
              <a:buClr>
                <a:schemeClr val="accent1"/>
              </a:buClr>
              <a:buSzPts val="1400"/>
              <a:buChar char="○"/>
              <a:defRPr>
                <a:solidFill>
                  <a:schemeClr val="accent1"/>
                </a:solidFill>
                <a:highlight>
                  <a:schemeClr val="lt1"/>
                </a:highlight>
              </a:defRPr>
            </a:lvl2pPr>
            <a:lvl3pPr marL="1371600" lvl="2" indent="-317500" rtl="0">
              <a:spcBef>
                <a:spcPts val="0"/>
              </a:spcBef>
              <a:spcAft>
                <a:spcPts val="0"/>
              </a:spcAft>
              <a:buClr>
                <a:schemeClr val="accent1"/>
              </a:buClr>
              <a:buSzPts val="1400"/>
              <a:buChar char="■"/>
              <a:defRPr>
                <a:solidFill>
                  <a:schemeClr val="accent1"/>
                </a:solidFill>
                <a:highlight>
                  <a:schemeClr val="lt1"/>
                </a:highlight>
              </a:defRPr>
            </a:lvl3pPr>
            <a:lvl4pPr marL="1828800" lvl="3" indent="-317500" rtl="0">
              <a:spcBef>
                <a:spcPts val="0"/>
              </a:spcBef>
              <a:spcAft>
                <a:spcPts val="0"/>
              </a:spcAft>
              <a:buClr>
                <a:schemeClr val="accent1"/>
              </a:buClr>
              <a:buSzPts val="1400"/>
              <a:buChar char="●"/>
              <a:defRPr>
                <a:solidFill>
                  <a:schemeClr val="accent1"/>
                </a:solidFill>
                <a:highlight>
                  <a:schemeClr val="lt1"/>
                </a:highlight>
              </a:defRPr>
            </a:lvl4pPr>
            <a:lvl5pPr marL="2286000" lvl="4" indent="-317500" rtl="0">
              <a:spcBef>
                <a:spcPts val="0"/>
              </a:spcBef>
              <a:spcAft>
                <a:spcPts val="0"/>
              </a:spcAft>
              <a:buClr>
                <a:schemeClr val="accent1"/>
              </a:buClr>
              <a:buSzPts val="1400"/>
              <a:buChar char="○"/>
              <a:defRPr>
                <a:solidFill>
                  <a:schemeClr val="accent1"/>
                </a:solidFill>
                <a:highlight>
                  <a:schemeClr val="lt1"/>
                </a:highlight>
              </a:defRPr>
            </a:lvl5pPr>
            <a:lvl6pPr marL="2743200" lvl="5" indent="-317500" rtl="0">
              <a:spcBef>
                <a:spcPts val="0"/>
              </a:spcBef>
              <a:spcAft>
                <a:spcPts val="0"/>
              </a:spcAft>
              <a:buClr>
                <a:schemeClr val="accent1"/>
              </a:buClr>
              <a:buSzPts val="1400"/>
              <a:buChar char="■"/>
              <a:defRPr>
                <a:solidFill>
                  <a:schemeClr val="accent1"/>
                </a:solidFill>
                <a:highlight>
                  <a:schemeClr val="lt1"/>
                </a:highlight>
              </a:defRPr>
            </a:lvl6pPr>
            <a:lvl7pPr marL="3200400" lvl="6" indent="-317500" rtl="0">
              <a:spcBef>
                <a:spcPts val="0"/>
              </a:spcBef>
              <a:spcAft>
                <a:spcPts val="0"/>
              </a:spcAft>
              <a:buClr>
                <a:schemeClr val="accent1"/>
              </a:buClr>
              <a:buSzPts val="1400"/>
              <a:buChar char="●"/>
              <a:defRPr>
                <a:solidFill>
                  <a:schemeClr val="accent1"/>
                </a:solidFill>
                <a:highlight>
                  <a:schemeClr val="lt1"/>
                </a:highlight>
              </a:defRPr>
            </a:lvl7pPr>
            <a:lvl8pPr marL="3657600" lvl="7" indent="-317500" rtl="0">
              <a:spcBef>
                <a:spcPts val="0"/>
              </a:spcBef>
              <a:spcAft>
                <a:spcPts val="0"/>
              </a:spcAft>
              <a:buClr>
                <a:schemeClr val="accent1"/>
              </a:buClr>
              <a:buSzPts val="1400"/>
              <a:buChar char="○"/>
              <a:defRPr>
                <a:solidFill>
                  <a:schemeClr val="accent1"/>
                </a:solidFill>
                <a:highlight>
                  <a:schemeClr val="lt1"/>
                </a:highlight>
              </a:defRPr>
            </a:lvl8pPr>
            <a:lvl9pPr marL="4114800" lvl="8" indent="-317500" rtl="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Source Code Pro"/>
                <a:ea typeface="Source Code Pro"/>
                <a:cs typeface="Source Code Pro"/>
                <a:sym typeface="Source Code Pro"/>
              </a:defRPr>
            </a:lvl1pPr>
            <a:lvl2pPr lvl="1" algn="r" rtl="0">
              <a:buNone/>
              <a:defRPr sz="1000">
                <a:solidFill>
                  <a:schemeClr val="accent1"/>
                </a:solidFill>
                <a:latin typeface="Source Code Pro"/>
                <a:ea typeface="Source Code Pro"/>
                <a:cs typeface="Source Code Pro"/>
                <a:sym typeface="Source Code Pro"/>
              </a:defRPr>
            </a:lvl2pPr>
            <a:lvl3pPr lvl="2" algn="r" rtl="0">
              <a:buNone/>
              <a:defRPr sz="1000">
                <a:solidFill>
                  <a:schemeClr val="accent1"/>
                </a:solidFill>
                <a:latin typeface="Source Code Pro"/>
                <a:ea typeface="Source Code Pro"/>
                <a:cs typeface="Source Code Pro"/>
                <a:sym typeface="Source Code Pro"/>
              </a:defRPr>
            </a:lvl3pPr>
            <a:lvl4pPr lvl="3" algn="r" rtl="0">
              <a:buNone/>
              <a:defRPr sz="1000">
                <a:solidFill>
                  <a:schemeClr val="accent1"/>
                </a:solidFill>
                <a:latin typeface="Source Code Pro"/>
                <a:ea typeface="Source Code Pro"/>
                <a:cs typeface="Source Code Pro"/>
                <a:sym typeface="Source Code Pro"/>
              </a:defRPr>
            </a:lvl4pPr>
            <a:lvl5pPr lvl="4" algn="r" rtl="0">
              <a:buNone/>
              <a:defRPr sz="1000">
                <a:solidFill>
                  <a:schemeClr val="accent1"/>
                </a:solidFill>
                <a:latin typeface="Source Code Pro"/>
                <a:ea typeface="Source Code Pro"/>
                <a:cs typeface="Source Code Pro"/>
                <a:sym typeface="Source Code Pro"/>
              </a:defRPr>
            </a:lvl5pPr>
            <a:lvl6pPr lvl="5" algn="r" rtl="0">
              <a:buNone/>
              <a:defRPr sz="1000">
                <a:solidFill>
                  <a:schemeClr val="accent1"/>
                </a:solidFill>
                <a:latin typeface="Source Code Pro"/>
                <a:ea typeface="Source Code Pro"/>
                <a:cs typeface="Source Code Pro"/>
                <a:sym typeface="Source Code Pro"/>
              </a:defRPr>
            </a:lvl6pPr>
            <a:lvl7pPr lvl="6" algn="r" rtl="0">
              <a:buNone/>
              <a:defRPr sz="1000">
                <a:solidFill>
                  <a:schemeClr val="accent1"/>
                </a:solidFill>
                <a:latin typeface="Source Code Pro"/>
                <a:ea typeface="Source Code Pro"/>
                <a:cs typeface="Source Code Pro"/>
                <a:sym typeface="Source Code Pro"/>
              </a:defRPr>
            </a:lvl7pPr>
            <a:lvl8pPr lvl="7" algn="r" rtl="0">
              <a:buNone/>
              <a:defRPr sz="1000">
                <a:solidFill>
                  <a:schemeClr val="accent1"/>
                </a:solidFill>
                <a:latin typeface="Source Code Pro"/>
                <a:ea typeface="Source Code Pro"/>
                <a:cs typeface="Source Code Pro"/>
                <a:sym typeface="Source Code Pro"/>
              </a:defRPr>
            </a:lvl8pPr>
            <a:lvl9pPr lvl="8" algn="r" rtl="0">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657525" y="1355025"/>
            <a:ext cx="5017500" cy="1578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b="1" i="1" dirty="0"/>
              <a:t>Mastering High-Net-Worth Wealth Management: Strategies for Financial Success</a:t>
            </a:r>
            <a:endParaRPr sz="3000" b="1" i="1" dirty="0"/>
          </a:p>
        </p:txBody>
      </p:sp>
      <p:sp>
        <p:nvSpPr>
          <p:cNvPr id="57" name="Google Shape;57;p13"/>
          <p:cNvSpPr txBox="1">
            <a:spLocks noGrp="1"/>
          </p:cNvSpPr>
          <p:nvPr>
            <p:ph type="subTitle" idx="1"/>
          </p:nvPr>
        </p:nvSpPr>
        <p:spPr>
          <a:xfrm>
            <a:off x="632775" y="2933925"/>
            <a:ext cx="3470700" cy="506100"/>
          </a:xfrm>
          <a:prstGeom prst="rect">
            <a:avLst/>
          </a:prstGeom>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a:solidFill>
                  <a:srgbClr val="93C47D"/>
                </a:solidFill>
              </a:rPr>
              <a:t>Comprehensive Guidance for Affluent Executives in India</a:t>
            </a:r>
            <a:endParaRPr>
              <a:solidFill>
                <a:srgbClr val="93C47D"/>
              </a:solidFill>
            </a:endParaRPr>
          </a:p>
        </p:txBody>
      </p:sp>
      <p:sp>
        <p:nvSpPr>
          <p:cNvPr id="58" name="Google Shape;58;p13"/>
          <p:cNvSpPr txBox="1"/>
          <p:nvPr/>
        </p:nvSpPr>
        <p:spPr>
          <a:xfrm>
            <a:off x="657525" y="3502950"/>
            <a:ext cx="3421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2"/>
                </a:solidFill>
                <a:latin typeface="Agency FB" panose="020B0503020202020204" pitchFamily="34" charset="0"/>
                <a:ea typeface="Lato"/>
                <a:cs typeface="Lato"/>
                <a:sym typeface="Lato"/>
              </a:rPr>
              <a:t>Represented By: Satyam Mohapatra</a:t>
            </a:r>
            <a:endParaRPr sz="1300" dirty="0">
              <a:solidFill>
                <a:schemeClr val="dk2"/>
              </a:solidFill>
              <a:latin typeface="Agency FB" panose="020B0503020202020204" pitchFamily="34" charset="0"/>
              <a:ea typeface="Lato"/>
              <a:cs typeface="Lato"/>
              <a:sym typeface="Lato"/>
            </a:endParaRPr>
          </a:p>
        </p:txBody>
      </p:sp>
      <p:pic>
        <p:nvPicPr>
          <p:cNvPr id="59" name="Google Shape;59;p13"/>
          <p:cNvPicPr preferRelativeResize="0"/>
          <p:nvPr/>
        </p:nvPicPr>
        <p:blipFill>
          <a:blip r:embed="rId3">
            <a:alphaModFix/>
          </a:blip>
          <a:stretch>
            <a:fillRect/>
          </a:stretch>
        </p:blipFill>
        <p:spPr>
          <a:xfrm>
            <a:off x="657525" y="728988"/>
            <a:ext cx="2000774" cy="43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Target Audience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5" name="Google Shape;65;p14"/>
          <p:cNvSpPr txBox="1">
            <a:spLocks noGrp="1"/>
          </p:cNvSpPr>
          <p:nvPr>
            <p:ph type="body" idx="1"/>
          </p:nvPr>
        </p:nvSpPr>
        <p:spPr>
          <a:xfrm>
            <a:off x="311700" y="1093850"/>
            <a:ext cx="8520600" cy="34749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1400" dirty="0">
                <a:solidFill>
                  <a:schemeClr val="accent1"/>
                </a:solidFill>
                <a:latin typeface="Agency FB" panose="020B0503020202020204" pitchFamily="34" charset="0"/>
                <a:ea typeface="Amatic SC"/>
                <a:cs typeface="Amatic SC"/>
                <a:sym typeface="Amatic SC"/>
              </a:rPr>
              <a:t>Our blog post is aimed at high-net-worth executives employed by Fortune 500 companies in major metropolitan areas across India. These individuals receive substantial five-figure monthly salaries and are currently focused on effectively managing and growing their wealth. They are likely dealing with complex financial decisions and require expert guidance regarding investment strategies, tax planning, estate planning, and preserving their affluent lifestyle for themselves and their families.</a:t>
            </a:r>
          </a:p>
          <a:p>
            <a:pPr marL="0" lvl="0" indent="0" rtl="0">
              <a:spcBef>
                <a:spcPts val="0"/>
              </a:spcBef>
              <a:spcAft>
                <a:spcPts val="0"/>
              </a:spcAft>
              <a:buNone/>
            </a:pPr>
            <a:endParaRPr lang="en-US" sz="1400" dirty="0">
              <a:solidFill>
                <a:schemeClr val="accent1"/>
              </a:solidFill>
              <a:latin typeface="Agency FB" panose="020B0503020202020204" pitchFamily="34" charset="0"/>
              <a:ea typeface="Amatic SC"/>
              <a:cs typeface="Amatic SC"/>
              <a:sym typeface="Amatic SC"/>
            </a:endParaRPr>
          </a:p>
          <a:p>
            <a:pPr marL="0" lvl="0" indent="0" rtl="0">
              <a:spcBef>
                <a:spcPts val="0"/>
              </a:spcBef>
              <a:spcAft>
                <a:spcPts val="0"/>
              </a:spcAft>
              <a:buNone/>
            </a:pPr>
            <a:r>
              <a:rPr lang="en-US" sz="1400" dirty="0">
                <a:solidFill>
                  <a:schemeClr val="accent1"/>
                </a:solidFill>
                <a:latin typeface="Agency FB" panose="020B0503020202020204" pitchFamily="34" charset="0"/>
                <a:ea typeface="Amatic SC"/>
                <a:cs typeface="Amatic SC"/>
                <a:sym typeface="Amatic SC"/>
              </a:rPr>
              <a:t>As professionals with demanding schedules, individuals prioritize receiving guidance and knowledge from reputable sources to effectively manage their wealth. They seek informative and authoritative content customized to address their unique financial requirements and concerns. The considerations influencing this demographic include their high earnings, substantial assets, complex investment holdings, and the imperative task of strategizing for enduring financial stability while maintaining their current lifestyle.</a:t>
            </a:r>
            <a:endParaRPr dirty="0">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Core Objective</a:t>
            </a:r>
            <a:endParaRPr dirty="0"/>
          </a:p>
          <a:p>
            <a:pPr marL="0" lvl="0" indent="0" algn="l" rtl="0">
              <a:spcBef>
                <a:spcPts val="0"/>
              </a:spcBef>
              <a:spcAft>
                <a:spcPts val="0"/>
              </a:spcAft>
              <a:buNone/>
            </a:pPr>
            <a:endParaRPr dirty="0"/>
          </a:p>
        </p:txBody>
      </p:sp>
      <p:sp>
        <p:nvSpPr>
          <p:cNvPr id="71" name="Google Shape;71;p15"/>
          <p:cNvSpPr txBox="1">
            <a:spLocks noGrp="1"/>
          </p:cNvSpPr>
          <p:nvPr>
            <p:ph type="body" idx="1"/>
          </p:nvPr>
        </p:nvSpPr>
        <p:spPr>
          <a:xfrm>
            <a:off x="311700" y="1093850"/>
            <a:ext cx="8520600" cy="3474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dirty="0">
                <a:solidFill>
                  <a:srgbClr val="000000"/>
                </a:solidFill>
                <a:latin typeface="Agency FB" panose="020B0503020202020204" pitchFamily="34" charset="0"/>
                <a:ea typeface="Amatic SC"/>
                <a:cs typeface="Amatic SC"/>
                <a:sym typeface="Amatic SC"/>
              </a:rPr>
              <a:t>The core objective in creating this content for our company's blog is to position our firm as a trusted authority in the realm of wealth management and investment advisory services. By providing valuable educational content tailored to the needs and interests of our target audience, we aim to:</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r>
              <a:rPr lang="en" sz="5600" dirty="0">
                <a:solidFill>
                  <a:srgbClr val="000000"/>
                </a:solidFill>
                <a:latin typeface="Agency FB" panose="020B0503020202020204" pitchFamily="34" charset="0"/>
                <a:ea typeface="Amatic SC"/>
                <a:cs typeface="Amatic SC"/>
                <a:sym typeface="Amatic SC"/>
              </a:rPr>
              <a:t>1. Establish credibility and thought leadership in the industry.</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r>
              <a:rPr lang="en" sz="5600" dirty="0">
                <a:solidFill>
                  <a:srgbClr val="000000"/>
                </a:solidFill>
                <a:latin typeface="Agency FB" panose="020B0503020202020204" pitchFamily="34" charset="0"/>
                <a:ea typeface="Amatic SC"/>
                <a:cs typeface="Amatic SC"/>
                <a:sym typeface="Amatic SC"/>
              </a:rPr>
              <a:t>2. Attract and engage potential high-net-worth clients.</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r>
              <a:rPr lang="en" sz="5600" dirty="0">
                <a:solidFill>
                  <a:srgbClr val="000000"/>
                </a:solidFill>
                <a:latin typeface="Agency FB" panose="020B0503020202020204" pitchFamily="34" charset="0"/>
                <a:ea typeface="Amatic SC"/>
                <a:cs typeface="Amatic SC"/>
                <a:sym typeface="Amatic SC"/>
              </a:rPr>
              <a:t>3. Strengthen relationships with existing clients by demonstrating our expertise.</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r>
              <a:rPr lang="en" sz="5600" dirty="0">
                <a:solidFill>
                  <a:srgbClr val="000000"/>
                </a:solidFill>
                <a:latin typeface="Agency FB" panose="020B0503020202020204" pitchFamily="34" charset="0"/>
                <a:ea typeface="Amatic SC"/>
                <a:cs typeface="Amatic SC"/>
                <a:sym typeface="Amatic SC"/>
              </a:rPr>
              <a:t>4. Educate our target audience on the complexities of wealth management and the value of professional guidance.</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r>
              <a:rPr lang="en" sz="5600" dirty="0">
                <a:solidFill>
                  <a:srgbClr val="000000"/>
                </a:solidFill>
                <a:latin typeface="Agency FB" panose="020B0503020202020204" pitchFamily="34" charset="0"/>
                <a:ea typeface="Amatic SC"/>
                <a:cs typeface="Amatic SC"/>
                <a:sym typeface="Amatic SC"/>
              </a:rPr>
              <a:t>5. Differentiate our firm from competitors by offering insightful and relevant content.</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r>
              <a:rPr lang="en" sz="5600" dirty="0">
                <a:solidFill>
                  <a:srgbClr val="000000"/>
                </a:solidFill>
                <a:latin typeface="Agency FB" panose="020B0503020202020204" pitchFamily="34" charset="0"/>
                <a:ea typeface="Amatic SC"/>
                <a:cs typeface="Amatic SC"/>
                <a:sym typeface="Amatic SC"/>
              </a:rPr>
              <a:t>Ultimately, this content will play a crucial role in enhancing our brand reputation, building trust with our target audience, and positioning our firm as the go-to choice for comprehensive wealth management solutions.</a:t>
            </a:r>
            <a:endParaRPr sz="5600" dirty="0">
              <a:solidFill>
                <a:srgbClr val="000000"/>
              </a:solidFill>
              <a:latin typeface="Agency FB" panose="020B0503020202020204" pitchFamily="34" charset="0"/>
              <a:ea typeface="Amatic SC"/>
              <a:cs typeface="Amatic SC"/>
              <a:sym typeface="Amatic SC"/>
            </a:endParaRPr>
          </a:p>
          <a:p>
            <a:pPr marL="0" lvl="0" indent="0" algn="l" rtl="0">
              <a:spcBef>
                <a:spcPts val="1200"/>
              </a:spcBef>
              <a:spcAft>
                <a:spcPts val="0"/>
              </a:spcAft>
              <a:buNone/>
            </a:pPr>
            <a:endParaRPr dirty="0">
              <a:latin typeface="Agency FB" panose="020B0503020202020204" pitchFamily="34" charset="0"/>
              <a:ea typeface="Amatic SC"/>
              <a:cs typeface="Amatic SC"/>
              <a:sym typeface="Amatic SC"/>
            </a:endParaRPr>
          </a:p>
          <a:p>
            <a:pPr marL="0" lvl="0" indent="0" algn="l" rtl="0">
              <a:spcBef>
                <a:spcPts val="1200"/>
              </a:spcBef>
              <a:spcAft>
                <a:spcPts val="1200"/>
              </a:spcAft>
              <a:buNone/>
            </a:pPr>
            <a:endParaRPr sz="3750" dirty="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Blog Post Title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solidFill>
                  <a:schemeClr val="accent1"/>
                </a:solidFill>
                <a:latin typeface="Agency FB" panose="020B0503020202020204" pitchFamily="34" charset="0"/>
                <a:ea typeface="Amatic SC"/>
                <a:cs typeface="Amatic SC"/>
                <a:sym typeface="Amatic SC"/>
              </a:rPr>
              <a:t>"Unlocking the Secrets of High-Net-Worth Wealth Management: Your Ultimate Guide"</a:t>
            </a:r>
            <a:endParaRPr sz="3600" dirty="0">
              <a:latin typeface="Amatic SC"/>
              <a:ea typeface="Amatic SC"/>
              <a:cs typeface="Amatic SC"/>
              <a:sym typeface="Amatic SC"/>
            </a:endParaRPr>
          </a:p>
          <a:p>
            <a:pPr marL="0" lvl="0" indent="0" algn="l" rtl="0">
              <a:spcBef>
                <a:spcPts val="1200"/>
              </a:spcBef>
              <a:spcAft>
                <a:spcPts val="1200"/>
              </a:spcAft>
              <a:buNone/>
            </a:pPr>
            <a:endParaRPr sz="3600" dirty="0">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SCIPAB of the Blog Post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
        <p:nvSpPr>
          <p:cNvPr id="83" name="Google Shape;83;p17"/>
          <p:cNvSpPr txBox="1">
            <a:spLocks noGrp="1"/>
          </p:cNvSpPr>
          <p:nvPr>
            <p:ph type="body" idx="1"/>
          </p:nvPr>
        </p:nvSpPr>
        <p:spPr>
          <a:xfrm>
            <a:off x="311700" y="1093850"/>
            <a:ext cx="8520600" cy="3758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dirty="0">
                <a:solidFill>
                  <a:schemeClr val="accent1"/>
                </a:solidFill>
                <a:latin typeface="Agency FB" panose="020B0503020202020204" pitchFamily="34" charset="0"/>
                <a:ea typeface="Amatic SC"/>
                <a:cs typeface="Amatic SC"/>
                <a:sym typeface="Amatic SC"/>
              </a:rPr>
              <a:t>Situation: </a:t>
            </a:r>
            <a:r>
              <a:rPr lang="en-US" sz="5600" dirty="0">
                <a:solidFill>
                  <a:schemeClr val="accent1"/>
                </a:solidFill>
                <a:latin typeface="Agency FB" panose="020B0503020202020204" pitchFamily="34" charset="0"/>
                <a:ea typeface="Amatic SC"/>
                <a:cs typeface="Amatic SC"/>
                <a:sym typeface="Amatic SC"/>
              </a:rPr>
              <a:t>High-net-worth executives face complex financial challenges, including investment management, tax planning, estate planning, and maintaining their affluent lifestyles. </a:t>
            </a:r>
          </a:p>
          <a:p>
            <a:pPr marL="0" lvl="0" indent="0" algn="l" rtl="0">
              <a:spcBef>
                <a:spcPts val="0"/>
              </a:spcBef>
              <a:spcAft>
                <a:spcPts val="0"/>
              </a:spcAft>
              <a:buNone/>
            </a:pPr>
            <a:endParaRPr lang="en-US" sz="5600" dirty="0">
              <a:solidFill>
                <a:schemeClr val="accent1"/>
              </a:solidFill>
              <a:latin typeface="Agency FB" panose="020B0503020202020204" pitchFamily="34" charset="0"/>
              <a:ea typeface="Amatic SC"/>
              <a:cs typeface="Amatic SC"/>
              <a:sym typeface="Amatic SC"/>
            </a:endParaRPr>
          </a:p>
          <a:p>
            <a:pPr marL="0" lvl="0" indent="0" algn="l" rtl="0">
              <a:spcBef>
                <a:spcPts val="0"/>
              </a:spcBef>
              <a:spcAft>
                <a:spcPts val="0"/>
              </a:spcAft>
              <a:buNone/>
            </a:pPr>
            <a:r>
              <a:rPr lang="en-US" sz="5600" dirty="0">
                <a:solidFill>
                  <a:schemeClr val="accent1"/>
                </a:solidFill>
                <a:latin typeface="Agency FB" panose="020B0503020202020204" pitchFamily="34" charset="0"/>
                <a:ea typeface="Amatic SC"/>
                <a:cs typeface="Amatic SC"/>
                <a:sym typeface="Amatic SC"/>
              </a:rPr>
              <a:t>Complication: Managing substantial wealth effectively requires a deep understanding of complex financial strategies, regulations, and market dynamics, which can be overwhelming for busy professionals.</a:t>
            </a:r>
          </a:p>
          <a:p>
            <a:pPr marL="0" lvl="0" indent="0" algn="l" rtl="0">
              <a:spcBef>
                <a:spcPts val="1200"/>
              </a:spcBef>
              <a:spcAft>
                <a:spcPts val="0"/>
              </a:spcAft>
              <a:buNone/>
            </a:pPr>
            <a:r>
              <a:rPr lang="en-US" sz="5600" dirty="0">
                <a:solidFill>
                  <a:schemeClr val="accent1"/>
                </a:solidFill>
                <a:latin typeface="Agency FB" panose="020B0503020202020204" pitchFamily="34" charset="0"/>
                <a:ea typeface="Amatic SC"/>
                <a:cs typeface="Amatic SC"/>
                <a:sym typeface="Amatic SC"/>
              </a:rPr>
              <a:t>Intersection: Our firm offers specialized wealth management solutions and advisory services tailored to high-net-worth individuals, addressing their specific financial needs and goals.</a:t>
            </a:r>
          </a:p>
          <a:p>
            <a:pPr marL="0" lvl="0" indent="0" algn="l" rtl="0">
              <a:spcBef>
                <a:spcPts val="1200"/>
              </a:spcBef>
              <a:spcAft>
                <a:spcPts val="0"/>
              </a:spcAft>
              <a:buNone/>
            </a:pPr>
            <a:r>
              <a:rPr lang="en" sz="5600" dirty="0">
                <a:solidFill>
                  <a:schemeClr val="accent1"/>
                </a:solidFill>
                <a:latin typeface="Agency FB" panose="020B0503020202020204" pitchFamily="34" charset="0"/>
                <a:ea typeface="Amatic SC"/>
                <a:cs typeface="Amatic SC"/>
                <a:sym typeface="Amatic SC"/>
              </a:rPr>
              <a:t>Perspective: </a:t>
            </a:r>
            <a:r>
              <a:rPr lang="en-US" sz="5600" dirty="0">
                <a:solidFill>
                  <a:schemeClr val="accent1"/>
                </a:solidFill>
                <a:latin typeface="Agency FB" panose="020B0503020202020204" pitchFamily="34" charset="0"/>
                <a:ea typeface="Amatic SC"/>
                <a:cs typeface="Amatic SC"/>
                <a:sym typeface="Amatic SC"/>
              </a:rPr>
              <a:t>As experienced wealth management experts, we provide a knowledgeable and authoritative perspective on navigating the complexities of high-net-worth wealth management. </a:t>
            </a:r>
          </a:p>
          <a:p>
            <a:pPr marL="0" lvl="0" indent="0" algn="l" rtl="0">
              <a:spcBef>
                <a:spcPts val="1200"/>
              </a:spcBef>
              <a:spcAft>
                <a:spcPts val="0"/>
              </a:spcAft>
              <a:buNone/>
            </a:pPr>
            <a:r>
              <a:rPr lang="en" sz="5600" dirty="0">
                <a:solidFill>
                  <a:schemeClr val="accent1"/>
                </a:solidFill>
                <a:latin typeface="Agency FB" panose="020B0503020202020204" pitchFamily="34" charset="0"/>
                <a:ea typeface="Amatic SC"/>
                <a:cs typeface="Amatic SC"/>
                <a:sym typeface="Amatic SC"/>
              </a:rPr>
              <a:t>Action: </a:t>
            </a:r>
            <a:r>
              <a:rPr lang="en-US" sz="5600" dirty="0">
                <a:solidFill>
                  <a:schemeClr val="accent1"/>
                </a:solidFill>
                <a:latin typeface="Agency FB" panose="020B0503020202020204" pitchFamily="34" charset="0"/>
                <a:ea typeface="Amatic SC"/>
                <a:cs typeface="Amatic SC"/>
                <a:sym typeface="Amatic SC"/>
              </a:rPr>
              <a:t>The blog post will outline a comprehensive framework for effective wealth management, covering investment strategies, tax optimization, risk management, estate planning, and wealth preservation for future generations. </a:t>
            </a:r>
          </a:p>
          <a:p>
            <a:pPr marL="0" lvl="0" indent="0" algn="l" rtl="0">
              <a:spcBef>
                <a:spcPts val="1200"/>
              </a:spcBef>
              <a:spcAft>
                <a:spcPts val="0"/>
              </a:spcAft>
              <a:buNone/>
            </a:pPr>
            <a:r>
              <a:rPr lang="en" sz="5600" dirty="0">
                <a:solidFill>
                  <a:schemeClr val="accent1"/>
                </a:solidFill>
                <a:latin typeface="Agency FB" panose="020B0503020202020204" pitchFamily="34" charset="0"/>
                <a:ea typeface="Amatic SC"/>
                <a:cs typeface="Amatic SC"/>
                <a:sym typeface="Amatic SC"/>
              </a:rPr>
              <a:t>Benefit: </a:t>
            </a:r>
            <a:r>
              <a:rPr lang="en-US" sz="5600" dirty="0">
                <a:solidFill>
                  <a:schemeClr val="accent1"/>
                </a:solidFill>
                <a:latin typeface="Agency FB" panose="020B0503020202020204" pitchFamily="34" charset="0"/>
                <a:ea typeface="Amatic SC"/>
                <a:cs typeface="Amatic SC"/>
                <a:sym typeface="Amatic SC"/>
              </a:rPr>
              <a:t>By implementing the strategies outlined in the blog post, our target audience can gain confidence in their ability to make informed financial decisions, maximize their wealth, and secure their financial future.</a:t>
            </a:r>
            <a:endParaRPr dirty="0">
              <a:solidFill>
                <a:schemeClr val="accent1"/>
              </a:solidFill>
              <a:latin typeface="Amatic SC"/>
              <a:ea typeface="Amatic SC"/>
              <a:cs typeface="Amatic SC"/>
              <a:sym typeface="Amatic SC"/>
            </a:endParaRPr>
          </a:p>
          <a:p>
            <a:pPr marL="0" lvl="0" indent="0" algn="l" rtl="0">
              <a:spcBef>
                <a:spcPts val="1200"/>
              </a:spcBef>
              <a:spcAft>
                <a:spcPts val="1200"/>
              </a:spcAft>
              <a:buNone/>
            </a:pPr>
            <a:endParaRPr dirty="0">
              <a:solidFill>
                <a:schemeClr val="accent1"/>
              </a:solidFill>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a:t>
            </a:r>
            <a:endParaRPr dirty="0"/>
          </a:p>
        </p:txBody>
      </p:sp>
      <p:sp>
        <p:nvSpPr>
          <p:cNvPr id="89" name="Google Shape;89;p18"/>
          <p:cNvSpPr txBox="1">
            <a:spLocks noGrp="1"/>
          </p:cNvSpPr>
          <p:nvPr>
            <p:ph type="body" idx="1"/>
          </p:nvPr>
        </p:nvSpPr>
        <p:spPr>
          <a:xfrm>
            <a:off x="311700" y="1093850"/>
            <a:ext cx="8520600" cy="34749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 sz="5600" dirty="0">
                <a:solidFill>
                  <a:schemeClr val="accent1"/>
                </a:solidFill>
                <a:latin typeface="Agency FB" panose="020B0503020202020204" pitchFamily="34" charset="0"/>
                <a:ea typeface="Amatic SC"/>
                <a:cs typeface="Amatic SC"/>
                <a:sym typeface="Amatic SC"/>
              </a:rPr>
              <a:t>Background: </a:t>
            </a:r>
            <a:r>
              <a:rPr lang="en-US" sz="5600" dirty="0">
                <a:solidFill>
                  <a:schemeClr val="accent1"/>
                </a:solidFill>
                <a:latin typeface="Agency FB" panose="020B0503020202020204" pitchFamily="34" charset="0"/>
                <a:ea typeface="Amatic SC"/>
                <a:cs typeface="Amatic SC"/>
                <a:sym typeface="Amatic SC"/>
              </a:rPr>
              <a:t>High-net-worth executives in India encounter complex financial challenges. These challenges include managing significant wealth, intricate investment portfolios, tax planning considerations, estate planning needs, and maintaining their affluent lifestyles. Successfully handling these complexities requires a profound understanding of advanced financial strategies, regulations, and market dynamics, which can be overwhelming for busy professionals.</a:t>
            </a:r>
          </a:p>
          <a:p>
            <a:pPr marL="0" lvl="0" indent="0" algn="l" rtl="0">
              <a:spcBef>
                <a:spcPts val="1200"/>
              </a:spcBef>
              <a:spcAft>
                <a:spcPts val="0"/>
              </a:spcAft>
              <a:buNone/>
            </a:pPr>
            <a:r>
              <a:rPr lang="en-US" sz="5600" dirty="0">
                <a:solidFill>
                  <a:schemeClr val="accent1"/>
                </a:solidFill>
                <a:latin typeface="Agency FB" panose="020B0503020202020204" pitchFamily="34" charset="0"/>
                <a:ea typeface="Amatic SC"/>
                <a:cs typeface="Amatic SC"/>
                <a:sym typeface="Amatic SC"/>
              </a:rPr>
              <a:t>Methods: Our firm has extensive experience working with high-net-worth individuals and offers an informed and authoritative perspective on wealth management in this comprehensive guide. We outline a comprehensive framework covering crucial aspects such as investment strategies tailored to individual goals and risk profiles, optimizing tax strategies to minimize liabilities, implementing robust risk management practices, and meticulous estate planning to preserve wealth for future generations. Drawing upon our expertise, we provide practical advice and actionable steps to empower readers to make informed financial decisions. </a:t>
            </a:r>
          </a:p>
          <a:p>
            <a:pPr marL="0" lvl="0" indent="0" algn="l" rtl="0">
              <a:spcBef>
                <a:spcPts val="1200"/>
              </a:spcBef>
              <a:spcAft>
                <a:spcPts val="0"/>
              </a:spcAft>
              <a:buNone/>
            </a:pPr>
            <a:r>
              <a:rPr lang="en-IN" sz="5600" b="0" i="0" u="none" strike="noStrike" dirty="0">
                <a:solidFill>
                  <a:srgbClr val="212121"/>
                </a:solidFill>
                <a:effectLst/>
                <a:latin typeface="Agency FB" panose="020B0503020202020204" pitchFamily="34" charset="0"/>
                <a:cs typeface="Amatic SC" panose="020F0502020204030204" pitchFamily="2" charset="-79"/>
              </a:rPr>
              <a:t>Results/Conclusion: </a:t>
            </a:r>
            <a:r>
              <a:rPr lang="en-US" sz="5600" dirty="0">
                <a:solidFill>
                  <a:schemeClr val="accent1"/>
                </a:solidFill>
                <a:latin typeface="Agency FB" panose="020B0503020202020204" pitchFamily="34" charset="0"/>
                <a:ea typeface="Amatic SC"/>
                <a:cs typeface="Amatic SC"/>
                <a:sym typeface="Amatic SC"/>
              </a:rPr>
              <a:t>By implementing the strategies outlined in this blog post, high-net-worth executives can gain confidence in managing and growing their wealth. They will have the knowledge and tools to navigate financial landscapes, mitigate risks, maximize returns, and secure their financial futures. This guide serves as an invaluable resource for affluent individuals seeking to navigate the complexities of high-net-worth wealth management, positioning our firm as a trusted authority in the field.</a:t>
            </a:r>
            <a:endParaRPr lang="en-US" sz="1600" dirty="0">
              <a:solidFill>
                <a:schemeClr val="accent1"/>
              </a:solidFill>
              <a:latin typeface="Agency FB" panose="020B0503020202020204" pitchFamily="34" charset="0"/>
              <a:ea typeface="Amatic SC"/>
              <a:cs typeface="Amatic SC"/>
              <a:sym typeface="Amatic SC"/>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753</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Agency FB</vt:lpstr>
      <vt:lpstr>Source Code Pro</vt:lpstr>
      <vt:lpstr>Arial</vt:lpstr>
      <vt:lpstr>Amatic SC</vt:lpstr>
      <vt:lpstr>Beach Day</vt:lpstr>
      <vt:lpstr>Mastering High-Net-Worth Wealth Management: Strategies for Financial Success</vt:lpstr>
      <vt:lpstr>Target Audience  </vt:lpstr>
      <vt:lpstr>Core Objective </vt:lpstr>
      <vt:lpstr>Proposed Blog Post Title  </vt:lpstr>
      <vt:lpstr>SCIPAB of the Blog Post   </vt:lpstr>
      <vt:lpstr>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High-Net-Worth Wealth Management: Strategies for Financial Success</dc:title>
  <dc:creator>Satyam Mohapatra</dc:creator>
  <cp:lastModifiedBy>Satyam Mohapatra</cp:lastModifiedBy>
  <cp:revision>3</cp:revision>
  <dcterms:modified xsi:type="dcterms:W3CDTF">2024-05-24T16:31:04Z</dcterms:modified>
</cp:coreProperties>
</file>