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7" r:id="rId5"/>
    <p:sldId id="268" r:id="rId6"/>
    <p:sldId id="269" r:id="rId7"/>
    <p:sldId id="272" r:id="rId8"/>
    <p:sldId id="273" r:id="rId9"/>
    <p:sldId id="274" r:id="rId10"/>
    <p:sldId id="275" r:id="rId11"/>
    <p:sldId id="276" r:id="rId12"/>
    <p:sldId id="277" r:id="rId13"/>
    <p:sldId id="278" r:id="rId14"/>
    <p:sldId id="279" r:id="rId15"/>
    <p:sldId id="280" r:id="rId16"/>
    <p:sldId id="281" r:id="rId17"/>
    <p:sldId id="282"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p:cViewPr varScale="1">
        <p:scale>
          <a:sx n="93" d="100"/>
          <a:sy n="93" d="100"/>
        </p:scale>
        <p:origin x="84" y="47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7/10/2024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7/10/2024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7/10/2024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7/10/2024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7/10/2024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7/10/2024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7/10/2024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7/10/2024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7/10/2024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7/10/2024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7/10/2024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453" y="340659"/>
            <a:ext cx="9727036" cy="2514600"/>
          </a:xfrm>
        </p:spPr>
        <p:txBody>
          <a:bodyPr>
            <a:noAutofit/>
          </a:bodyPr>
          <a:lstStyle/>
          <a:p>
            <a:pPr algn="just"/>
            <a:r>
              <a:rPr lang="es-CL" sz="4000" dirty="0"/>
              <a:t>Modelo de regresión Logística para análisis de sentimiento de comentarios usando el conjunto de datos aplicaciones de Google Play Store</a:t>
            </a:r>
            <a:endParaRPr lang="en-US" sz="4000" dirty="0"/>
          </a:p>
        </p:txBody>
      </p:sp>
      <p:sp>
        <p:nvSpPr>
          <p:cNvPr id="5" name="Subtitle 4"/>
          <p:cNvSpPr>
            <a:spLocks noGrp="1"/>
          </p:cNvSpPr>
          <p:nvPr>
            <p:ph type="subTitle" idx="1"/>
          </p:nvPr>
        </p:nvSpPr>
        <p:spPr>
          <a:xfrm>
            <a:off x="1687453" y="3886200"/>
            <a:ext cx="8735325" cy="1752600"/>
          </a:xfrm>
        </p:spPr>
        <p:txBody>
          <a:bodyPr/>
          <a:lstStyle/>
          <a:p>
            <a:r>
              <a:rPr lang="en-US" dirty="0" err="1"/>
              <a:t>Integrantes</a:t>
            </a:r>
            <a:r>
              <a:rPr lang="en-US" dirty="0"/>
              <a: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a:t>Entrenamiento del modelo de regresión Logística</a:t>
            </a:r>
          </a:p>
        </p:txBody>
      </p:sp>
      <p:sp>
        <p:nvSpPr>
          <p:cNvPr id="3" name="Content Placeholder 2"/>
          <p:cNvSpPr>
            <a:spLocks noGrp="1"/>
          </p:cNvSpPr>
          <p:nvPr>
            <p:ph sz="half" idx="1"/>
          </p:nvPr>
        </p:nvSpPr>
        <p:spPr>
          <a:xfrm>
            <a:off x="1218883" y="1706880"/>
            <a:ext cx="10133329" cy="4465320"/>
          </a:xfrm>
        </p:spPr>
        <p:txBody>
          <a:bodyPr>
            <a:normAutofit/>
          </a:bodyPr>
          <a:lstStyle/>
          <a:p>
            <a:pPr algn="just"/>
            <a:r>
              <a:rPr lang="es-CL" sz="3200" dirty="0"/>
              <a:t>Se entrena el modelo con los vectores generados.</a:t>
            </a:r>
          </a:p>
          <a:p>
            <a:pPr algn="just"/>
            <a:r>
              <a:rPr lang="es-CL" sz="3200" dirty="0"/>
              <a:t>Dividir el conjunto de datos en dos subconjuntos: uno para el entrenamiento del modelo y otro para su prueba</a:t>
            </a:r>
          </a:p>
          <a:p>
            <a:pPr algn="just"/>
            <a:r>
              <a:rPr lang="es-CL" sz="3200" dirty="0"/>
              <a:t>Los resultados de entrenar el modelo arrojan una exactitud: 91.13%</a:t>
            </a:r>
          </a:p>
          <a:p>
            <a:pPr marL="0" indent="0" algn="just">
              <a:buNone/>
            </a:pPr>
            <a:endParaRPr lang="es-CL" sz="3200" dirty="0"/>
          </a:p>
        </p:txBody>
      </p:sp>
    </p:spTree>
    <p:extLst>
      <p:ext uri="{BB962C8B-B14F-4D97-AF65-F5344CB8AC3E}">
        <p14:creationId xmlns:p14="http://schemas.microsoft.com/office/powerpoint/2010/main" val="3874179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vert="horz" lIns="121899" tIns="60949" rIns="121899" bIns="60949" rtlCol="0" anchor="b">
            <a:normAutofit/>
          </a:bodyPr>
          <a:lstStyle/>
          <a:p>
            <a:r>
              <a:rPr lang="es-CL" dirty="0"/>
              <a:t>Validación del modelo de regresión Logística</a:t>
            </a:r>
          </a:p>
        </p:txBody>
      </p:sp>
      <p:sp>
        <p:nvSpPr>
          <p:cNvPr id="4" name="Content Placeholder 2">
            <a:extLst>
              <a:ext uri="{FF2B5EF4-FFF2-40B4-BE49-F238E27FC236}">
                <a16:creationId xmlns:a16="http://schemas.microsoft.com/office/drawing/2014/main" id="{ED7E726A-ABFD-D75C-0E4F-9FF7FC17FC5B}"/>
              </a:ext>
            </a:extLst>
          </p:cNvPr>
          <p:cNvSpPr txBox="1">
            <a:spLocks/>
          </p:cNvSpPr>
          <p:nvPr/>
        </p:nvSpPr>
        <p:spPr>
          <a:xfrm>
            <a:off x="1218883" y="1706880"/>
            <a:ext cx="5078677" cy="4465320"/>
          </a:xfrm>
          <a:prstGeom prst="rect">
            <a:avLst/>
          </a:prstGeom>
        </p:spPr>
        <p:txBody>
          <a:bodyPr vert="horz" lIns="121899" tIns="60949" rIns="121899" bIns="60949" rtlCol="0">
            <a:normAutofit fontScale="9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r>
              <a:rPr lang="es-CL" dirty="0"/>
              <a:t>Matriz</a:t>
            </a:r>
            <a:r>
              <a:rPr lang="en-US" dirty="0"/>
              <a:t> de </a:t>
            </a:r>
            <a:r>
              <a:rPr lang="en-US" dirty="0" err="1"/>
              <a:t>confusi</a:t>
            </a:r>
            <a:r>
              <a:rPr lang="es-CL" dirty="0" err="1"/>
              <a:t>ó</a:t>
            </a:r>
            <a:r>
              <a:rPr lang="en-US" dirty="0"/>
              <a:t>n:</a:t>
            </a:r>
          </a:p>
          <a:p>
            <a:pPr marL="377886" lvl="1" indent="0" algn="just">
              <a:buNone/>
            </a:pPr>
            <a:r>
              <a:rPr lang="es-CL" dirty="0"/>
              <a:t>Esta herramienta se utiliza como análisis del proceso de validación del modelo. Permitiendo analizar cuantas instancias del conjunto de pruebas fueron clasificadas correctamente. Para que se obtengas los mejores resultados la diagonal principal debe tener los valores más altos y el resto debe estar lo más cercano a 0 posible indicando la menor cantidad de fallos en la predicción. Por ejemplo: los positivos fueron evaluados correctamente 4 617 veces, 138 se evaluaron como Neutral y 262 como negativos.</a:t>
            </a:r>
          </a:p>
        </p:txBody>
      </p:sp>
      <p:pic>
        <p:nvPicPr>
          <p:cNvPr id="5122" name="Picture 2">
            <a:extLst>
              <a:ext uri="{FF2B5EF4-FFF2-40B4-BE49-F238E27FC236}">
                <a16:creationId xmlns:a16="http://schemas.microsoft.com/office/drawing/2014/main" id="{CB212730-6582-64B2-6DC2-228B9C459D6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00707" y="1831889"/>
            <a:ext cx="5078677" cy="421530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02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a:t>Ensambles y Ajuste de </a:t>
            </a:r>
            <a:r>
              <a:rPr lang="es-CL" dirty="0" err="1"/>
              <a:t>Hiperparámetros</a:t>
            </a:r>
            <a:r>
              <a:rPr lang="es-CL" dirty="0"/>
              <a:t> del modelo</a:t>
            </a:r>
          </a:p>
        </p:txBody>
      </p:sp>
      <p:sp>
        <p:nvSpPr>
          <p:cNvPr id="3" name="Content Placeholder 2"/>
          <p:cNvSpPr>
            <a:spLocks noGrp="1"/>
          </p:cNvSpPr>
          <p:nvPr>
            <p:ph sz="half" idx="1"/>
          </p:nvPr>
        </p:nvSpPr>
        <p:spPr>
          <a:xfrm>
            <a:off x="1218883" y="1706880"/>
            <a:ext cx="10133329" cy="4465320"/>
          </a:xfrm>
        </p:spPr>
        <p:txBody>
          <a:bodyPr>
            <a:normAutofit/>
          </a:bodyPr>
          <a:lstStyle/>
          <a:p>
            <a:pPr algn="just"/>
            <a:r>
              <a:rPr lang="es-CL" sz="3200" dirty="0"/>
              <a:t>Se agrega un código que realiza una búsqueda exhaustiva de </a:t>
            </a:r>
            <a:r>
              <a:rPr lang="es-CL" sz="3200" dirty="0" err="1"/>
              <a:t>hiperparámetros</a:t>
            </a:r>
            <a:r>
              <a:rPr lang="es-CL" sz="3200" dirty="0"/>
              <a:t> (</a:t>
            </a:r>
            <a:r>
              <a:rPr lang="es-CL" sz="3200" dirty="0" err="1"/>
              <a:t>Grid</a:t>
            </a:r>
            <a:r>
              <a:rPr lang="es-CL" sz="3200" dirty="0"/>
              <a:t> </a:t>
            </a:r>
            <a:r>
              <a:rPr lang="es-CL" sz="3200" dirty="0" err="1"/>
              <a:t>Search</a:t>
            </a:r>
            <a:r>
              <a:rPr lang="es-CL" sz="3200" dirty="0"/>
              <a:t>) para el modelo de Regresión Logística usando validación cruzada (</a:t>
            </a:r>
            <a:r>
              <a:rPr lang="es-CL" sz="3200" dirty="0" err="1"/>
              <a:t>cv</a:t>
            </a:r>
            <a:r>
              <a:rPr lang="es-CL" sz="3200" dirty="0"/>
              <a:t>=5) para encontrar la mejor combinación de parámetros que optimice el rendimiento del modelo. Con el cual se logra aumentar a exactitud a 92.5%.</a:t>
            </a:r>
          </a:p>
          <a:p>
            <a:pPr algn="just"/>
            <a:r>
              <a:rPr lang="es-CL" sz="3200" dirty="0"/>
              <a:t>Se podría evaluar la posibilidad de aumentar el número de </a:t>
            </a:r>
            <a:r>
              <a:rPr lang="es-CL" sz="3200" dirty="0" err="1"/>
              <a:t>cv</a:t>
            </a:r>
            <a:r>
              <a:rPr lang="es-CL" sz="3200" dirty="0"/>
              <a:t> para buscar mejores resultados de exactitud.</a:t>
            </a:r>
          </a:p>
        </p:txBody>
      </p:sp>
    </p:spTree>
    <p:extLst>
      <p:ext uri="{BB962C8B-B14F-4D97-AF65-F5344CB8AC3E}">
        <p14:creationId xmlns:p14="http://schemas.microsoft.com/office/powerpoint/2010/main" val="1017135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err="1"/>
              <a:t>Bagging</a:t>
            </a:r>
            <a:r>
              <a:rPr lang="es-CL" dirty="0"/>
              <a:t> el modelo de regresión Logística </a:t>
            </a:r>
          </a:p>
        </p:txBody>
      </p:sp>
      <p:sp>
        <p:nvSpPr>
          <p:cNvPr id="3" name="Content Placeholder 2"/>
          <p:cNvSpPr>
            <a:spLocks noGrp="1"/>
          </p:cNvSpPr>
          <p:nvPr>
            <p:ph sz="half" idx="1"/>
          </p:nvPr>
        </p:nvSpPr>
        <p:spPr>
          <a:xfrm>
            <a:off x="1218883" y="1706879"/>
            <a:ext cx="10133329" cy="4876483"/>
          </a:xfrm>
        </p:spPr>
        <p:txBody>
          <a:bodyPr>
            <a:normAutofit fontScale="92500" lnSpcReduction="20000"/>
          </a:bodyPr>
          <a:lstStyle/>
          <a:p>
            <a:pPr algn="just"/>
            <a:r>
              <a:rPr lang="es-CL" sz="3200" dirty="0"/>
              <a:t>Con el mejor modelo resultante del paso anterior:</a:t>
            </a:r>
          </a:p>
          <a:p>
            <a:pPr lvl="1" algn="just"/>
            <a:r>
              <a:rPr lang="es-CL" sz="2800" dirty="0"/>
              <a:t>Se configura un </a:t>
            </a:r>
            <a:r>
              <a:rPr lang="es-CL" sz="2800" dirty="0" err="1"/>
              <a:t>Bagging</a:t>
            </a:r>
            <a:r>
              <a:rPr lang="es-CL" sz="2800" dirty="0"/>
              <a:t> </a:t>
            </a:r>
            <a:r>
              <a:rPr lang="es-CL" sz="2800" dirty="0" err="1"/>
              <a:t>Classifier</a:t>
            </a:r>
            <a:r>
              <a:rPr lang="es-CL" sz="2800" dirty="0"/>
              <a:t> (un método de aprendizaje en conjunto que construye múltiples versiones del modelo y las promedia para mejorar la precisión y reducir el sobreajuste). Los parámetros utilizados son:</a:t>
            </a:r>
          </a:p>
          <a:p>
            <a:pPr lvl="1" algn="just"/>
            <a:r>
              <a:rPr lang="es-CL" sz="2800" dirty="0" err="1"/>
              <a:t>base_estimator</a:t>
            </a:r>
            <a:r>
              <a:rPr lang="es-CL" sz="2800" dirty="0"/>
              <a:t>=</a:t>
            </a:r>
            <a:r>
              <a:rPr lang="es-CL" sz="2800" dirty="0" err="1"/>
              <a:t>best_model</a:t>
            </a:r>
            <a:r>
              <a:rPr lang="es-CL" sz="2800" dirty="0"/>
              <a:t>: El mejor modelo de Regresión Logística obtenido.</a:t>
            </a:r>
          </a:p>
          <a:p>
            <a:pPr lvl="1" algn="just"/>
            <a:r>
              <a:rPr lang="es-CL" sz="2800" dirty="0" err="1"/>
              <a:t>n_estimators</a:t>
            </a:r>
            <a:r>
              <a:rPr lang="es-CL" sz="2800" dirty="0"/>
              <a:t>=200: Se crearán 200 clasificadores en el conjunto.</a:t>
            </a:r>
          </a:p>
          <a:p>
            <a:pPr lvl="1" algn="just"/>
            <a:r>
              <a:rPr lang="es-CL" sz="2800" dirty="0" err="1"/>
              <a:t>random_state</a:t>
            </a:r>
            <a:r>
              <a:rPr lang="es-CL" sz="2800" dirty="0"/>
              <a:t>=19: Se establece una semilla para la generación de números aleatorios, asegurando la reproducibilidad de los resultados.</a:t>
            </a:r>
          </a:p>
          <a:p>
            <a:pPr marL="377886" lvl="1" indent="0" algn="just">
              <a:buNone/>
            </a:pPr>
            <a:r>
              <a:rPr lang="es-CL" sz="2800" dirty="0"/>
              <a:t>En resumen, este código toma el mejor modelo de Regresión Logística encontrado y lo utiliza como base en un conjunto de 200 clasificadores, entrenando este conjunto para mejorar la precisión del modelo y reducir la variabilidad.</a:t>
            </a:r>
          </a:p>
        </p:txBody>
      </p:sp>
    </p:spTree>
    <p:extLst>
      <p:ext uri="{BB962C8B-B14F-4D97-AF65-F5344CB8AC3E}">
        <p14:creationId xmlns:p14="http://schemas.microsoft.com/office/powerpoint/2010/main" val="3512492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74637"/>
            <a:ext cx="11048999" cy="1223963"/>
          </a:xfrm>
        </p:spPr>
        <p:txBody>
          <a:bodyPr anchor="b">
            <a:noAutofit/>
          </a:bodyPr>
          <a:lstStyle/>
          <a:p>
            <a:r>
              <a:rPr lang="es-CL" sz="3000" dirty="0"/>
              <a:t>Aplicación del modelo para encontrar el sentimiento en el comentario</a:t>
            </a:r>
            <a:br>
              <a:rPr lang="es-CL" sz="3000" dirty="0"/>
            </a:br>
            <a:endParaRPr lang="es-CL" sz="3000" dirty="0"/>
          </a:p>
        </p:txBody>
      </p:sp>
      <p:sp>
        <p:nvSpPr>
          <p:cNvPr id="3" name="Content Placeholder 2"/>
          <p:cNvSpPr>
            <a:spLocks noGrp="1"/>
          </p:cNvSpPr>
          <p:nvPr>
            <p:ph sz="half" idx="1"/>
          </p:nvPr>
        </p:nvSpPr>
        <p:spPr>
          <a:xfrm>
            <a:off x="1218883" y="1706879"/>
            <a:ext cx="10133329" cy="4876483"/>
          </a:xfrm>
        </p:spPr>
        <p:txBody>
          <a:bodyPr>
            <a:normAutofit/>
          </a:bodyPr>
          <a:lstStyle/>
          <a:p>
            <a:pPr algn="just"/>
            <a:r>
              <a:rPr lang="es-CL" sz="3200" dirty="0"/>
              <a:t>Para llevar a un ambiente productivo nuestro modelo generado, realizamos:</a:t>
            </a:r>
          </a:p>
          <a:p>
            <a:pPr lvl="1" algn="just"/>
            <a:r>
              <a:rPr lang="es-CL" sz="2800" dirty="0"/>
              <a:t>Exportar el vectorizados: para convertir los textos enviados al formato numérico que entiende el modelo regresión.</a:t>
            </a:r>
          </a:p>
          <a:p>
            <a:pPr lvl="1" algn="just"/>
            <a:r>
              <a:rPr lang="es-CL" sz="2800" dirty="0"/>
              <a:t>Exportar el modelo de regresión para ingresarle el texto convertido en vector y obtener una clasificación de sentimiento.</a:t>
            </a:r>
          </a:p>
          <a:p>
            <a:pPr lvl="1" algn="just"/>
            <a:r>
              <a:rPr lang="es-CL" sz="2800" dirty="0"/>
              <a:t>Se crea una API en Python para utilizar el modelo.</a:t>
            </a:r>
          </a:p>
          <a:p>
            <a:pPr lvl="1" algn="just"/>
            <a:r>
              <a:rPr lang="es-CL" sz="2800" dirty="0"/>
              <a:t>Publicar la API en internet y crear interfaz visual.</a:t>
            </a:r>
          </a:p>
        </p:txBody>
      </p:sp>
    </p:spTree>
    <p:extLst>
      <p:ext uri="{BB962C8B-B14F-4D97-AF65-F5344CB8AC3E}">
        <p14:creationId xmlns:p14="http://schemas.microsoft.com/office/powerpoint/2010/main" val="3318145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446212" y="838200"/>
            <a:ext cx="10360501" cy="4462272"/>
          </a:xfrm>
        </p:spPr>
        <p:txBody>
          <a:bodyPr>
            <a:normAutofit fontScale="92500" lnSpcReduction="10000"/>
          </a:bodyPr>
          <a:lstStyle/>
          <a:p>
            <a:pPr>
              <a:buFont typeface="Wingdings" panose="05000000000000000000" pitchFamily="2" charset="2"/>
              <a:buChar char="Ø"/>
            </a:pPr>
            <a:r>
              <a:rPr lang="es-CL" b="1" dirty="0">
                <a:solidFill>
                  <a:srgbClr val="FFFFFF"/>
                </a:solidFill>
                <a:effectLst/>
                <a:latin typeface="Arial" panose="020B0604020202020204" pitchFamily="34" charset="0"/>
              </a:rPr>
              <a:t>Introducción al modelo conjunto de datos</a:t>
            </a:r>
          </a:p>
          <a:p>
            <a:pPr>
              <a:buFont typeface="Wingdings" panose="05000000000000000000" pitchFamily="2" charset="2"/>
              <a:buChar char="Ø"/>
            </a:pPr>
            <a:r>
              <a:rPr lang="es-CL" b="1" dirty="0">
                <a:solidFill>
                  <a:srgbClr val="FFFFFF"/>
                </a:solidFill>
                <a:effectLst/>
                <a:latin typeface="Arial" panose="020B0604020202020204" pitchFamily="34" charset="0"/>
              </a:rPr>
              <a:t>Análisis y limpieza de conjunto de datos</a:t>
            </a:r>
          </a:p>
          <a:p>
            <a:pPr>
              <a:buFont typeface="Wingdings" panose="05000000000000000000" pitchFamily="2" charset="2"/>
              <a:buChar char="Ø"/>
            </a:pPr>
            <a:r>
              <a:rPr lang="es-CL" b="1" dirty="0">
                <a:solidFill>
                  <a:srgbClr val="FFFFFF"/>
                </a:solidFill>
                <a:effectLst/>
                <a:latin typeface="Arial" panose="020B0604020202020204" pitchFamily="34" charset="0"/>
              </a:rPr>
              <a:t>Introducción al modelo de regresión Logística</a:t>
            </a:r>
            <a:endParaRPr lang="es-CL" dirty="0"/>
          </a:p>
          <a:p>
            <a:pPr>
              <a:buFont typeface="Wingdings" panose="05000000000000000000" pitchFamily="2" charset="2"/>
              <a:buChar char="Ø"/>
            </a:pPr>
            <a:r>
              <a:rPr lang="es-CL" b="1" dirty="0">
                <a:solidFill>
                  <a:srgbClr val="FFFFFF"/>
                </a:solidFill>
                <a:effectLst/>
                <a:latin typeface="Arial" panose="020B0604020202020204" pitchFamily="34" charset="0"/>
              </a:rPr>
              <a:t>Entrenamiento del modelo de regresión Logística</a:t>
            </a:r>
          </a:p>
          <a:p>
            <a:pPr>
              <a:buFont typeface="Wingdings" panose="05000000000000000000" pitchFamily="2" charset="2"/>
              <a:buChar char="Ø"/>
            </a:pPr>
            <a:r>
              <a:rPr lang="es-CL" b="1" dirty="0">
                <a:solidFill>
                  <a:srgbClr val="FFFFFF"/>
                </a:solidFill>
                <a:effectLst/>
                <a:latin typeface="Arial" panose="020B0604020202020204" pitchFamily="34" charset="0"/>
              </a:rPr>
              <a:t>Validación del modelo de regresión Logística</a:t>
            </a:r>
          </a:p>
          <a:p>
            <a:pPr>
              <a:buFont typeface="Wingdings" panose="05000000000000000000" pitchFamily="2" charset="2"/>
              <a:buChar char="Ø"/>
            </a:pPr>
            <a:r>
              <a:rPr lang="es-CL" b="1" dirty="0">
                <a:solidFill>
                  <a:srgbClr val="FFFFFF"/>
                </a:solidFill>
                <a:latin typeface="Arial" panose="020B0604020202020204" pitchFamily="34" charset="0"/>
              </a:rPr>
              <a:t>Ensambles y Ajuste de </a:t>
            </a:r>
            <a:r>
              <a:rPr lang="es-CL" b="1" dirty="0" err="1">
                <a:solidFill>
                  <a:srgbClr val="FFFFFF"/>
                </a:solidFill>
                <a:latin typeface="Arial" panose="020B0604020202020204" pitchFamily="34" charset="0"/>
              </a:rPr>
              <a:t>Hiperparámetros</a:t>
            </a:r>
            <a:r>
              <a:rPr lang="es-CL" b="1" dirty="0">
                <a:solidFill>
                  <a:srgbClr val="FFFFFF"/>
                </a:solidFill>
                <a:latin typeface="Arial" panose="020B0604020202020204" pitchFamily="34" charset="0"/>
              </a:rPr>
              <a:t> del modelo</a:t>
            </a:r>
          </a:p>
          <a:p>
            <a:pPr>
              <a:buFont typeface="Wingdings" panose="05000000000000000000" pitchFamily="2" charset="2"/>
              <a:buChar char="Ø"/>
            </a:pPr>
            <a:r>
              <a:rPr lang="es-CL" b="1" dirty="0" err="1">
                <a:solidFill>
                  <a:srgbClr val="FFFFFF"/>
                </a:solidFill>
                <a:latin typeface="Arial" panose="020B0604020202020204" pitchFamily="34" charset="0"/>
              </a:rPr>
              <a:t>Bagging</a:t>
            </a:r>
            <a:r>
              <a:rPr lang="es-CL" b="1" dirty="0">
                <a:solidFill>
                  <a:srgbClr val="FFFFFF"/>
                </a:solidFill>
                <a:latin typeface="Arial" panose="020B0604020202020204" pitchFamily="34" charset="0"/>
              </a:rPr>
              <a:t> el modelo de regresión </a:t>
            </a:r>
            <a:r>
              <a:rPr lang="es-CL" b="1" dirty="0">
                <a:solidFill>
                  <a:srgbClr val="FFFFFF"/>
                </a:solidFill>
                <a:effectLst/>
                <a:latin typeface="Arial" panose="020B0604020202020204" pitchFamily="34" charset="0"/>
              </a:rPr>
              <a:t>Logística</a:t>
            </a:r>
            <a:r>
              <a:rPr lang="es-CL" b="1" dirty="0">
                <a:solidFill>
                  <a:srgbClr val="FFFFFF"/>
                </a:solidFill>
                <a:latin typeface="Arial" panose="020B0604020202020204" pitchFamily="34" charset="0"/>
              </a:rPr>
              <a:t> </a:t>
            </a:r>
          </a:p>
          <a:p>
            <a:pPr>
              <a:buFont typeface="Wingdings" panose="05000000000000000000" pitchFamily="2" charset="2"/>
              <a:buChar char="Ø"/>
            </a:pPr>
            <a:r>
              <a:rPr lang="es-CL" b="1" dirty="0">
                <a:solidFill>
                  <a:srgbClr val="FFFFFF"/>
                </a:solidFill>
                <a:effectLst/>
                <a:latin typeface="Arial" panose="020B0604020202020204" pitchFamily="34" charset="0"/>
              </a:rPr>
              <a:t>Aplicación del modelo para encontrar el sentimiento en el comentario</a:t>
            </a:r>
            <a:endParaRPr lang="es-CL"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Introducción al Modelo Conjunto de Datos</a:t>
            </a:r>
            <a:endParaRPr lang="en-US" dirty="0"/>
          </a:p>
        </p:txBody>
      </p:sp>
      <p:sp>
        <p:nvSpPr>
          <p:cNvPr id="3" name="Content Placeholder 2"/>
          <p:cNvSpPr>
            <a:spLocks noGrp="1"/>
          </p:cNvSpPr>
          <p:nvPr>
            <p:ph sz="half" idx="1"/>
          </p:nvPr>
        </p:nvSpPr>
        <p:spPr>
          <a:xfrm>
            <a:off x="1218883" y="1706880"/>
            <a:ext cx="10360501" cy="4465320"/>
          </a:xfrm>
        </p:spPr>
        <p:txBody>
          <a:bodyPr>
            <a:normAutofit/>
          </a:bodyPr>
          <a:lstStyle/>
          <a:p>
            <a:pPr marL="0" indent="0">
              <a:lnSpc>
                <a:spcPct val="100000"/>
              </a:lnSpc>
              <a:buNone/>
            </a:pPr>
            <a:r>
              <a:rPr lang="es-CL" sz="2000" dirty="0"/>
              <a:t>El archivo conjunto de datos incluye las siguientes columnas:</a:t>
            </a:r>
          </a:p>
          <a:p>
            <a:pPr>
              <a:lnSpc>
                <a:spcPct val="100000"/>
              </a:lnSpc>
              <a:buFont typeface="Arial" panose="020B0604020202020204" pitchFamily="34" charset="0"/>
              <a:buChar char="•"/>
            </a:pPr>
            <a:r>
              <a:rPr lang="es-CL" sz="2000" b="1" dirty="0"/>
              <a:t>App</a:t>
            </a:r>
            <a:r>
              <a:rPr lang="es-CL" sz="2000" dirty="0"/>
              <a:t>: Nombre de la aplicación.</a:t>
            </a:r>
          </a:p>
          <a:p>
            <a:pPr>
              <a:lnSpc>
                <a:spcPct val="100000"/>
              </a:lnSpc>
              <a:buFont typeface="Arial" panose="020B0604020202020204" pitchFamily="34" charset="0"/>
              <a:buChar char="•"/>
            </a:pPr>
            <a:r>
              <a:rPr lang="es-CL" sz="2000" b="1" dirty="0" err="1"/>
              <a:t>Translated_Review</a:t>
            </a:r>
            <a:r>
              <a:rPr lang="es-CL" sz="2000" dirty="0"/>
              <a:t>: Texto de la reseña traducida.</a:t>
            </a:r>
          </a:p>
          <a:p>
            <a:pPr>
              <a:lnSpc>
                <a:spcPct val="100000"/>
              </a:lnSpc>
              <a:buFont typeface="Arial" panose="020B0604020202020204" pitchFamily="34" charset="0"/>
              <a:buChar char="•"/>
            </a:pPr>
            <a:r>
              <a:rPr lang="es-CL" sz="2000" b="1" dirty="0" err="1"/>
              <a:t>Sentiment</a:t>
            </a:r>
            <a:r>
              <a:rPr lang="es-CL" sz="2000" dirty="0"/>
              <a:t>: Sentimiento de la reseña (Positivo, Negativo, Neutro).</a:t>
            </a:r>
          </a:p>
          <a:p>
            <a:pPr>
              <a:lnSpc>
                <a:spcPct val="100000"/>
              </a:lnSpc>
              <a:buFont typeface="Arial" panose="020B0604020202020204" pitchFamily="34" charset="0"/>
              <a:buChar char="•"/>
            </a:pPr>
            <a:r>
              <a:rPr lang="es-CL" sz="2000" b="1" dirty="0" err="1"/>
              <a:t>Sentiment_Polarity</a:t>
            </a:r>
            <a:r>
              <a:rPr lang="es-CL" sz="2000" dirty="0"/>
              <a:t>: Polaridad del sentimiento (valor numérico entre -1 y 1).</a:t>
            </a:r>
          </a:p>
          <a:p>
            <a:pPr>
              <a:lnSpc>
                <a:spcPct val="100000"/>
              </a:lnSpc>
              <a:buFont typeface="Arial" panose="020B0604020202020204" pitchFamily="34" charset="0"/>
              <a:buChar char="•"/>
            </a:pPr>
            <a:r>
              <a:rPr lang="es-CL" sz="2000" b="1" dirty="0" err="1"/>
              <a:t>Sentiment_Subjectivity</a:t>
            </a:r>
            <a:r>
              <a:rPr lang="es-CL" sz="2000" dirty="0"/>
              <a:t>: Subjetividad del sentimiento (valor numérico entre 0 y 1).</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Introducción al Modelo Conjunto de Datos</a:t>
            </a:r>
            <a:endParaRPr lang="en-US" dirty="0"/>
          </a:p>
        </p:txBody>
      </p:sp>
      <p:sp>
        <p:nvSpPr>
          <p:cNvPr id="3" name="Content Placeholder 2"/>
          <p:cNvSpPr>
            <a:spLocks noGrp="1"/>
          </p:cNvSpPr>
          <p:nvPr>
            <p:ph sz="half" idx="1"/>
          </p:nvPr>
        </p:nvSpPr>
        <p:spPr>
          <a:xfrm>
            <a:off x="1218883" y="1706880"/>
            <a:ext cx="10360501" cy="4465320"/>
          </a:xfrm>
        </p:spPr>
        <p:txBody>
          <a:bodyPr>
            <a:normAutofit/>
          </a:bodyPr>
          <a:lstStyle/>
          <a:p>
            <a:pPr marL="0" indent="0" algn="just">
              <a:lnSpc>
                <a:spcPct val="100000"/>
              </a:lnSpc>
              <a:buNone/>
            </a:pPr>
            <a:r>
              <a:rPr lang="es-CL" sz="3200" dirty="0"/>
              <a:t>El conjunto de datos proporciona una base sólida para realizar un análisis de sentimiento utilizando técnicas de regresión lineal. Este análisis permite predecir la polaridad del sentimiento de las reseñas de los usuarios, proporcionando </a:t>
            </a:r>
            <a:r>
              <a:rPr lang="es-CL" sz="3200" dirty="0" err="1"/>
              <a:t>insights</a:t>
            </a:r>
            <a:r>
              <a:rPr lang="es-CL" sz="3200" dirty="0"/>
              <a:t> valiosos para mejorar la calidad de las aplicaciones y la satisfacción del usuario en la Google Play Store.</a:t>
            </a:r>
          </a:p>
        </p:txBody>
      </p:sp>
    </p:spTree>
    <p:extLst>
      <p:ext uri="{BB962C8B-B14F-4D97-AF65-F5344CB8AC3E}">
        <p14:creationId xmlns:p14="http://schemas.microsoft.com/office/powerpoint/2010/main" val="718357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Análisis y limpieza de conjunto de datos</a:t>
            </a:r>
          </a:p>
        </p:txBody>
      </p:sp>
      <p:sp>
        <p:nvSpPr>
          <p:cNvPr id="3" name="Content Placeholder 2"/>
          <p:cNvSpPr>
            <a:spLocks noGrp="1"/>
          </p:cNvSpPr>
          <p:nvPr>
            <p:ph sz="half" idx="1"/>
          </p:nvPr>
        </p:nvSpPr>
        <p:spPr>
          <a:xfrm>
            <a:off x="1218883" y="1706880"/>
            <a:ext cx="10360501" cy="4465320"/>
          </a:xfrm>
        </p:spPr>
        <p:txBody>
          <a:bodyPr>
            <a:normAutofit/>
          </a:bodyPr>
          <a:lstStyle/>
          <a:p>
            <a:pPr marL="0" indent="0" algn="just">
              <a:lnSpc>
                <a:spcPct val="100000"/>
              </a:lnSpc>
              <a:buNone/>
            </a:pPr>
            <a:r>
              <a:rPr lang="en-US" sz="3200" dirty="0"/>
              <a:t>L</a:t>
            </a:r>
            <a:r>
              <a:rPr lang="es-CL" sz="3200" dirty="0" err="1"/>
              <a:t>impieza</a:t>
            </a:r>
            <a:r>
              <a:rPr lang="es-CL" sz="3200" dirty="0"/>
              <a:t> de datos:</a:t>
            </a:r>
          </a:p>
          <a:p>
            <a:pPr algn="just">
              <a:lnSpc>
                <a:spcPct val="100000"/>
              </a:lnSpc>
            </a:pPr>
            <a:r>
              <a:rPr lang="es-CL" sz="3200" dirty="0"/>
              <a:t>El conjunto de datos cuenta con 64 295 comentarios de los cuales 26 863 tiene valores vacíos en el campo del comentario y  26 863 no estaban categorizados con el sentimiento, por tanto, fueron eliminados.</a:t>
            </a:r>
          </a:p>
          <a:p>
            <a:pPr algn="just">
              <a:lnSpc>
                <a:spcPct val="100000"/>
              </a:lnSpc>
            </a:pPr>
            <a:r>
              <a:rPr lang="es-CL" sz="3200" dirty="0"/>
              <a:t>De los atributos antes mencionados se mantiene el campo </a:t>
            </a:r>
            <a:r>
              <a:rPr lang="es-CL" sz="3200" i="1" dirty="0" err="1"/>
              <a:t>Translated_Review</a:t>
            </a:r>
            <a:r>
              <a:rPr lang="es-CL" sz="3200" i="1" dirty="0"/>
              <a:t> </a:t>
            </a:r>
            <a:r>
              <a:rPr lang="es-CL" sz="3200" dirty="0"/>
              <a:t>y </a:t>
            </a:r>
            <a:r>
              <a:rPr lang="es-CL" sz="3200" i="1" dirty="0" err="1"/>
              <a:t>Sentiment</a:t>
            </a:r>
            <a:r>
              <a:rPr lang="es-CL" sz="3200" i="1" dirty="0"/>
              <a:t> para realizar el análisis de sentimiento.</a:t>
            </a:r>
          </a:p>
        </p:txBody>
      </p:sp>
    </p:spTree>
    <p:extLst>
      <p:ext uri="{BB962C8B-B14F-4D97-AF65-F5344CB8AC3E}">
        <p14:creationId xmlns:p14="http://schemas.microsoft.com/office/powerpoint/2010/main" val="2125037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a:t>Análisis y limpieza de conjunto de datos</a:t>
            </a:r>
          </a:p>
        </p:txBody>
      </p:sp>
      <p:sp>
        <p:nvSpPr>
          <p:cNvPr id="3" name="Content Placeholder 2"/>
          <p:cNvSpPr>
            <a:spLocks noGrp="1"/>
          </p:cNvSpPr>
          <p:nvPr>
            <p:ph sz="half" idx="1"/>
          </p:nvPr>
        </p:nvSpPr>
        <p:spPr>
          <a:xfrm>
            <a:off x="1218883" y="1706880"/>
            <a:ext cx="5078677" cy="4465320"/>
          </a:xfrm>
        </p:spPr>
        <p:txBody>
          <a:bodyPr>
            <a:normAutofit lnSpcReduction="10000"/>
          </a:bodyPr>
          <a:lstStyle/>
          <a:p>
            <a:r>
              <a:rPr lang="es-CL" sz="2400" dirty="0"/>
              <a:t>Revisamos el balanceo que existe en las clasificaciones de sentimientos, se puede notar que existen m</a:t>
            </a:r>
            <a:r>
              <a:rPr lang="en-US" sz="2400" dirty="0"/>
              <a:t>a</a:t>
            </a:r>
            <a:r>
              <a:rPr lang="es-CL" sz="2400" dirty="0"/>
              <a:t>s instancias positivas que neutras y negativas. </a:t>
            </a:r>
          </a:p>
          <a:p>
            <a:r>
              <a:rPr lang="es-CL" sz="2400" dirty="0"/>
              <a:t>Para mitigar lo anterior se pueden aplicar técnicas de balanceo de clases, pero estas se deben evaluar correctamente para no conllevar a un sobreajuste del modelo</a:t>
            </a:r>
          </a:p>
          <a:p>
            <a:r>
              <a:rPr lang="es-CL" sz="2400" dirty="0"/>
              <a:t>Se decidió ingresar los datos con sin balanceo de los sentimientos </a:t>
            </a:r>
          </a:p>
          <a:p>
            <a:endParaRPr lang="es-CL" sz="2400" i="1" dirty="0"/>
          </a:p>
        </p:txBody>
      </p:sp>
      <p:pic>
        <p:nvPicPr>
          <p:cNvPr id="2050" name="Picture 2" descr="Gráfico, Gráfico de barras&#10;&#10;Descripción generada automáticamente">
            <a:extLst>
              <a:ext uri="{FF2B5EF4-FFF2-40B4-BE49-F238E27FC236}">
                <a16:creationId xmlns:a16="http://schemas.microsoft.com/office/drawing/2014/main" id="{ABA11A46-7FF1-CA38-7F91-4CA4AA4614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707" y="2092171"/>
            <a:ext cx="5078677" cy="369473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750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a:t>Análisis y limpieza de conjunto de datos</a:t>
            </a:r>
          </a:p>
        </p:txBody>
      </p:sp>
      <p:sp>
        <p:nvSpPr>
          <p:cNvPr id="3" name="Content Placeholder 2"/>
          <p:cNvSpPr>
            <a:spLocks noGrp="1"/>
          </p:cNvSpPr>
          <p:nvPr>
            <p:ph sz="half" idx="1"/>
          </p:nvPr>
        </p:nvSpPr>
        <p:spPr>
          <a:xfrm>
            <a:off x="1218883" y="1706881"/>
            <a:ext cx="10360501" cy="1112520"/>
          </a:xfrm>
        </p:spPr>
        <p:txBody>
          <a:bodyPr>
            <a:normAutofit/>
          </a:bodyPr>
          <a:lstStyle/>
          <a:p>
            <a:r>
              <a:rPr lang="es-CL" sz="2400" dirty="0"/>
              <a:t>Se diseña una nube de palabras para cada sentimiento, para interpretar visualmente las palabras más utilizadas en los comentarios.</a:t>
            </a:r>
          </a:p>
          <a:p>
            <a:endParaRPr lang="es-CL" sz="2400" i="1" dirty="0"/>
          </a:p>
        </p:txBody>
      </p:sp>
      <p:pic>
        <p:nvPicPr>
          <p:cNvPr id="3076" name="Picture 4">
            <a:extLst>
              <a:ext uri="{FF2B5EF4-FFF2-40B4-BE49-F238E27FC236}">
                <a16:creationId xmlns:a16="http://schemas.microsoft.com/office/drawing/2014/main" id="{FAA2CAD3-FBCF-B4EA-DC4A-6BB5B7654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12" y="4201447"/>
            <a:ext cx="3699432" cy="23897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A82833C-B610-6A60-F405-E6D739BC2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612" y="4201447"/>
            <a:ext cx="3699432" cy="23897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6F11FB5-9725-0CE4-8D99-B0E6FA6B5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612" y="4230350"/>
            <a:ext cx="3654689" cy="236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52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a:t>Análisis y limpieza de conjunto de datos</a:t>
            </a:r>
          </a:p>
        </p:txBody>
      </p:sp>
      <p:sp>
        <p:nvSpPr>
          <p:cNvPr id="3" name="Content Placeholder 2"/>
          <p:cNvSpPr>
            <a:spLocks noGrp="1"/>
          </p:cNvSpPr>
          <p:nvPr>
            <p:ph sz="half" idx="1"/>
          </p:nvPr>
        </p:nvSpPr>
        <p:spPr>
          <a:xfrm>
            <a:off x="1218883" y="1706880"/>
            <a:ext cx="10133329" cy="4465320"/>
          </a:xfrm>
        </p:spPr>
        <p:txBody>
          <a:bodyPr>
            <a:normAutofit/>
          </a:bodyPr>
          <a:lstStyle/>
          <a:p>
            <a:r>
              <a:rPr lang="es-CL" sz="2400" dirty="0"/>
              <a:t>Limpieza de Texto: Eliminar caracteres especiales, números y </a:t>
            </a:r>
            <a:r>
              <a:rPr lang="es-CL" sz="2400" dirty="0" err="1"/>
              <a:t>stopwords</a:t>
            </a:r>
            <a:r>
              <a:rPr lang="es-CL" sz="2400" dirty="0"/>
              <a:t> del texto de las reseñas.</a:t>
            </a:r>
          </a:p>
          <a:p>
            <a:r>
              <a:rPr lang="es-CL" sz="2400" dirty="0" err="1"/>
              <a:t>Tokenización</a:t>
            </a:r>
            <a:r>
              <a:rPr lang="es-CL" sz="2400" dirty="0"/>
              <a:t>: Dividir el texto de las reseñas en palabras individuales (tokens).</a:t>
            </a:r>
          </a:p>
          <a:p>
            <a:r>
              <a:rPr lang="es-CL" sz="2400" dirty="0"/>
              <a:t>Lematización/</a:t>
            </a:r>
            <a:r>
              <a:rPr lang="es-CL" sz="2400" dirty="0" err="1"/>
              <a:t>Stemming</a:t>
            </a:r>
            <a:r>
              <a:rPr lang="es-CL" sz="2400" dirty="0"/>
              <a:t>: Convertir palabras a su forma base.</a:t>
            </a:r>
          </a:p>
          <a:p>
            <a:r>
              <a:rPr lang="es-CL" sz="2400" dirty="0"/>
              <a:t>Vectorización de Texto:</a:t>
            </a:r>
          </a:p>
          <a:p>
            <a:pPr lvl="1"/>
            <a:r>
              <a:rPr lang="es-CL" sz="2000" dirty="0"/>
              <a:t>Utilizar técnicas como TF-IDF (</a:t>
            </a:r>
            <a:r>
              <a:rPr lang="es-CL" sz="2000" dirty="0" err="1"/>
              <a:t>Term</a:t>
            </a:r>
            <a:r>
              <a:rPr lang="es-CL" sz="2000" dirty="0"/>
              <a:t> </a:t>
            </a:r>
            <a:r>
              <a:rPr lang="es-CL" sz="2000" dirty="0" err="1"/>
              <a:t>Frequency</a:t>
            </a:r>
            <a:r>
              <a:rPr lang="es-CL" sz="2000" dirty="0"/>
              <a:t>-Inverse </a:t>
            </a:r>
            <a:r>
              <a:rPr lang="es-CL" sz="2000" dirty="0" err="1"/>
              <a:t>Document</a:t>
            </a:r>
            <a:r>
              <a:rPr lang="es-CL" sz="2000" dirty="0"/>
              <a:t> </a:t>
            </a:r>
            <a:r>
              <a:rPr lang="es-CL" sz="2000" dirty="0" err="1"/>
              <a:t>Frequency</a:t>
            </a:r>
            <a:r>
              <a:rPr lang="es-CL" sz="2000" dirty="0"/>
              <a:t>) para convertir las reseñas textuales en vectores numéricos.</a:t>
            </a:r>
            <a:endParaRPr lang="es-CL" sz="2000" i="1" dirty="0"/>
          </a:p>
        </p:txBody>
      </p:sp>
    </p:spTree>
    <p:extLst>
      <p:ext uri="{BB962C8B-B14F-4D97-AF65-F5344CB8AC3E}">
        <p14:creationId xmlns:p14="http://schemas.microsoft.com/office/powerpoint/2010/main" val="3772397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s-CL" dirty="0"/>
              <a:t>Introducción al modelo de regresión Logística </a:t>
            </a:r>
          </a:p>
        </p:txBody>
      </p:sp>
      <p:sp>
        <p:nvSpPr>
          <p:cNvPr id="3" name="Content Placeholder 2"/>
          <p:cNvSpPr>
            <a:spLocks noGrp="1"/>
          </p:cNvSpPr>
          <p:nvPr>
            <p:ph sz="half" idx="1"/>
          </p:nvPr>
        </p:nvSpPr>
        <p:spPr>
          <a:xfrm>
            <a:off x="1218883" y="1706880"/>
            <a:ext cx="10133329" cy="4465320"/>
          </a:xfrm>
        </p:spPr>
        <p:txBody>
          <a:bodyPr>
            <a:normAutofit/>
          </a:bodyPr>
          <a:lstStyle/>
          <a:p>
            <a:pPr marL="0" indent="0" algn="just">
              <a:buNone/>
            </a:pPr>
            <a:r>
              <a:rPr lang="es-CL" sz="3200" b="1" dirty="0"/>
              <a:t>¿Qué es la Regresión Logística?</a:t>
            </a:r>
          </a:p>
          <a:p>
            <a:pPr marL="0" indent="0" algn="just">
              <a:buNone/>
            </a:pPr>
            <a:r>
              <a:rPr lang="es-CL" sz="3200" dirty="0"/>
              <a:t>La regresión logística es un tipo de modelo de machine </a:t>
            </a:r>
            <a:r>
              <a:rPr lang="es-CL" sz="3200" dirty="0" err="1"/>
              <a:t>learning</a:t>
            </a:r>
            <a:r>
              <a:rPr lang="es-CL" sz="3200" dirty="0"/>
              <a:t> utilizado para clasificar datos en categorías específicas. A diferencia de la regresión lineal, que predice un valor continuo, la regresión logística predice una probabilidad que se utiliza para asignar datos a una categoría.</a:t>
            </a:r>
          </a:p>
        </p:txBody>
      </p:sp>
    </p:spTree>
    <p:extLst>
      <p:ext uri="{BB962C8B-B14F-4D97-AF65-F5344CB8AC3E}">
        <p14:creationId xmlns:p14="http://schemas.microsoft.com/office/powerpoint/2010/main" val="1550241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6D9222-8445-4CAF-97EE-09B50EF08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CF7ACA-83DF-48D1-85D1-C482ED91F65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64734E9-C274-4EB4-8E27-BAE9169A44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TF02787990</Template>
  <TotalTime>101</TotalTime>
  <Words>964</Words>
  <Application>Microsoft Office PowerPoint</Application>
  <PresentationFormat>Personalizado</PresentationFormat>
  <Paragraphs>61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Wingdings</vt:lpstr>
      <vt:lpstr>Tech 16x9</vt:lpstr>
      <vt:lpstr>Modelo de regresión Logística para análisis de sentimiento de comentarios usando el conjunto de datos aplicaciones de Google Play Store</vt:lpstr>
      <vt:lpstr>Presentación de PowerPoint</vt:lpstr>
      <vt:lpstr>Introducción al Modelo Conjunto de Datos</vt:lpstr>
      <vt:lpstr>Introducción al Modelo Conjunto de Datos</vt:lpstr>
      <vt:lpstr>Análisis y limpieza de conjunto de datos</vt:lpstr>
      <vt:lpstr>Análisis y limpieza de conjunto de datos</vt:lpstr>
      <vt:lpstr>Análisis y limpieza de conjunto de datos</vt:lpstr>
      <vt:lpstr>Análisis y limpieza de conjunto de datos</vt:lpstr>
      <vt:lpstr>Introducción al modelo de regresión Logística </vt:lpstr>
      <vt:lpstr>Entrenamiento del modelo de regresión Logística</vt:lpstr>
      <vt:lpstr>Validación del modelo de regresión Logística</vt:lpstr>
      <vt:lpstr>Ensambles y Ajuste de Hiperparámetros del modelo</vt:lpstr>
      <vt:lpstr>Bagging el modelo de regresión Logística </vt:lpstr>
      <vt:lpstr>Aplicación del modelo para encontrar el sentimiento en el comentario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Jordanys RodriguezWong</dc:creator>
  <cp:lastModifiedBy>Jordanys RodriguezWong</cp:lastModifiedBy>
  <cp:revision>3</cp:revision>
  <dcterms:created xsi:type="dcterms:W3CDTF">2024-07-10T23:43:40Z</dcterms:created>
  <dcterms:modified xsi:type="dcterms:W3CDTF">2024-07-11T01:26:15Z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