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1" r:id="rId2"/>
    <p:sldId id="400" r:id="rId3"/>
    <p:sldId id="403" r:id="rId4"/>
    <p:sldId id="404" r:id="rId5"/>
    <p:sldId id="406" r:id="rId6"/>
    <p:sldId id="405" r:id="rId7"/>
    <p:sldId id="43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B16D32-42E6-4C7F-BDB6-9981575F5EAE}">
          <p14:sldIdLst>
            <p14:sldId id="301"/>
            <p14:sldId id="400"/>
            <p14:sldId id="403"/>
            <p14:sldId id="404"/>
            <p14:sldId id="406"/>
            <p14:sldId id="405"/>
            <p14:sldId id="430"/>
          </p14:sldIdLst>
        </p14:section>
        <p14:section name="无标题节" id="{0D078E9A-3C97-454E-A1CE-C25F3AA79F0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4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" initials="F" lastIdx="2" clrIdx="0">
    <p:extLst>
      <p:ext uri="{19B8F6BF-5375-455C-9EA6-DF929625EA0E}">
        <p15:presenceInfo xmlns:p15="http://schemas.microsoft.com/office/powerpoint/2012/main" userId="F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B4C"/>
    <a:srgbClr val="9954CC"/>
    <a:srgbClr val="EAC5FF"/>
    <a:srgbClr val="A568D2"/>
    <a:srgbClr val="FFFFFF"/>
    <a:srgbClr val="EED56C"/>
    <a:srgbClr val="D43E01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03" d="100"/>
          <a:sy n="103" d="100"/>
        </p:scale>
        <p:origin x="965" y="82"/>
      </p:cViewPr>
      <p:guideLst>
        <p:guide orient="horz" pos="1624"/>
        <p:guide pos="284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2019/5/28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6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2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2" y="241918"/>
            <a:ext cx="365983" cy="21530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61"/>
            <a:ext cx="366581" cy="196391"/>
          </a:xfrm>
          <a:prstGeom prst="triangl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6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3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3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917" y="210344"/>
            <a:ext cx="705223" cy="705222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7" y="21971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76908" y="334069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9" y="11935"/>
            <a:ext cx="9123323" cy="513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3198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91" indent="-34289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32" indent="-28574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2971" indent="-22859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349" indent="-228594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1334" y="1054249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685590" y="2341524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644696" y="2791713"/>
            <a:ext cx="1436243" cy="143624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2309" y="699543"/>
            <a:ext cx="3010847" cy="301084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73633" y="825785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43681" y="974014"/>
            <a:ext cx="2747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-300" dirty="0">
                <a:solidFill>
                  <a:srgbClr val="7030A0"/>
                </a:solidFill>
                <a:latin typeface="+mj-ea"/>
                <a:ea typeface="+mj-ea"/>
              </a:rPr>
              <a:t>机器学习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61418" y="2143054"/>
            <a:ext cx="4947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030A0"/>
                </a:solidFill>
                <a:latin typeface="+mj-ea"/>
                <a:ea typeface="+mj-ea"/>
              </a:rPr>
              <a:t>决策树</a:t>
            </a:r>
            <a:r>
              <a:rPr lang="en-US" altLang="zh-CN" sz="4400" b="1" dirty="0">
                <a:solidFill>
                  <a:srgbClr val="7030A0"/>
                </a:solidFill>
                <a:latin typeface="+mj-ea"/>
                <a:ea typeface="+mj-ea"/>
              </a:rPr>
              <a:t>——</a:t>
            </a:r>
            <a:r>
              <a:rPr lang="zh-CN" altLang="en-US" sz="4400" b="1" dirty="0">
                <a:solidFill>
                  <a:srgbClr val="7030A0"/>
                </a:solidFill>
                <a:latin typeface="+mj-ea"/>
                <a:ea typeface="+mj-ea"/>
              </a:rPr>
              <a:t>实验</a:t>
            </a:r>
          </a:p>
        </p:txBody>
      </p:sp>
      <p:cxnSp>
        <p:nvCxnSpPr>
          <p:cNvPr id="84" name="直接连接符 83"/>
          <p:cNvCxnSpPr>
            <a:cxnSpLocks/>
          </p:cNvCxnSpPr>
          <p:nvPr/>
        </p:nvCxnSpPr>
        <p:spPr>
          <a:xfrm>
            <a:off x="3590739" y="2912153"/>
            <a:ext cx="4561876" cy="3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8">
            <a:extLst>
              <a:ext uri="{FF2B5EF4-FFF2-40B4-BE49-F238E27FC236}">
                <a16:creationId xmlns:a16="http://schemas.microsoft.com/office/drawing/2014/main" id="{076A716E-2AF2-43F9-B684-70260A71D29A}"/>
              </a:ext>
            </a:extLst>
          </p:cNvPr>
          <p:cNvSpPr>
            <a:spLocks noGrp="1"/>
          </p:cNvSpPr>
          <p:nvPr/>
        </p:nvSpPr>
        <p:spPr>
          <a:xfrm>
            <a:off x="1184909" y="339503"/>
            <a:ext cx="2378979" cy="377030"/>
          </a:xfrm>
          <a:prstGeom prst="rect">
            <a:avLst/>
          </a:prstGeom>
          <a:noFill/>
          <a:ln>
            <a:noFill/>
          </a:ln>
        </p:spPr>
        <p:txBody>
          <a:bodyPr wrap="square" lIns="68583" tIns="34292" rIns="68583" bIns="3429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5E138-F713-4CE1-BC71-96388723E09A}"/>
              </a:ext>
            </a:extLst>
          </p:cNvPr>
          <p:cNvSpPr txBox="1"/>
          <p:nvPr/>
        </p:nvSpPr>
        <p:spPr>
          <a:xfrm>
            <a:off x="662658" y="915566"/>
            <a:ext cx="3693319" cy="1613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三大步骤：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一、找到数据中信息增益最大的特征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二、递归的创建树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三、测试算法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72B84E-A5AD-4958-8767-7D90EA3AB1B3}"/>
              </a:ext>
            </a:extLst>
          </p:cNvPr>
          <p:cNvSpPr txBox="1"/>
          <p:nvPr/>
        </p:nvSpPr>
        <p:spPr>
          <a:xfrm>
            <a:off x="3923929" y="1923679"/>
            <a:ext cx="5078313" cy="2859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主要函数：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①</a:t>
            </a:r>
            <a:r>
              <a:rPr lang="en-US" altLang="zh-CN" dirty="0">
                <a:latin typeface="+mn-ea"/>
                <a:ea typeface="+mn-ea"/>
              </a:rPr>
              <a:t>calcShannonEnt	</a:t>
            </a:r>
            <a:r>
              <a:rPr lang="zh-CN" altLang="en-US" dirty="0">
                <a:latin typeface="+mn-ea"/>
                <a:ea typeface="+mn-ea"/>
              </a:rPr>
              <a:t>计算熵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②</a:t>
            </a:r>
            <a:r>
              <a:rPr lang="en-US" altLang="zh-CN" dirty="0">
                <a:latin typeface="+mn-ea"/>
                <a:ea typeface="+mn-ea"/>
              </a:rPr>
              <a:t>splitDataSet		</a:t>
            </a:r>
            <a:r>
              <a:rPr lang="zh-CN" altLang="en-US" dirty="0">
                <a:latin typeface="+mn-ea"/>
                <a:ea typeface="+mn-ea"/>
              </a:rPr>
              <a:t>按特征划分数据集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③</a:t>
            </a:r>
            <a:r>
              <a:rPr lang="en-US" altLang="zh-CN" dirty="0">
                <a:latin typeface="+mn-ea"/>
                <a:ea typeface="+mn-ea"/>
              </a:rPr>
              <a:t>chooseBestFeatureTosplit	</a:t>
            </a:r>
            <a:r>
              <a:rPr lang="zh-CN" altLang="en-US" dirty="0">
                <a:latin typeface="+mn-ea"/>
                <a:ea typeface="+mn-ea"/>
              </a:rPr>
              <a:t>计算信息增益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④</a:t>
            </a:r>
            <a:r>
              <a:rPr lang="en-US" altLang="zh-CN" dirty="0">
                <a:latin typeface="+mn-ea"/>
                <a:ea typeface="+mn-ea"/>
              </a:rPr>
              <a:t>majorityCnt		</a:t>
            </a:r>
            <a:r>
              <a:rPr lang="zh-CN" altLang="en-US" dirty="0">
                <a:latin typeface="+mn-ea"/>
                <a:ea typeface="+mn-ea"/>
              </a:rPr>
              <a:t>表决器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⑤</a:t>
            </a:r>
            <a:r>
              <a:rPr lang="en-US" altLang="zh-CN" dirty="0">
                <a:latin typeface="+mn-ea"/>
                <a:ea typeface="+mn-ea"/>
              </a:rPr>
              <a:t>createTree		</a:t>
            </a:r>
            <a:r>
              <a:rPr lang="zh-CN" altLang="en-US" dirty="0">
                <a:latin typeface="+mn-ea"/>
                <a:ea typeface="+mn-ea"/>
              </a:rPr>
              <a:t>建树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⑥</a:t>
            </a:r>
            <a:r>
              <a:rPr lang="en-US" altLang="zh-CN" dirty="0">
                <a:latin typeface="+mn-ea"/>
                <a:ea typeface="+mn-ea"/>
              </a:rPr>
              <a:t>classify		</a:t>
            </a:r>
            <a:r>
              <a:rPr lang="zh-CN" altLang="en-US" dirty="0">
                <a:latin typeface="+mn-ea"/>
                <a:ea typeface="+mn-ea"/>
              </a:rPr>
              <a:t>测试算法</a:t>
            </a:r>
          </a:p>
        </p:txBody>
      </p:sp>
    </p:spTree>
  </p:cSld>
  <p:clrMapOvr>
    <a:masterClrMapping/>
  </p:clrMapOvr>
  <p:transition spd="slow" advClick="0" advTm="0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8"/>
          <p:cNvSpPr>
            <a:spLocks noGrp="1"/>
          </p:cNvSpPr>
          <p:nvPr/>
        </p:nvSpPr>
        <p:spPr>
          <a:xfrm>
            <a:off x="1184909" y="339503"/>
            <a:ext cx="3496115" cy="377030"/>
          </a:xfrm>
          <a:prstGeom prst="rect">
            <a:avLst/>
          </a:prstGeom>
          <a:noFill/>
          <a:ln>
            <a:noFill/>
          </a:ln>
        </p:spPr>
        <p:txBody>
          <a:bodyPr wrap="square" lIns="68583" tIns="34292" rIns="68583" bIns="3429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dirty="0"/>
              <a:t>找信息增益最大的特征（难点）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A5CDB9-E43E-42D7-944F-C42023537B03}"/>
              </a:ext>
            </a:extLst>
          </p:cNvPr>
          <p:cNvSpPr/>
          <p:nvPr/>
        </p:nvSpPr>
        <p:spPr>
          <a:xfrm>
            <a:off x="1326012" y="2290007"/>
            <a:ext cx="3496115" cy="936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③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chooseBestFeatureTosplit(dataSet)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循环数据集中的每个特征以及每个特征中的每个类别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DBFE14-242B-4B85-BE96-B5080B657BA3}"/>
              </a:ext>
            </a:extLst>
          </p:cNvPr>
          <p:cNvSpPr/>
          <p:nvPr/>
        </p:nvSpPr>
        <p:spPr>
          <a:xfrm>
            <a:off x="1326013" y="877025"/>
            <a:ext cx="3534020" cy="745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②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splitDataSet(dataSet, axis, value)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用某个特征将数据集多个子集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174324-F57C-4C9E-A5F3-9A87835F223C}"/>
              </a:ext>
            </a:extLst>
          </p:cNvPr>
          <p:cNvSpPr/>
          <p:nvPr/>
        </p:nvSpPr>
        <p:spPr>
          <a:xfrm>
            <a:off x="1291020" y="3893861"/>
            <a:ext cx="3569013" cy="745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①</a:t>
            </a:r>
            <a:endParaRPr lang="en-US" altLang="zh-CN" sz="2000" dirty="0"/>
          </a:p>
          <a:p>
            <a:pPr algn="ctr"/>
            <a:r>
              <a:rPr lang="en-US" altLang="zh-CN" sz="1400" dirty="0"/>
              <a:t>calcShannonEnt(dataSet)</a:t>
            </a:r>
          </a:p>
          <a:p>
            <a:pPr algn="ctr"/>
            <a:r>
              <a:rPr lang="zh-CN" altLang="en-US" sz="1400" dirty="0"/>
              <a:t>计算传入数据集的信息熵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57CAD1E-734A-4F15-94A7-B0918A68513D}"/>
              </a:ext>
            </a:extLst>
          </p:cNvPr>
          <p:cNvSpPr/>
          <p:nvPr/>
        </p:nvSpPr>
        <p:spPr>
          <a:xfrm>
            <a:off x="3198220" y="1622256"/>
            <a:ext cx="484632" cy="6677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E724E277-BAAA-4476-9356-58556F0A7752}"/>
              </a:ext>
            </a:extLst>
          </p:cNvPr>
          <p:cNvSpPr/>
          <p:nvPr/>
        </p:nvSpPr>
        <p:spPr>
          <a:xfrm>
            <a:off x="2551300" y="1622256"/>
            <a:ext cx="484632" cy="667751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061404-8AA6-4E4A-9067-D2D2F2025FA7}"/>
              </a:ext>
            </a:extLst>
          </p:cNvPr>
          <p:cNvSpPr txBox="1"/>
          <p:nvPr/>
        </p:nvSpPr>
        <p:spPr>
          <a:xfrm>
            <a:off x="3682852" y="1842379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划分得到的多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个子数据集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4F59D4-3877-438A-B57C-C9EF6312B36A}"/>
              </a:ext>
            </a:extLst>
          </p:cNvPr>
          <p:cNvSpPr txBox="1"/>
          <p:nvPr/>
        </p:nvSpPr>
        <p:spPr>
          <a:xfrm>
            <a:off x="2110570" y="1798691"/>
            <a:ext cx="4616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传入各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项参数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7279B6F-54A1-4700-84C8-B43CE7051E0A}"/>
              </a:ext>
            </a:extLst>
          </p:cNvPr>
          <p:cNvSpPr/>
          <p:nvPr/>
        </p:nvSpPr>
        <p:spPr>
          <a:xfrm>
            <a:off x="2460203" y="3226109"/>
            <a:ext cx="484632" cy="6677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657C93-10CA-45C8-AA47-F8CBFEFB58AA}"/>
              </a:ext>
            </a:extLst>
          </p:cNvPr>
          <p:cNvSpPr txBox="1"/>
          <p:nvPr/>
        </p:nvSpPr>
        <p:spPr>
          <a:xfrm>
            <a:off x="2028953" y="3499376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数据集</a:t>
            </a: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3E38C9A2-615B-4FA4-B656-845F639A02D3}"/>
              </a:ext>
            </a:extLst>
          </p:cNvPr>
          <p:cNvSpPr/>
          <p:nvPr/>
        </p:nvSpPr>
        <p:spPr>
          <a:xfrm>
            <a:off x="3198220" y="3226109"/>
            <a:ext cx="484632" cy="667751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C3E26DA9-F8C4-44D2-8515-7964A2277435}"/>
              </a:ext>
            </a:extLst>
          </p:cNvPr>
          <p:cNvSpPr/>
          <p:nvPr/>
        </p:nvSpPr>
        <p:spPr>
          <a:xfrm>
            <a:off x="4999433" y="459909"/>
            <a:ext cx="3534019" cy="834231"/>
          </a:xfrm>
          <a:prstGeom prst="wedgeEllipseCallout">
            <a:avLst>
              <a:gd name="adj1" fmla="val -54368"/>
              <a:gd name="adj2" fmla="val 666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如果用某个特征划分数据集，子数据集中这个特征不存在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5A03FC67-73F2-4D31-A015-3C21E929024B}"/>
              </a:ext>
            </a:extLst>
          </p:cNvPr>
          <p:cNvSpPr/>
          <p:nvPr/>
        </p:nvSpPr>
        <p:spPr>
          <a:xfrm>
            <a:off x="5221085" y="4011912"/>
            <a:ext cx="3347361" cy="745231"/>
          </a:xfrm>
          <a:prstGeom prst="wedgeEllipseCallout">
            <a:avLst>
              <a:gd name="adj1" fmla="val -61306"/>
              <a:gd name="adj2" fmla="val -392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计算传入任何数据集的熵（前提是：最后一列为标签）</a:t>
            </a: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4227AE7B-F617-473C-AD46-48E7F951D6A5}"/>
              </a:ext>
            </a:extLst>
          </p:cNvPr>
          <p:cNvSpPr/>
          <p:nvPr/>
        </p:nvSpPr>
        <p:spPr>
          <a:xfrm>
            <a:off x="5185081" y="2283718"/>
            <a:ext cx="3419369" cy="936104"/>
          </a:xfrm>
          <a:prstGeom prst="wedgeRoundRectCallout">
            <a:avLst>
              <a:gd name="adj1" fmla="val -60298"/>
              <a:gd name="adj2" fmla="val 116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每循环一次，就可以得到一个分裂后的熵，用分裂前的熵减去分裂后的熵可以得到每个特征的条件熵，再用条件熵计算得到每个特征的信息增益</a:t>
            </a: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8ED5CD9D-D569-4264-AFC3-6AB490DD7DDB}"/>
              </a:ext>
            </a:extLst>
          </p:cNvPr>
          <p:cNvSpPr/>
          <p:nvPr/>
        </p:nvSpPr>
        <p:spPr>
          <a:xfrm>
            <a:off x="539553" y="2538757"/>
            <a:ext cx="786460" cy="484632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B2EA3B51-7745-404C-ABC8-F60A3A13A8D8}"/>
              </a:ext>
            </a:extLst>
          </p:cNvPr>
          <p:cNvSpPr/>
          <p:nvPr/>
        </p:nvSpPr>
        <p:spPr>
          <a:xfrm>
            <a:off x="186737" y="1856047"/>
            <a:ext cx="1058131" cy="484633"/>
          </a:xfrm>
          <a:prstGeom prst="wedgeRoundRectCallout">
            <a:avLst>
              <a:gd name="adj1" fmla="val -4541"/>
              <a:gd name="adj2" fmla="val 99813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信息增益最大特征索引</a:t>
            </a:r>
          </a:p>
        </p:txBody>
      </p:sp>
    </p:spTree>
  </p:cSld>
  <p:clrMapOvr>
    <a:masterClrMapping/>
  </p:clrMapOvr>
  <p:transition spd="slow" advClick="0" advTm="0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4909" y="322199"/>
            <a:ext cx="3459099" cy="377030"/>
          </a:xfrm>
        </p:spPr>
        <p:txBody>
          <a:bodyPr wrap="square"/>
          <a:lstStyle/>
          <a:p>
            <a:pPr algn="l"/>
            <a:r>
              <a:rPr lang="zh-CN" altLang="en-US" dirty="0"/>
              <a:t>创建树</a:t>
            </a:r>
            <a:r>
              <a:rPr lang="en-US" altLang="zh-CN" dirty="0"/>
              <a:t>createTree() </a:t>
            </a:r>
            <a:r>
              <a:rPr lang="zh-CN" altLang="en-US" dirty="0"/>
              <a:t>（重点）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CDA4CE-72CF-4928-8440-C0F8096B1FAC}"/>
              </a:ext>
            </a:extLst>
          </p:cNvPr>
          <p:cNvSpPr/>
          <p:nvPr/>
        </p:nvSpPr>
        <p:spPr>
          <a:xfrm>
            <a:off x="-6602" y="915566"/>
            <a:ext cx="6018762" cy="4094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472845-D4B1-4BB0-9EC9-DA14D4E0BF48}"/>
              </a:ext>
            </a:extLst>
          </p:cNvPr>
          <p:cNvSpPr/>
          <p:nvPr/>
        </p:nvSpPr>
        <p:spPr>
          <a:xfrm>
            <a:off x="2232248" y="1151827"/>
            <a:ext cx="1296144" cy="473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输入：数据集、特征名称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5C86ED4C-1D7B-4C8D-88B0-9A279BA8C56E}"/>
              </a:ext>
            </a:extLst>
          </p:cNvPr>
          <p:cNvSpPr/>
          <p:nvPr/>
        </p:nvSpPr>
        <p:spPr>
          <a:xfrm>
            <a:off x="2232248" y="2849512"/>
            <a:ext cx="1296144" cy="648071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停止条件⑴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A13F70-8BA6-4B93-80E5-3C54584DEB1E}"/>
              </a:ext>
            </a:extLst>
          </p:cNvPr>
          <p:cNvSpPr/>
          <p:nvPr/>
        </p:nvSpPr>
        <p:spPr>
          <a:xfrm>
            <a:off x="2232248" y="2015923"/>
            <a:ext cx="1296144" cy="473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将数据集的标签转为</a:t>
            </a:r>
            <a:r>
              <a:rPr lang="en-US" altLang="zh-CN" sz="1200" dirty="0"/>
              <a:t>list</a:t>
            </a:r>
            <a:endParaRPr lang="zh-CN" altLang="en-US" sz="1200" dirty="0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C6414E51-81E4-47E5-B193-838522A88ED3}"/>
              </a:ext>
            </a:extLst>
          </p:cNvPr>
          <p:cNvSpPr/>
          <p:nvPr/>
        </p:nvSpPr>
        <p:spPr>
          <a:xfrm>
            <a:off x="2232248" y="3857624"/>
            <a:ext cx="1296144" cy="648071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停止条件⑵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FE811E6-27BA-44F6-8CF7-E205F770967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80320" y="1625375"/>
            <a:ext cx="0" cy="390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5582B87-4C1B-4C17-B36E-59F00A82501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2880320" y="2489471"/>
            <a:ext cx="0" cy="360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B363E4-F142-46DD-A60A-A5E39608E5D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80320" y="3497583"/>
            <a:ext cx="0" cy="360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67C8788-841F-4CEA-A3EF-E15D8B4757E9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rot="10800000" flipV="1">
            <a:off x="1584176" y="3173548"/>
            <a:ext cx="648072" cy="4473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ED49A97-DBA3-4A5A-A810-DC8D1E74E77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584176" y="3618209"/>
            <a:ext cx="648072" cy="5634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013038D-6BC9-494E-8DED-7CEDC1EE82F4}"/>
              </a:ext>
            </a:extLst>
          </p:cNvPr>
          <p:cNvSpPr/>
          <p:nvPr/>
        </p:nvSpPr>
        <p:spPr>
          <a:xfrm>
            <a:off x="288032" y="3384077"/>
            <a:ext cx="1296144" cy="473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本节点退出递归，并向返回结果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1541F1-4FA3-4592-92A7-43F90D82B0B6}"/>
              </a:ext>
            </a:extLst>
          </p:cNvPr>
          <p:cNvSpPr/>
          <p:nvPr/>
        </p:nvSpPr>
        <p:spPr>
          <a:xfrm>
            <a:off x="1908212" y="2993523"/>
            <a:ext cx="216024" cy="216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3EF413-91D9-4E24-BB4F-E0482E057BC8}"/>
              </a:ext>
            </a:extLst>
          </p:cNvPr>
          <p:cNvSpPr/>
          <p:nvPr/>
        </p:nvSpPr>
        <p:spPr>
          <a:xfrm>
            <a:off x="1908212" y="4001635"/>
            <a:ext cx="216024" cy="216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1D7A95-AA0F-4FEF-B1E1-666C09801B1A}"/>
              </a:ext>
            </a:extLst>
          </p:cNvPr>
          <p:cNvSpPr/>
          <p:nvPr/>
        </p:nvSpPr>
        <p:spPr>
          <a:xfrm>
            <a:off x="4211960" y="3785615"/>
            <a:ext cx="1296144" cy="632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调用函数③，获取信息增益最大特征的索引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28B79F9-674E-4ECD-8701-FD516A6260DF}"/>
              </a:ext>
            </a:extLst>
          </p:cNvPr>
          <p:cNvCxnSpPr>
            <a:cxnSpLocks/>
          </p:cNvCxnSpPr>
          <p:nvPr/>
        </p:nvCxnSpPr>
        <p:spPr>
          <a:xfrm>
            <a:off x="2872355" y="4687654"/>
            <a:ext cx="19797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32D3B78-969E-4E6B-990F-62C1E9D5DB17}"/>
              </a:ext>
            </a:extLst>
          </p:cNvPr>
          <p:cNvCxnSpPr>
            <a:cxnSpLocks/>
          </p:cNvCxnSpPr>
          <p:nvPr/>
        </p:nvCxnSpPr>
        <p:spPr>
          <a:xfrm flipV="1">
            <a:off x="4860032" y="4418434"/>
            <a:ext cx="0" cy="267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A6D7A7-9B73-4A35-9EFA-F0CE97791EC6}"/>
              </a:ext>
            </a:extLst>
          </p:cNvPr>
          <p:cNvSpPr/>
          <p:nvPr/>
        </p:nvSpPr>
        <p:spPr>
          <a:xfrm>
            <a:off x="2880320" y="3569587"/>
            <a:ext cx="216024" cy="216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27DB95-FF68-4D21-9DD7-588277B880EE}"/>
              </a:ext>
            </a:extLst>
          </p:cNvPr>
          <p:cNvSpPr/>
          <p:nvPr/>
        </p:nvSpPr>
        <p:spPr>
          <a:xfrm>
            <a:off x="2880320" y="4505694"/>
            <a:ext cx="216024" cy="216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1550C5-9F23-441E-BE31-01E7210C4EDD}"/>
              </a:ext>
            </a:extLst>
          </p:cNvPr>
          <p:cNvSpPr/>
          <p:nvPr/>
        </p:nvSpPr>
        <p:spPr>
          <a:xfrm>
            <a:off x="4203995" y="2758887"/>
            <a:ext cx="1296144" cy="473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循环这个特征中的所有类别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D12AE34-CF65-42CB-8D4F-9B576DB182E3}"/>
              </a:ext>
            </a:extLst>
          </p:cNvPr>
          <p:cNvCxnSpPr>
            <a:cxnSpLocks/>
            <a:stCxn id="31" idx="0"/>
            <a:endCxn id="45" idx="2"/>
          </p:cNvCxnSpPr>
          <p:nvPr/>
        </p:nvCxnSpPr>
        <p:spPr>
          <a:xfrm flipH="1" flipV="1">
            <a:off x="4852068" y="3232434"/>
            <a:ext cx="7965" cy="553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FE6EBB-50BE-406D-9C1E-950B93110F32}"/>
              </a:ext>
            </a:extLst>
          </p:cNvPr>
          <p:cNvSpPr/>
          <p:nvPr/>
        </p:nvSpPr>
        <p:spPr>
          <a:xfrm>
            <a:off x="4203995" y="1721819"/>
            <a:ext cx="1296144" cy="5871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调用函数②，用这个特征的类别划分数据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D7EC586-4264-4FE3-8CBE-84BFA7603644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flipV="1">
            <a:off x="4852067" y="2308940"/>
            <a:ext cx="0" cy="44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EDA119D-5AF6-46D3-B3D8-37B627BA2BE7}"/>
              </a:ext>
            </a:extLst>
          </p:cNvPr>
          <p:cNvSpPr/>
          <p:nvPr/>
        </p:nvSpPr>
        <p:spPr>
          <a:xfrm>
            <a:off x="288032" y="2336093"/>
            <a:ext cx="1296144" cy="473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向字典保存节点信息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B7B0DB-F4B4-4E1E-A7C4-F1C5E71EF894}"/>
              </a:ext>
            </a:extLst>
          </p:cNvPr>
          <p:cNvCxnSpPr>
            <a:stCxn id="51" idx="0"/>
            <a:endCxn id="5" idx="3"/>
          </p:cNvCxnSpPr>
          <p:nvPr/>
        </p:nvCxnSpPr>
        <p:spPr>
          <a:xfrm rot="16200000" flipV="1">
            <a:off x="4023624" y="893373"/>
            <a:ext cx="333217" cy="132367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9BFC677-8278-469E-A3C2-B9A6C8AF3703}"/>
              </a:ext>
            </a:extLst>
          </p:cNvPr>
          <p:cNvCxnSpPr/>
          <p:nvPr/>
        </p:nvCxnSpPr>
        <p:spPr>
          <a:xfrm>
            <a:off x="2872355" y="4505695"/>
            <a:ext cx="0" cy="180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04077E-B33B-46AD-BF29-F9164D99FE08}"/>
              </a:ext>
            </a:extLst>
          </p:cNvPr>
          <p:cNvCxnSpPr>
            <a:cxnSpLocks/>
            <a:stCxn id="18" idx="0"/>
            <a:endCxn id="56" idx="2"/>
          </p:cNvCxnSpPr>
          <p:nvPr/>
        </p:nvCxnSpPr>
        <p:spPr>
          <a:xfrm flipV="1">
            <a:off x="936104" y="2809640"/>
            <a:ext cx="0" cy="57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DFBF0F-DB89-47E1-8812-24AB1ABF47EB}"/>
              </a:ext>
            </a:extLst>
          </p:cNvPr>
          <p:cNvSpPr txBox="1"/>
          <p:nvPr/>
        </p:nvSpPr>
        <p:spPr>
          <a:xfrm>
            <a:off x="6084169" y="1203599"/>
            <a:ext cx="2883803" cy="9314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决策树的创建过程是，一个分支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创建完成之后，再创建下一个分支，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所以说是递归的过程。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84FD2FF-D655-4163-BE49-8B1F1E112B85}"/>
              </a:ext>
            </a:extLst>
          </p:cNvPr>
          <p:cNvSpPr/>
          <p:nvPr/>
        </p:nvSpPr>
        <p:spPr>
          <a:xfrm>
            <a:off x="4103949" y="1176787"/>
            <a:ext cx="748119" cy="216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递归调用</a:t>
            </a:r>
          </a:p>
        </p:txBody>
      </p:sp>
    </p:spTree>
  </p:cSld>
  <p:clrMapOvr>
    <a:masterClrMapping/>
  </p:clrMapOvr>
  <p:transition spd="slow" advClick="0" advTm="0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4909" y="322198"/>
            <a:ext cx="2739019" cy="377030"/>
          </a:xfrm>
        </p:spPr>
        <p:txBody>
          <a:bodyPr wrap="square"/>
          <a:lstStyle/>
          <a:p>
            <a:pPr algn="l"/>
            <a:r>
              <a:rPr lang="zh-CN" altLang="en-US" dirty="0"/>
              <a:t>测试算法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E4342-FF22-4611-9791-592EFBCCDE42}"/>
              </a:ext>
            </a:extLst>
          </p:cNvPr>
          <p:cNvSpPr txBox="1"/>
          <p:nvPr/>
        </p:nvSpPr>
        <p:spPr>
          <a:xfrm>
            <a:off x="395536" y="915568"/>
            <a:ext cx="7069243" cy="2715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模型：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有自己的房子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{'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{'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有工作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{'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':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'}}}}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测试：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有工作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有自己的房子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信贷情况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青年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一般</a:t>
            </a:r>
          </a:p>
        </p:txBody>
      </p:sp>
    </p:spTree>
  </p:cSld>
  <p:clrMapOvr>
    <a:masterClrMapping/>
  </p:clrMapOvr>
  <p:transition spd="slow" advClick="0" advTm="0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84909" y="322198"/>
            <a:ext cx="1370867" cy="377030"/>
          </a:xfrm>
        </p:spPr>
        <p:txBody>
          <a:bodyPr wrap="square"/>
          <a:lstStyle/>
          <a:p>
            <a:pPr algn="l"/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B2CA23-CA41-4DD8-8A80-51998D78BD00}"/>
                  </a:ext>
                </a:extLst>
              </p:cNvPr>
              <p:cNvSpPr txBox="1"/>
              <p:nvPr/>
            </p:nvSpPr>
            <p:spPr>
              <a:xfrm>
                <a:off x="467546" y="843560"/>
                <a:ext cx="8388515" cy="3995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如果单纯以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作为标准，由于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的值观意义是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y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被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划分后不确定性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的减少量，可想而知，当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的取值很多时，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y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会被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划分成多份，于是其不确定性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自然会减少很多，从而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ID3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算法会倾向于选择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作为划分依据。但如果这样做的话，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可以想象，我们最终得到的决策树将会是一颗很胖很矮的决策树。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      为解决这个问题，引入信息增益率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的概念，该概念对应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C4.5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算法。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503987">
                  <a:lnSpc>
                    <a:spcPct val="150000"/>
                  </a:lnSpc>
                </a:pPr>
                <a:r>
                  <a:rPr lang="zh-CN" altLang="en-US" dirty="0">
                    <a:ea typeface="微软雅黑" pitchFamily="34" charset="-122"/>
                  </a:rPr>
                  <a:t>信息增益率：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503987">
                  <a:lnSpc>
                    <a:spcPct val="150000"/>
                  </a:lnSpc>
                </a:pPr>
                <a:r>
                  <a:rPr lang="en-US" altLang="zh-CN" dirty="0">
                    <a:ea typeface="微软雅黑" pitchFamily="34" charset="-122"/>
                  </a:rPr>
                  <a:t>y</a:t>
                </a:r>
                <a:r>
                  <a:rPr lang="zh-CN" altLang="en-US" dirty="0">
                    <a:ea typeface="微软雅黑" pitchFamily="34" charset="-122"/>
                  </a:rPr>
                  <a:t>关于</a:t>
                </a:r>
                <a:r>
                  <a:rPr lang="en-US" altLang="zh-CN" dirty="0">
                    <a:ea typeface="微软雅黑" pitchFamily="34" charset="-122"/>
                  </a:rPr>
                  <a:t>A</a:t>
                </a:r>
                <a:r>
                  <a:rPr lang="zh-CN" altLang="en-US" dirty="0">
                    <a:ea typeface="微软雅黑" pitchFamily="34" charset="-122"/>
                  </a:rPr>
                  <a:t>的熵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503987"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所以在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C4.5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算法中，是以信息增益“率“最大的特征划分数据。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503987"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参考网址：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https://blog.csdn.net/zjsghww/article/details/51638126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B2CA23-CA41-4DD8-8A80-51998D78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6" y="843560"/>
                <a:ext cx="8388515" cy="3995966"/>
              </a:xfrm>
              <a:prstGeom prst="rect">
                <a:avLst/>
              </a:prstGeom>
              <a:blipFill>
                <a:blip r:embed="rId3"/>
                <a:stretch>
                  <a:fillRect l="-1744" r="-945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 advTm="0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7191" y="1272771"/>
            <a:ext cx="1535551" cy="15355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4342" y="2110971"/>
            <a:ext cx="1535551" cy="15355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98391" y="1360518"/>
            <a:ext cx="1535551" cy="15355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1742" y="1741518"/>
            <a:ext cx="1535551" cy="15355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08357" y="1626491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sp>
        <p:nvSpPr>
          <p:cNvPr id="16" name="矩形 15"/>
          <p:cNvSpPr/>
          <p:nvPr/>
        </p:nvSpPr>
        <p:spPr>
          <a:xfrm>
            <a:off x="3551012" y="240300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sp>
        <p:nvSpPr>
          <p:cNvPr id="17" name="矩形 16"/>
          <p:cNvSpPr/>
          <p:nvPr/>
        </p:nvSpPr>
        <p:spPr>
          <a:xfrm>
            <a:off x="4445316" y="156480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观</a:t>
            </a:r>
          </a:p>
        </p:txBody>
      </p:sp>
      <p:sp>
        <p:nvSpPr>
          <p:cNvPr id="18" name="矩形 17"/>
          <p:cNvSpPr/>
          <p:nvPr/>
        </p:nvSpPr>
        <p:spPr>
          <a:xfrm>
            <a:off x="5610956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看</a:t>
            </a:r>
          </a:p>
        </p:txBody>
      </p:sp>
      <p:sp>
        <p:nvSpPr>
          <p:cNvPr id="41" name="椭圆 40"/>
          <p:cNvSpPr/>
          <p:nvPr/>
        </p:nvSpPr>
        <p:spPr>
          <a:xfrm>
            <a:off x="4598198" y="3288997"/>
            <a:ext cx="500908" cy="500908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40529" y="3513308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575412" y="3513667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79076" y="3632006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98666" y="3518327"/>
            <a:ext cx="274777" cy="27477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85392" y="3510822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76426" y="3642229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873481" y="3545432"/>
            <a:ext cx="250455" cy="25045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50129" y="3512027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174705" y="3520082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382890" y="3569217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923889" y="3329523"/>
            <a:ext cx="274777" cy="27477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093507" y="3642513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29503" y="3365620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29179" y="3457468"/>
            <a:ext cx="322151" cy="322151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099106" y="3510204"/>
            <a:ext cx="274777" cy="27477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30016" y="3513538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44804" y="3644769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95497" y="3330267"/>
            <a:ext cx="274777" cy="27477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713792" y="3566600"/>
            <a:ext cx="137389" cy="137389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16638" y="3372814"/>
            <a:ext cx="137389" cy="137389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53609" y="3504243"/>
            <a:ext cx="274777" cy="274777"/>
          </a:xfrm>
          <a:prstGeom prst="ellipse">
            <a:avLst/>
          </a:prstGeom>
          <a:solidFill>
            <a:srgbClr val="9954C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40144"/>
      </p:ext>
    </p:extLst>
  </p:cSld>
  <p:clrMapOvr>
    <a:masterClrMapping/>
  </p:clrMapOvr>
  <p:transition spd="slow" advClick="0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518</Words>
  <Application>Microsoft Office PowerPoint</Application>
  <PresentationFormat>全屏显示(16:9)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创建树createTree() （重点）</vt:lpstr>
      <vt:lpstr>测试算法</vt:lpstr>
      <vt:lpstr>C4.5算法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FG</cp:lastModifiedBy>
  <cp:revision>1059</cp:revision>
  <dcterms:created xsi:type="dcterms:W3CDTF">2015-04-24T01:01:00Z</dcterms:created>
  <dcterms:modified xsi:type="dcterms:W3CDTF">2019-05-28T00:41:26Z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