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1A3857-0EBE-7A16-2B5A-AC720F4AC1B6}" name="Cuna, Angelo (Contractor)(CFPB)" initials="CA(" userId="S::Angelo.Cuna@cfpb.gov::a7296450-4001-47f5-8904-cf0a4c0e04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E99E-4C93-488E-B90A-256F2044AF6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39FF2-647B-43ED-890E-898A183C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2BAD-CF2A-5AAB-D585-2B21C8CD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E3ACD-8847-3F17-200D-E82CB4066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3076-808E-CE47-14CA-A9C0731B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6647-D210-1F35-8FFB-B32FC7D9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B6EC-A062-3467-4C0D-587CA264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07C9-BDA9-FB27-98F3-CB74E856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02CBE-3E14-F0F5-0399-B1981624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26C8-AC28-F232-79F2-6694D30F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669F2-3233-95C3-626A-70FC7C24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66E5-72C7-38A8-3072-DF19618F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CE8BF-A401-BC54-1F8E-0350B1C6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7FBEE-06B0-08BF-DCF3-8D79B265A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855A-A354-6AE9-38E7-B617F68F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731A-4BBD-3A88-C2E3-4E7F17B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00C-4097-C751-C37A-13E2CAB8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2E6-9C4E-7EAD-6999-DFCFD961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D879-8F15-79F7-D147-EFE535D3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3E88-85A8-34D2-53DF-88174EA4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9246-497C-26F0-9AF7-2DA0A5AB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6DCB-99BE-3084-0B03-77817099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535F-B329-A595-9A59-8DDF1374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F0A6-797C-0A66-B829-8D933AE3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6AE9-9FA1-2B7D-8890-47B2175E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15F8-F6CA-8D20-CB6E-DE3699AB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11D2-16AB-D238-63F8-B4AF5F44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BE6C-C91F-C330-5E04-18FBB060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D235-3002-F76A-2053-5E1556B79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018C5-4CEE-F020-EF17-9742A284B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921E-048E-D9A4-D0E6-B73102C1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7422-2BF4-7C8F-0C71-A3299334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2E3B-368F-0C43-726E-C419F5A0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9D00-15F7-1A90-8A52-FA534179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303A-39FA-1D00-EEB7-654F18D9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7C134-54F9-9AFF-86FE-0F188B63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26449-AC81-A40D-01B4-B68E0B2A0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4A379-0F22-67EE-97AF-CC9565F54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A06B7-BD94-617D-78AF-7D2A8AF4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45B26-5438-569C-21A6-4A6EA2D3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24E04-7B11-9017-F0B1-45FA0460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86E2-911E-0B79-98C2-B7DAC127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40724-15F8-D754-7A8D-FE7D9BED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CF91C-65F5-6DC6-DABD-69D07321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949A4-1A33-5532-5546-EE48E022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3B28-CF7A-60FD-66AA-389B09CA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9B677-B034-2631-586F-4F632FC8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031B-11CD-046F-E8E8-7B03A2A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8DC-E589-06A5-5216-82913070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0F36-24F0-7A36-8067-761B5262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92EF8-0E38-09A8-9D31-8073CF4B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73CF3-F346-B479-2EA4-5B3D63B9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A4C5B-4B54-29F9-7119-6B77BE44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45C7-DAA6-36E1-E2E6-911DB7EB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406D-84D6-3CDE-AAB2-4103797C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D70A0-0192-1BAF-0C44-E55852DDD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C0A37-AE08-BB2F-6152-B871D13DE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AABEA-7A98-7E98-DFB2-9EADEB88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F7A87-13C6-35F1-6D21-90D2FE35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CFPB TSS | AAC Proprietary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DCC1-F55E-A52E-9E74-E5973069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08662-405A-9DF7-CE15-7987E060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1A54-0654-3756-CEB5-7953FD16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4D49-BA0D-91E7-6E03-FF1C03221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4551-3DDA-3636-591B-BACCD1B4C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CFPB TSS | AAC Proprietary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12B7-E618-7747-5C64-1C484B32D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A393-D6D7-4CF0-86EF-641A3D7D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C1FD9F-0D11-71BA-97C2-A811540F271E}"/>
              </a:ext>
            </a:extLst>
          </p:cNvPr>
          <p:cNvCxnSpPr>
            <a:cxnSpLocks/>
          </p:cNvCxnSpPr>
          <p:nvPr/>
        </p:nvCxnSpPr>
        <p:spPr>
          <a:xfrm>
            <a:off x="340975" y="793069"/>
            <a:ext cx="113633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5AB3B7-D686-7D87-0615-BA2BD80A1BE3}"/>
              </a:ext>
            </a:extLst>
          </p:cNvPr>
          <p:cNvSpPr txBox="1"/>
          <p:nvPr/>
        </p:nvSpPr>
        <p:spPr>
          <a:xfrm>
            <a:off x="340975" y="243806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CCCE0-7CCE-6070-185D-91658D42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186" y="298685"/>
            <a:ext cx="687132" cy="4039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1AB42B8-BC3C-F9F4-F870-CD0FED6A11E9}"/>
              </a:ext>
            </a:extLst>
          </p:cNvPr>
          <p:cNvGrpSpPr/>
          <p:nvPr/>
        </p:nvGrpSpPr>
        <p:grpSpPr>
          <a:xfrm>
            <a:off x="615993" y="1342333"/>
            <a:ext cx="10813308" cy="4454893"/>
            <a:chOff x="614270" y="1329288"/>
            <a:chExt cx="10813308" cy="44548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F31DD3-2001-E438-8D76-2AC4D740EA86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5296377" y="2588070"/>
              <a:ext cx="10147" cy="1068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359170-D974-174C-709C-F8E88244E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7263" y="2593788"/>
              <a:ext cx="0" cy="12617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8A6DB7-9B2E-B80B-E44B-71708C125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5455" y="2593788"/>
              <a:ext cx="0" cy="1187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B5A8E0-DD39-FD32-4E9B-1E069DD2D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3337" y="2588070"/>
              <a:ext cx="0" cy="12674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3" name="TextBox 12">
              <a:extLst>
                <a:ext uri="{FF2B5EF4-FFF2-40B4-BE49-F238E27FC236}">
                  <a16:creationId xmlns:a16="http://schemas.microsoft.com/office/drawing/2014/main" id="{0CAD0EFF-914B-A6A2-B12D-3E4C2949E713}"/>
                </a:ext>
              </a:extLst>
            </p:cNvPr>
            <p:cNvSpPr txBox="1"/>
            <p:nvPr/>
          </p:nvSpPr>
          <p:spPr>
            <a:xfrm>
              <a:off x="9571398" y="3651503"/>
              <a:ext cx="1856180" cy="63094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SPECIAL PROJECTS</a:t>
              </a:r>
            </a:p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Emmanuel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Adepoju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Ryan Berry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TBD</a:t>
              </a:r>
            </a:p>
          </p:txBody>
        </p:sp>
        <p:sp useBgFill="1">
          <p:nvSpPr>
            <p:cNvPr id="14" name="TextBox 13">
              <a:extLst>
                <a:ext uri="{FF2B5EF4-FFF2-40B4-BE49-F238E27FC236}">
                  <a16:creationId xmlns:a16="http://schemas.microsoft.com/office/drawing/2014/main" id="{B4360AAC-3B40-C537-81BD-23AB644059DE}"/>
                </a:ext>
              </a:extLst>
            </p:cNvPr>
            <p:cNvSpPr txBox="1"/>
            <p:nvPr/>
          </p:nvSpPr>
          <p:spPr>
            <a:xfrm>
              <a:off x="9683700" y="2868664"/>
              <a:ext cx="1631576" cy="30777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SPECIAL PROJECTS MANAGER</a:t>
              </a:r>
            </a:p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Alexie Diaz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CC06BD-025F-96B9-59F9-3A7AC0B7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301" y="2588070"/>
              <a:ext cx="0" cy="8232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ADF919-290F-3A8B-D9FF-E02BFE0301D9}"/>
                </a:ext>
              </a:extLst>
            </p:cNvPr>
            <p:cNvSpPr txBox="1"/>
            <p:nvPr/>
          </p:nvSpPr>
          <p:spPr>
            <a:xfrm>
              <a:off x="2491278" y="3645134"/>
              <a:ext cx="1856180" cy="21390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DESKSIDE SUPPORT (Tier 2)</a:t>
              </a:r>
            </a:p>
            <a:p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Brandon Ennis (Customer Support Lead)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Duane Young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Alphonso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Stukes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Truc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Tran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David Scruggs (VIP/RA Support)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Raymond Addo (Mobile Support)</a:t>
              </a:r>
            </a:p>
            <a:p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Sharshay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Thomas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Rodney (Manny) Lightfoot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Frank Elliott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(Andy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Chantree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pending)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Chris Pennington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Brandon Moore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Mehdi (Matt)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Panah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Allan Richards (Regional Tech-NE)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Pete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Mrugacz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(Regional Tech-MW)</a:t>
              </a:r>
            </a:p>
            <a:p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De’Jone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Jones (Regional Tech-West)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Derrick Watkins (Regional Tech-SE)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014BE8-2EFA-C1B6-6CD2-1B70F23A306F}"/>
                </a:ext>
              </a:extLst>
            </p:cNvPr>
            <p:cNvSpPr txBox="1"/>
            <p:nvPr/>
          </p:nvSpPr>
          <p:spPr>
            <a:xfrm>
              <a:off x="614270" y="3626526"/>
              <a:ext cx="1666288" cy="9541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 DESK (Tier 1)</a:t>
              </a:r>
            </a:p>
            <a:p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Chantel Gray (Tier 1 Lead)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Terome Brown</a:t>
              </a:r>
            </a:p>
            <a:p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Traviz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Johnson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Jerusalem Layew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Bryce Ross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Lee Gibson</a:t>
              </a:r>
              <a:endParaRPr lang="en-US" sz="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 useBgFill="1">
          <p:nvSpPr>
            <p:cNvPr id="18" name="TextBox 17">
              <a:extLst>
                <a:ext uri="{FF2B5EF4-FFF2-40B4-BE49-F238E27FC236}">
                  <a16:creationId xmlns:a16="http://schemas.microsoft.com/office/drawing/2014/main" id="{CA85DA97-E7EB-2CA9-3949-CD22CF809D3C}"/>
                </a:ext>
              </a:extLst>
            </p:cNvPr>
            <p:cNvSpPr txBox="1"/>
            <p:nvPr/>
          </p:nvSpPr>
          <p:spPr>
            <a:xfrm>
              <a:off x="1739935" y="2861171"/>
              <a:ext cx="1462040" cy="30777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 DESK MANAGER</a:t>
              </a:r>
            </a:p>
            <a:p>
              <a:pPr algn="ctr"/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Kipp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White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58FA8D-3981-4A73-9124-665ADAF7C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414" y="3403385"/>
              <a:ext cx="1971113" cy="7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E43A57-86B8-B252-20E5-09B96FF2FAE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3419368" y="3406037"/>
              <a:ext cx="0" cy="2390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5AA1A-9D91-A8A4-6131-90C2266AEBCA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447414" y="3411325"/>
              <a:ext cx="0" cy="2152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25E56-6672-1C39-0016-7DB5634B10DC}"/>
                </a:ext>
              </a:extLst>
            </p:cNvPr>
            <p:cNvSpPr txBox="1"/>
            <p:nvPr/>
          </p:nvSpPr>
          <p:spPr>
            <a:xfrm>
              <a:off x="7168654" y="1617706"/>
              <a:ext cx="1309519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SMO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Nelly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Casseus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(Trainer)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Angelo Cuna (Reporting)</a:t>
              </a:r>
              <a:endParaRPr 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Dany Garcia (Tech Writer) 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Rachel Chen (CSA)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Ricardo Lindo (CSA)</a:t>
              </a:r>
            </a:p>
          </p:txBody>
        </p:sp>
        <p:sp useBgFill="1">
          <p:nvSpPr>
            <p:cNvPr id="23" name="TextBox 22">
              <a:extLst>
                <a:ext uri="{FF2B5EF4-FFF2-40B4-BE49-F238E27FC236}">
                  <a16:creationId xmlns:a16="http://schemas.microsoft.com/office/drawing/2014/main" id="{BB954C9D-4F1A-B3CB-1563-2AEFD342B013}"/>
                </a:ext>
              </a:extLst>
            </p:cNvPr>
            <p:cNvSpPr txBox="1"/>
            <p:nvPr/>
          </p:nvSpPr>
          <p:spPr>
            <a:xfrm>
              <a:off x="4573429" y="3656730"/>
              <a:ext cx="1445895" cy="5232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INCIDENT MANAGEMENT</a:t>
              </a:r>
            </a:p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Armin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Mohseni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(Reporting) </a:t>
              </a:r>
            </a:p>
            <a:p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Kenard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Boyd</a:t>
              </a:r>
              <a:endParaRPr lang="en-US" sz="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 useBgFill="1">
          <p:nvSpPr>
            <p:cNvPr id="24" name="TextBox 23">
              <a:extLst>
                <a:ext uri="{FF2B5EF4-FFF2-40B4-BE49-F238E27FC236}">
                  <a16:creationId xmlns:a16="http://schemas.microsoft.com/office/drawing/2014/main" id="{AAB9F86E-2AE4-5BB3-5DDC-7E6EC229D3F8}"/>
                </a:ext>
              </a:extLst>
            </p:cNvPr>
            <p:cNvSpPr txBox="1"/>
            <p:nvPr/>
          </p:nvSpPr>
          <p:spPr>
            <a:xfrm>
              <a:off x="4577862" y="2866889"/>
              <a:ext cx="1445895" cy="30777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INCIDENT MANAGER</a:t>
              </a:r>
            </a:p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Bruce </a:t>
              </a:r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Torian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 useBgFill="1">
          <p:nvSpPr>
            <p:cNvPr id="25" name="TextBox 24">
              <a:extLst>
                <a:ext uri="{FF2B5EF4-FFF2-40B4-BE49-F238E27FC236}">
                  <a16:creationId xmlns:a16="http://schemas.microsoft.com/office/drawing/2014/main" id="{B8573DCF-F1D3-C135-40BB-037A4FCFBC58}"/>
                </a:ext>
              </a:extLst>
            </p:cNvPr>
            <p:cNvSpPr txBox="1"/>
            <p:nvPr/>
          </p:nvSpPr>
          <p:spPr>
            <a:xfrm>
              <a:off x="7914323" y="3647762"/>
              <a:ext cx="1446975" cy="41549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SW ASSET MANAGEMENT</a:t>
              </a:r>
            </a:p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Timia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McMillian</a:t>
              </a:r>
              <a:endParaRPr lang="en-US" sz="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 useBgFill="1">
          <p:nvSpPr>
            <p:cNvPr id="26" name="TextBox 25">
              <a:extLst>
                <a:ext uri="{FF2B5EF4-FFF2-40B4-BE49-F238E27FC236}">
                  <a16:creationId xmlns:a16="http://schemas.microsoft.com/office/drawing/2014/main" id="{4B6DE5BC-4E7B-D57F-7D1E-D35AF9BB2514}"/>
                </a:ext>
              </a:extLst>
            </p:cNvPr>
            <p:cNvSpPr txBox="1"/>
            <p:nvPr/>
          </p:nvSpPr>
          <p:spPr>
            <a:xfrm>
              <a:off x="7912107" y="2872607"/>
              <a:ext cx="1455915" cy="30777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SW ASSET MANAGER</a:t>
              </a:r>
            </a:p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Mark Smith</a:t>
              </a:r>
            </a:p>
          </p:txBody>
        </p:sp>
        <p:sp useBgFill="1">
          <p:nvSpPr>
            <p:cNvPr id="27" name="TextBox 26">
              <a:extLst>
                <a:ext uri="{FF2B5EF4-FFF2-40B4-BE49-F238E27FC236}">
                  <a16:creationId xmlns:a16="http://schemas.microsoft.com/office/drawing/2014/main" id="{6821AF62-8252-9497-B8DC-F7D87D9EAFB8}"/>
                </a:ext>
              </a:extLst>
            </p:cNvPr>
            <p:cNvSpPr txBox="1"/>
            <p:nvPr/>
          </p:nvSpPr>
          <p:spPr>
            <a:xfrm>
              <a:off x="6224466" y="2858710"/>
              <a:ext cx="1450325" cy="30777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HW ASSET MANAGER</a:t>
              </a:r>
            </a:p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Eryn Lindsey</a:t>
              </a:r>
            </a:p>
          </p:txBody>
        </p:sp>
        <p:sp useBgFill="1">
          <p:nvSpPr>
            <p:cNvPr id="28" name="TextBox 27">
              <a:extLst>
                <a:ext uri="{FF2B5EF4-FFF2-40B4-BE49-F238E27FC236}">
                  <a16:creationId xmlns:a16="http://schemas.microsoft.com/office/drawing/2014/main" id="{72A34D7F-3836-893E-8355-2AF8B34D773D}"/>
                </a:ext>
              </a:extLst>
            </p:cNvPr>
            <p:cNvSpPr txBox="1"/>
            <p:nvPr/>
          </p:nvSpPr>
          <p:spPr>
            <a:xfrm>
              <a:off x="6230044" y="3646794"/>
              <a:ext cx="1440818" cy="5232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HW ASSET MANAGEMENT</a:t>
              </a:r>
            </a:p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Omarh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Thomas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Stanley Randolph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A23C3E-4F4E-5176-5477-6D98C641A8C8}"/>
                </a:ext>
              </a:extLst>
            </p:cNvPr>
            <p:cNvSpPr txBox="1"/>
            <p:nvPr/>
          </p:nvSpPr>
          <p:spPr>
            <a:xfrm>
              <a:off x="5151025" y="1329288"/>
              <a:ext cx="17907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PROGRAM MANAGER</a:t>
              </a:r>
            </a:p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Rafael Samuels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5206B7-1796-7359-C7B0-E4F8B9878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6229" y="2583885"/>
              <a:ext cx="8057108" cy="9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B8F622-11FA-5C60-4261-3C2B2578FB46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6046375" y="1698620"/>
              <a:ext cx="0" cy="895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ACC20A-CD19-451F-79CB-3A3C68F89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878" y="1993274"/>
              <a:ext cx="11503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1115AD-1409-C830-0704-9053F01C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6239" y="6419689"/>
            <a:ext cx="2908644" cy="365125"/>
          </a:xfrm>
        </p:spPr>
        <p:txBody>
          <a:bodyPr/>
          <a:lstStyle/>
          <a:p>
            <a:r>
              <a:rPr lang="en-US" sz="9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2/8/24</a:t>
            </a:r>
            <a:endParaRPr lang="en-US" sz="9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53E4E4-DEA5-C8A8-85A9-351261A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4516" y="6419689"/>
            <a:ext cx="4362967" cy="365125"/>
          </a:xfrm>
        </p:spPr>
        <p:txBody>
          <a:bodyPr/>
          <a:lstStyle/>
          <a:p>
            <a:r>
              <a:rPr lang="en-US" sz="9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CFPB TSS | AAC Proprietary Data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E26B2C7-A01D-C22B-0F89-AF6B347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674" y="6419689"/>
            <a:ext cx="2908644" cy="365125"/>
          </a:xfrm>
        </p:spPr>
        <p:txBody>
          <a:bodyPr/>
          <a:lstStyle/>
          <a:p>
            <a:fld id="{1424A393-D6D7-4CF0-86EF-641A3D7DC7F8}" type="slidenum">
              <a:rPr lang="en-US" sz="90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9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13732</TotalTime>
  <Words>196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Cuna, Angelo (Contractor)(CFPB)</dc:creator>
  <cp:lastModifiedBy>Samuels, Rafael (Contractor)(CFPB)</cp:lastModifiedBy>
  <cp:revision>7</cp:revision>
  <dcterms:created xsi:type="dcterms:W3CDTF">2023-09-26T12:57:20Z</dcterms:created>
  <dcterms:modified xsi:type="dcterms:W3CDTF">2024-02-29T13:09:10Z</dcterms:modified>
</cp:coreProperties>
</file>