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4" r:id="rId6"/>
    <p:sldMasterId id="2147483693" r:id="rId7"/>
  </p:sldMasterIdLst>
  <p:notesMasterIdLst>
    <p:notesMasterId r:id="rId17"/>
  </p:notesMasterIdLst>
  <p:sldIdLst>
    <p:sldId id="257" r:id="rId8"/>
    <p:sldId id="276" r:id="rId9"/>
    <p:sldId id="277" r:id="rId10"/>
    <p:sldId id="270" r:id="rId11"/>
    <p:sldId id="272" r:id="rId12"/>
    <p:sldId id="261" r:id="rId13"/>
    <p:sldId id="279" r:id="rId14"/>
    <p:sldId id="28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58A"/>
    <a:srgbClr val="719500"/>
    <a:srgbClr val="719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7" autoAdjust="0"/>
    <p:restoredTop sz="94414" autoAdjust="0"/>
  </p:normalViewPr>
  <p:slideViewPr>
    <p:cSldViewPr snapToGrid="0">
      <p:cViewPr varScale="1">
        <p:scale>
          <a:sx n="64" d="100"/>
          <a:sy n="64" d="100"/>
        </p:scale>
        <p:origin x="4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7880-E5B8-4465-B518-31C401498C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E2E14-E3A9-444A-9F94-B7385E5A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464595"/>
            <a:ext cx="10972800" cy="321230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90678"/>
            <a:ext cx="2743200" cy="41243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90678"/>
            <a:ext cx="8026400" cy="41243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4482"/>
            <a:ext cx="10972800" cy="4525963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chemeClr val="tx2"/>
              </a:buClr>
              <a:buFont typeface="Arial" pitchFamily="34" charset="0"/>
              <a:buChar char="–"/>
              <a:defRPr/>
            </a:lvl2pPr>
            <a:lvl3pPr marL="1143000" indent="-223838">
              <a:buClr>
                <a:schemeClr val="tx2"/>
              </a:buClr>
              <a:buFont typeface="Wingdings" pitchFamily="2" charset="2"/>
              <a:buChar char="§"/>
              <a:defRPr/>
            </a:lvl3pPr>
            <a:lvl4pPr marL="1428750" indent="-228600">
              <a:buClr>
                <a:schemeClr val="tx2"/>
              </a:buClr>
              <a:buFont typeface="Wingdings" pitchFamily="2" charset="2"/>
              <a:buChar char="v"/>
              <a:defRPr/>
            </a:lvl4pPr>
            <a:lvl5pPr marL="1714500" indent="-228600">
              <a:buClr>
                <a:schemeClr val="tx2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914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10972800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3657600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chemeClr val="tx2"/>
              </a:buClr>
              <a:buFont typeface="Arial" pitchFamily="34" charset="0"/>
              <a:buChar char="–"/>
              <a:defRPr sz="2400"/>
            </a:lvl2pPr>
            <a:lvl3pPr marL="1143000" indent="-223838">
              <a:buClr>
                <a:schemeClr val="tx2"/>
              </a:buClr>
              <a:buFont typeface="Wingdings" pitchFamily="2" charset="2"/>
              <a:buChar char="§"/>
              <a:tabLst/>
              <a:defRPr sz="2000"/>
            </a:lvl3pPr>
            <a:lvl4pPr marL="1428750" indent="-228600">
              <a:buClr>
                <a:schemeClr val="tx2"/>
              </a:buClr>
              <a:buSzPct val="80000"/>
              <a:buFont typeface="Wingdings" pitchFamily="2" charset="2"/>
              <a:buChar char="v"/>
              <a:defRPr sz="1800"/>
            </a:lvl4pPr>
            <a:lvl5pPr marL="1714500" indent="-228600"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9225"/>
            <a:ext cx="7315200" cy="330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54480"/>
            <a:ext cx="10972800" cy="425577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23975"/>
            <a:ext cx="2743200" cy="48021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23975"/>
            <a:ext cx="8026400" cy="480218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en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95AC-CCAD-456A-A482-FF171379262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0A5B-E57A-4195-8D46-67D1CDE3F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0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95AC-CCAD-456A-A482-FF171379262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0A5B-E57A-4195-8D46-67D1CDE3F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90F27-0EEA-4D72-B48F-292E4C338639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D102-FCC6-43FE-86C9-7E58F2D13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4481"/>
            <a:ext cx="10972800" cy="4525963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chemeClr val="tx2"/>
              </a:buClr>
              <a:buFont typeface="Arial" pitchFamily="34" charset="0"/>
              <a:buChar char="–"/>
              <a:defRPr/>
            </a:lvl2pPr>
            <a:lvl3pPr marL="1143000" indent="-223838">
              <a:buClr>
                <a:schemeClr val="tx2"/>
              </a:buClr>
              <a:buFont typeface="Wingdings" pitchFamily="2" charset="2"/>
              <a:buChar char="§"/>
              <a:defRPr/>
            </a:lvl3pPr>
            <a:lvl4pPr marL="1428750" indent="-228600">
              <a:buClr>
                <a:schemeClr val="tx2"/>
              </a:buClr>
              <a:buFont typeface="Wingdings" pitchFamily="2" charset="2"/>
              <a:buChar char="v"/>
              <a:defRPr/>
            </a:lvl4pPr>
            <a:lvl5pPr marL="1714500" indent="-228600">
              <a:buClr>
                <a:schemeClr val="tx2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4F5D4-6BC9-4A4D-94D4-346F547B91FD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997E-BB4F-49E1-8439-E8E7216338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1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D4140-1457-4654-B601-24551D5E74A0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4C02-FB7C-4104-9ED7-C69C65A7A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EB9A1-5B31-49A8-83E6-055D50C520C7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AB6EF-E19E-40D0-A95A-F66D5B1574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5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CD15-53C7-4E3A-B0E8-FC1408573FDB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5A55A-73BE-4E9F-9C75-FE033CF949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DC616-C890-45F8-A928-808828D61A3C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FDF62-8E3F-4F25-B476-C9C090F2A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41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4E24-23F3-4D3A-AE7C-975B46D2631B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F8751-6947-4117-9110-39DE8493DC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65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914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47800"/>
            <a:ext cx="6815667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C1EEA-9A45-4175-A152-01B0B51CE469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A8C2-BAE0-4AB4-BB2E-6330624B9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82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9225"/>
            <a:ext cx="7315200" cy="33083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316DA-8D59-4F17-9253-72A76E176296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26BC9-D4BD-4E35-A1F5-CB4C6D878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92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54480"/>
            <a:ext cx="10972800" cy="425577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29E92-8CDC-4392-8092-68A50684A25E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49D6-65F8-4C5E-B305-56567546CD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66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23975"/>
            <a:ext cx="2743200" cy="48021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23975"/>
            <a:ext cx="8026400" cy="480218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F3343-B1A1-44AE-9EB9-4038B9D5CD59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FF3EB-4EED-4A72-8C68-F4D40BB6F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5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10972800" cy="914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28876"/>
            <a:ext cx="5384800" cy="369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428876"/>
            <a:ext cx="5384800" cy="369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352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048002"/>
            <a:ext cx="5386917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23352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3048002"/>
            <a:ext cx="5389033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311275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304925"/>
            <a:ext cx="6815667" cy="4821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600326"/>
            <a:ext cx="4011084" cy="3525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33502"/>
            <a:ext cx="7315200" cy="339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" y="675"/>
            <a:ext cx="12192000" cy="1188720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71950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64597"/>
            <a:ext cx="10972800" cy="366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0FEF-330C-4E1A-A684-9B2DF34DF418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986F-1CB1-4BD8-B5F1-7284BCFBB2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10972800" cy="914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DOS _StateSeal.gif">
            <a:extLst>
              <a:ext uri="{FF2B5EF4-FFF2-40B4-BE49-F238E27FC236}">
                <a16:creationId xmlns:a16="http://schemas.microsoft.com/office/drawing/2014/main" id="{AA15B630-B981-E7FB-7675-4B0895A2A3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639608" y="5202507"/>
            <a:ext cx="990600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" y="675"/>
            <a:ext cx="12192000" cy="1188720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71950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2883"/>
            <a:ext cx="10972800" cy="914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4480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DA3-355D-4205-A8FE-CC73B70FC06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64BC-0584-4169-B40B-A384FD25F7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Z:\ G R A P H I C  E L E M E N T S\Logos\DHHS\GIF PNG files\DHHS logo black.png">
            <a:extLst>
              <a:ext uri="{FF2B5EF4-FFF2-40B4-BE49-F238E27FC236}">
                <a16:creationId xmlns:a16="http://schemas.microsoft.com/office/drawing/2014/main" id="{21470569-A73E-465D-A858-18491C049A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9800" y="5744871"/>
            <a:ext cx="822960" cy="845747"/>
          </a:xfrm>
          <a:prstGeom prst="rect">
            <a:avLst/>
          </a:prstGeom>
          <a:noFill/>
        </p:spPr>
      </p:pic>
      <p:pic>
        <p:nvPicPr>
          <p:cNvPr id="12" name="Picture 2" descr="Z:\ G R A P H I C  E L E M E N T S\Logos\niddk\2013\NIH_NIDDK_Master_Logo\NIH_NIDDK_Master_Logo_2Color copy.png">
            <a:extLst>
              <a:ext uri="{FF2B5EF4-FFF2-40B4-BE49-F238E27FC236}">
                <a16:creationId xmlns:a16="http://schemas.microsoft.com/office/drawing/2014/main" id="{75D19FBD-7BFB-4F8D-A8DC-45F8CF9DCB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50400" y="5891008"/>
            <a:ext cx="2286000" cy="50979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defTabSz="914400" rtl="0" eaLnBrk="1" latinLnBrk="0" hangingPunct="1">
        <a:spcBef>
          <a:spcPct val="20000"/>
        </a:spcBef>
        <a:buSzPct val="85000"/>
        <a:buFont typeface="Wingdings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3" y="675"/>
            <a:ext cx="12192000" cy="1188720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71950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95AC-CCAD-456A-A482-FF1713792624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0A5B-E57A-4195-8D46-67D1CDE3FA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 descr="F:\downloads\working\NIDDK Powerpoint Template\working\NIDDK_Logo_Reflection.jpg">
            <a:extLst>
              <a:ext uri="{FF2B5EF4-FFF2-40B4-BE49-F238E27FC236}">
                <a16:creationId xmlns:a16="http://schemas.microsoft.com/office/drawing/2014/main" id="{67F531A6-4686-4564-9EC1-731AF76585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90" y="2136690"/>
            <a:ext cx="8193617" cy="378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18903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719501"/>
              </a:solidFill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82563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54163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F9334-D696-48B7-AF1F-7A2DE7B75F2F}" type="datetime1">
              <a:rPr lang="en-US"/>
              <a:pPr>
                <a:defRPr/>
              </a:pPr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E0785E-83F2-4D78-A0B3-17669752BF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6" name="Picture 2" descr="Z:\ G R A P H I C  E L E M E N T S\Logos\DHHS\GIF PNG files\DHHS logo black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5745164"/>
            <a:ext cx="109643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2" descr="Z:\ G R A P H I C  E L E M E N T S\Logos\niddk\2013\NIH_NIDDK_Master_Logo\NIH_NIDDK_Master_Logo_2Color copy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5891214"/>
            <a:ext cx="30480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52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v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amp.od.nih.gov/sites/default/files/DSAPS/pcardsupplemtv6mar2014_508_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amp.od.nih.gov/dsaps/purchase-card-program-branch#PC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dos.gov" TargetMode="External"/><Relationship Id="rId2" Type="http://schemas.openxmlformats.org/officeDocument/2006/relationships/hyperlink" Target="mailto:creditcard@od.nih.g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eluwanee.ordono@dos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7952"/>
            <a:ext cx="10972800" cy="4714240"/>
          </a:xfrm>
        </p:spPr>
        <p:txBody>
          <a:bodyPr>
            <a:normAutofit/>
          </a:bodyPr>
          <a:lstStyle/>
          <a:p>
            <a:r>
              <a:rPr lang="en-US" dirty="0"/>
              <a:t>Introduce yourself</a:t>
            </a:r>
          </a:p>
          <a:p>
            <a:r>
              <a:rPr lang="en-US" dirty="0"/>
              <a:t>General housekeeping rules, breaks, schedule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Meet the Trainer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4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7952"/>
            <a:ext cx="10972800" cy="4714240"/>
          </a:xfrm>
        </p:spPr>
        <p:txBody>
          <a:bodyPr>
            <a:normAutofit/>
          </a:bodyPr>
          <a:lstStyle/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Purpose of the Training 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Benefits of using system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Roles in system 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System Best Practices</a:t>
            </a:r>
          </a:p>
          <a:p>
            <a:pPr marL="971550" lvl="1" indent="-571500">
              <a:buFont typeface="Calibri" pitchFamily="34" charset="0"/>
              <a:buAutoNum type="romanUcPeriod"/>
            </a:pPr>
            <a:r>
              <a:rPr lang="en-US" altLang="en-US" dirty="0"/>
              <a:t>Separation of Duties, Vendor Communication, Expectations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Contract Workflow (Contract life cycle)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Updated Policies and Procedures (Conference, Send All Lines) 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en-US" altLang="en-US" dirty="0"/>
              <a:t>Available Resources (Helpdesk and documents)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Agenda Topics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9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551"/>
            <a:ext cx="10972800" cy="4166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 DoS and contract procurement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Introduction to 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8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9881"/>
            <a:ext cx="10972800" cy="452104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400" b="1" u="sng" dirty="0"/>
              <a:t>Document Management</a:t>
            </a:r>
            <a:r>
              <a:rPr lang="en-US" altLang="en-US" sz="2400" dirty="0"/>
              <a:t> allows users to ensure that contracts are accurate, on time, and scheduled to be met</a:t>
            </a:r>
          </a:p>
          <a:p>
            <a:pPr>
              <a:buFont typeface="Arial" charset="0"/>
              <a:buChar char="•"/>
            </a:pPr>
            <a:r>
              <a:rPr lang="en-US" altLang="en-US" sz="2400" b="1" u="sng" dirty="0"/>
              <a:t>Time Saving</a:t>
            </a:r>
            <a:r>
              <a:rPr lang="en-US" altLang="en-US" sz="2400" b="1" dirty="0"/>
              <a:t> </a:t>
            </a:r>
            <a:r>
              <a:rPr lang="en-US" altLang="en-US" sz="2400" dirty="0"/>
              <a:t>discuss benefits of process and procedure</a:t>
            </a:r>
          </a:p>
          <a:p>
            <a:pPr>
              <a:buFont typeface="Arial" charset="0"/>
              <a:buChar char="•"/>
            </a:pPr>
            <a:r>
              <a:rPr lang="en-US" altLang="en-US" sz="2400" b="1" u="sng" dirty="0"/>
              <a:t>Administrative </a:t>
            </a:r>
            <a:r>
              <a:rPr lang="en-US" altLang="en-US" sz="2400" dirty="0"/>
              <a:t>benefits include...</a:t>
            </a:r>
          </a:p>
          <a:p>
            <a:pPr>
              <a:buFont typeface="Arial" charset="0"/>
              <a:buChar char="•"/>
            </a:pPr>
            <a:r>
              <a:rPr lang="en-US" altLang="en-US" sz="2400" b="1" u="sng" dirty="0"/>
              <a:t>Budgeting</a:t>
            </a:r>
            <a:r>
              <a:rPr lang="en-US" altLang="en-US" sz="2400" dirty="0"/>
              <a:t> list benefits.</a:t>
            </a:r>
            <a:endParaRPr lang="en-US" altLang="en-US" sz="2400" b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Benefits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1891"/>
            <a:ext cx="10972800" cy="44650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600" b="1" u="sng" dirty="0"/>
              <a:t>Name </a:t>
            </a:r>
            <a:r>
              <a:rPr lang="en-US" altLang="en-US" sz="2600" dirty="0"/>
              <a:t>– definition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en-US" sz="2600" b="1" u="sng" dirty="0"/>
              <a:t>Name</a:t>
            </a:r>
            <a:r>
              <a:rPr lang="en-US" altLang="en-US" sz="2600" dirty="0"/>
              <a:t> – definition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Roles in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8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8066"/>
            <a:ext cx="10972800" cy="46206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b="1" u="sng" dirty="0"/>
              <a:t>Separation of Duties</a:t>
            </a:r>
            <a:r>
              <a:rPr lang="en-US" altLang="en-US" sz="2000" dirty="0"/>
              <a:t> is a management control that prevents key functions from being performed by the same person and minimizes the risk of fraud and/or loss of property. 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000" dirty="0"/>
              <a:t>Key duties (such as authorizing, approving, and recording transactions) should be assigned to separate individuals to the greatest extent possible.</a:t>
            </a:r>
            <a:endParaRPr lang="en-US" altLang="en-US" sz="2200" dirty="0"/>
          </a:p>
          <a:p>
            <a:pPr>
              <a:buFont typeface="Arial" charset="0"/>
              <a:buChar char="•"/>
              <a:defRPr/>
            </a:pPr>
            <a:r>
              <a:rPr lang="en-US" altLang="en-US" sz="2200" dirty="0"/>
              <a:t>At least three </a:t>
            </a:r>
            <a:r>
              <a:rPr lang="en-US" altLang="en-US" sz="2200" b="1" dirty="0"/>
              <a:t>(3) </a:t>
            </a:r>
            <a:r>
              <a:rPr lang="en-US" altLang="en-US" sz="2200" dirty="0"/>
              <a:t>separate individuals must be involved in the purchase process and can include the following roles: </a:t>
            </a:r>
            <a:r>
              <a:rPr lang="en-US" altLang="en-US" sz="2000" b="1" dirty="0">
                <a:solidFill>
                  <a:schemeClr val="tx2"/>
                </a:solidFill>
              </a:rPr>
              <a:t>Name Roles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en-US" sz="2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sz="2000" b="1" u="sng" dirty="0">
                <a:solidFill>
                  <a:schemeClr val="accent2">
                    <a:lumMod val="75000"/>
                  </a:schemeClr>
                </a:solidFill>
              </a:rPr>
              <a:t>Incompatible Roles that will result in review: 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en-US" sz="10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 example of contradicting actions.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 example of contradicting actions.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1F497D"/>
              </a:buClr>
              <a:buNone/>
              <a:defRPr/>
            </a:pPr>
            <a:endParaRPr lang="en-US" sz="2000" b="1" dirty="0">
              <a:solidFill>
                <a:srgbClr val="C0504D">
                  <a:lumMod val="75000"/>
                </a:srgb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1F497D"/>
              </a:buClr>
              <a:buNone/>
              <a:defRPr/>
            </a:pP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About Separation of Duties</a:t>
            </a:r>
            <a:endParaRPr lang="en-US" sz="2000" b="1" dirty="0">
              <a:solidFill>
                <a:srgbClr val="C0504D">
                  <a:lumMod val="7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Best Practices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7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Conflict of Interest (COI)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BA6413-20D8-4DD8-A1D4-C0D58813ACC6}"/>
              </a:ext>
            </a:extLst>
          </p:cNvPr>
          <p:cNvSpPr txBox="1">
            <a:spLocks/>
          </p:cNvSpPr>
          <p:nvPr/>
        </p:nvSpPr>
        <p:spPr>
          <a:xfrm>
            <a:off x="436419" y="1431892"/>
            <a:ext cx="11388436" cy="488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383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u="sng" dirty="0">
                <a:solidFill>
                  <a:prstClr val="black"/>
                </a:solidFill>
              </a:rPr>
              <a:t>Unauthorized Contracts </a:t>
            </a:r>
            <a:r>
              <a:rPr lang="en-US" sz="2400" dirty="0"/>
              <a:t>– DoS contracts may only be used to... The following items are </a:t>
            </a:r>
            <a:r>
              <a:rPr lang="en-US" sz="2400" b="1" i="1" dirty="0"/>
              <a:t>unauthorized</a:t>
            </a:r>
            <a:r>
              <a:rPr lang="en-US" sz="2400" dirty="0"/>
              <a:t> and should not be purchased with the purchase card:</a:t>
            </a:r>
          </a:p>
          <a:p>
            <a:pPr lvl="1">
              <a:defRPr/>
            </a:pPr>
            <a:r>
              <a:rPr lang="en-US" sz="2200" dirty="0"/>
              <a:t>Personal items</a:t>
            </a:r>
          </a:p>
          <a:p>
            <a:pPr lvl="1">
              <a:defRPr/>
            </a:pPr>
            <a:r>
              <a:rPr lang="en-US" sz="2200" dirty="0"/>
              <a:t>Controlled Substances	</a:t>
            </a:r>
          </a:p>
          <a:p>
            <a:pPr lvl="1">
              <a:defRPr/>
            </a:pPr>
            <a:r>
              <a:rPr lang="en-US" sz="2200" dirty="0"/>
              <a:t>Cash advances</a:t>
            </a:r>
          </a:p>
          <a:p>
            <a:pPr lvl="1">
              <a:defRPr/>
            </a:pPr>
            <a:r>
              <a:rPr lang="en-US" sz="2200" dirty="0"/>
              <a:t>Membership fees in a society or association for individual employees</a:t>
            </a:r>
          </a:p>
          <a:p>
            <a:pPr lvl="1">
              <a:defRPr/>
            </a:pPr>
            <a:r>
              <a:rPr lang="en-US" sz="2200" dirty="0"/>
              <a:t>Travel or travel-related expenses</a:t>
            </a:r>
          </a:p>
          <a:p>
            <a:pPr lvl="1">
              <a:defRPr/>
            </a:pPr>
            <a:r>
              <a:rPr lang="en-US" sz="2200" dirty="0"/>
              <a:t>Gift certificates/Gift cards that require an activation fee</a:t>
            </a:r>
          </a:p>
          <a:p>
            <a:pPr lvl="1">
              <a:defRPr/>
            </a:pPr>
            <a:r>
              <a:rPr lang="en-US" sz="2200" dirty="0"/>
              <a:t>Gifts for employees</a:t>
            </a:r>
          </a:p>
          <a:p>
            <a:pPr lvl="1">
              <a:defRPr/>
            </a:pPr>
            <a:r>
              <a:rPr lang="en-US" sz="2200" dirty="0"/>
              <a:t>Products not meeting a bona fide need of NIH</a:t>
            </a:r>
          </a:p>
          <a:p>
            <a:pPr marL="0" indent="0">
              <a:buNone/>
              <a:defRPr/>
            </a:pPr>
            <a:r>
              <a:rPr lang="en-US" sz="2400" dirty="0"/>
              <a:t>Complete List of Unauthorized Purchases: </a:t>
            </a:r>
            <a:r>
              <a:rPr lang="en-US" sz="2400" dirty="0">
                <a:hlinkClick r:id="rId2"/>
              </a:rPr>
              <a:t>Link to online docs</a:t>
            </a:r>
            <a:r>
              <a:rPr lang="en-US" sz="2400" dirty="0"/>
              <a:t>.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1894"/>
            <a:ext cx="10972800" cy="448372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u="sng" spc="100" dirty="0"/>
              <a:t>DoS Purchasing and Policy Questions </a:t>
            </a:r>
          </a:p>
          <a:p>
            <a:pPr marL="457200" lvl="1" indent="0">
              <a:buNone/>
              <a:defRPr/>
            </a:pPr>
            <a:r>
              <a:rPr lang="en-US" altLang="en-US" sz="2000" spc="100" dirty="0"/>
              <a:t>POC:  Jane Doe - 123-456-7890</a:t>
            </a:r>
          </a:p>
          <a:p>
            <a:pPr marL="0" indent="0">
              <a:buNone/>
              <a:defRPr/>
            </a:pPr>
            <a:r>
              <a:rPr lang="en-US" altLang="en-US" sz="2000" u="sng" spc="100" dirty="0"/>
              <a:t>Contract Questions</a:t>
            </a:r>
          </a:p>
          <a:p>
            <a:pPr marL="457200" lvl="1" indent="0">
              <a:buNone/>
              <a:defRPr/>
            </a:pPr>
            <a:r>
              <a:rPr lang="en-US" altLang="en-US" sz="2000" spc="100" dirty="0"/>
              <a:t>DoS Contract Program</a:t>
            </a:r>
          </a:p>
          <a:p>
            <a:pPr marL="457200" lvl="1" indent="0">
              <a:buNone/>
              <a:defRPr/>
            </a:pPr>
            <a:r>
              <a:rPr lang="en-US" altLang="en-US" sz="2000" spc="100" dirty="0"/>
              <a:t>Help Desk: 123-456-7890</a:t>
            </a:r>
          </a:p>
          <a:p>
            <a:pPr marL="457200" lvl="1" indent="0">
              <a:buNone/>
              <a:defRPr/>
            </a:pPr>
            <a:r>
              <a:rPr lang="en-US" altLang="en-US" sz="2000" spc="100" dirty="0"/>
              <a:t>Email: sample</a:t>
            </a:r>
            <a:r>
              <a:rPr lang="en-US" altLang="en-US" sz="2000" spc="100" dirty="0">
                <a:hlinkClick r:id="rId2"/>
              </a:rPr>
              <a:t>@dos.gov</a:t>
            </a:r>
            <a:endParaRPr lang="en-US" altLang="en-US" sz="2000" spc="100" dirty="0"/>
          </a:p>
          <a:p>
            <a:pPr marL="0" indent="0">
              <a:buNone/>
              <a:defRPr/>
            </a:pPr>
            <a:r>
              <a:rPr lang="en-US" altLang="en-US" sz="2000" u="sng" spc="100" dirty="0"/>
              <a:t>Contract Approving Official Issues</a:t>
            </a:r>
          </a:p>
          <a:p>
            <a:pPr marL="457200" lvl="1" indent="0">
              <a:buNone/>
              <a:defRPr/>
            </a:pPr>
            <a:r>
              <a:rPr lang="en-US" altLang="en-US" sz="2000" spc="100" dirty="0"/>
              <a:t>Contract Coordinator: John Doe - 123-456-7890</a:t>
            </a:r>
          </a:p>
          <a:p>
            <a:pPr marL="457200" lvl="1" indent="0">
              <a:buNone/>
              <a:defRPr/>
            </a:pPr>
            <a:r>
              <a:rPr lang="en-US" altLang="en-US" sz="2000" spc="100" dirty="0"/>
              <a:t>Email:  </a:t>
            </a:r>
            <a:r>
              <a:rPr lang="en-US" altLang="en-US" sz="2000" spc="100" dirty="0">
                <a:hlinkClick r:id="rId3"/>
              </a:rPr>
              <a:t>john.doe@dos.gov</a:t>
            </a:r>
            <a:endParaRPr lang="en-US" altLang="en-US" sz="2000" spc="100" dirty="0"/>
          </a:p>
          <a:p>
            <a:pPr marL="0" indent="0">
              <a:buClr>
                <a:srgbClr val="1F497D"/>
              </a:buClr>
              <a:buNone/>
              <a:defRPr/>
            </a:pPr>
            <a:r>
              <a:rPr lang="en-US" altLang="en-US" sz="2000" u="sng" spc="100" dirty="0">
                <a:solidFill>
                  <a:prstClr val="black"/>
                </a:solidFill>
              </a:rPr>
              <a:t>Other Questions</a:t>
            </a:r>
          </a:p>
          <a:p>
            <a:pPr marL="457200" lvl="1" indent="0">
              <a:buClr>
                <a:srgbClr val="1F497D"/>
              </a:buClr>
              <a:buNone/>
              <a:defRPr/>
            </a:pPr>
            <a:r>
              <a:rPr lang="en-US" altLang="en-US" sz="2000" spc="100" dirty="0">
                <a:solidFill>
                  <a:prstClr val="black"/>
                </a:solidFill>
              </a:rPr>
              <a:t>POC:  Jose Doe - 123-456-7890</a:t>
            </a:r>
          </a:p>
          <a:p>
            <a:pPr marL="457200" lvl="1" indent="0">
              <a:buClr>
                <a:srgbClr val="1F497D"/>
              </a:buClr>
              <a:buNone/>
              <a:defRPr/>
            </a:pPr>
            <a:r>
              <a:rPr lang="en-US" altLang="en-US" sz="2000" spc="100" dirty="0">
                <a:solidFill>
                  <a:prstClr val="black"/>
                </a:solidFill>
              </a:rPr>
              <a:t>Email: </a:t>
            </a:r>
            <a:r>
              <a:rPr lang="en-US" altLang="en-US" sz="2000" spc="100" dirty="0">
                <a:solidFill>
                  <a:prstClr val="black"/>
                </a:solidFill>
                <a:hlinkClick r:id="rId4"/>
              </a:rPr>
              <a:t>jose.doe@dos.gov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E81A0-8CE3-4020-904F-43C17E1D5BEE}"/>
              </a:ext>
            </a:extLst>
          </p:cNvPr>
          <p:cNvSpPr txBox="1">
            <a:spLocks/>
          </p:cNvSpPr>
          <p:nvPr/>
        </p:nvSpPr>
        <p:spPr>
          <a:xfrm>
            <a:off x="3586480" y="132080"/>
            <a:ext cx="79959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Resources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80836"/>
      </p:ext>
    </p:extLst>
  </p:cSld>
  <p:clrMapOvr>
    <a:masterClrMapping/>
  </p:clrMapOvr>
</p:sld>
</file>

<file path=ppt/theme/theme1.xml><?xml version="1.0" encoding="utf-8"?>
<a:theme xmlns:a="http://schemas.openxmlformats.org/drawingml/2006/main" name="Upper Left and Right Lower Log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ght Lower Logo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enter Logo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Right Lower Logo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725417CEB5944AC63FAF0D747453F" ma:contentTypeVersion="1" ma:contentTypeDescription="Create a new document." ma:contentTypeScope="" ma:versionID="5144629386d538ef30ce4fc515717acf">
  <xsd:schema xmlns:xsd="http://www.w3.org/2001/XMLSchema" xmlns:xs="http://www.w3.org/2001/XMLSchema" xmlns:p="http://schemas.microsoft.com/office/2006/metadata/properties" xmlns:ns2="2b0198ea-1fe5-485c-b0ce-bc31e003d0de" targetNamespace="http://schemas.microsoft.com/office/2006/metadata/properties" ma:root="true" ma:fieldsID="196e3f051fc7b9110d191bc173d70fa2" ns2:_="">
    <xsd:import namespace="2b0198ea-1fe5-485c-b0ce-bc31e003d0d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198ea-1fe5-485c-b0ce-bc31e003d0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B73B2-910F-4F8A-A7BE-08842D380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0198ea-1fe5-485c-b0ce-bc31e003d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7C5CDF-3797-4A34-9821-03BC5727C0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AB640B-74F4-49E4-9D38-D3DC2E760B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19168</TotalTime>
  <Words>382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Wingdings</vt:lpstr>
      <vt:lpstr>Upper Left and Right Lower Logos</vt:lpstr>
      <vt:lpstr>Right Lower Logo Only</vt:lpstr>
      <vt:lpstr>Center Logo Design</vt:lpstr>
      <vt:lpstr>1_Right Lower Logo Only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IQ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16x9</dc:title>
  <dc:creator>Garcia, Dany</dc:creator>
  <cp:keywords/>
  <cp:lastModifiedBy>789</cp:lastModifiedBy>
  <cp:revision>70</cp:revision>
  <dcterms:created xsi:type="dcterms:W3CDTF">2013-01-31T18:24:26Z</dcterms:created>
  <dcterms:modified xsi:type="dcterms:W3CDTF">2023-01-13T01:30:55Z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0x0101001A7725417CEB5944AC63FAF0D747453F</vt:lpwstr>
  </property>
</Properties>
</file>