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84" r:id="rId6"/>
    <p:sldMasterId id="2147483693" r:id="rId7"/>
  </p:sldMasterIdLst>
  <p:notesMasterIdLst>
    <p:notesMasterId r:id="rId20"/>
  </p:notesMasterIdLst>
  <p:sldIdLst>
    <p:sldId id="257" r:id="rId8"/>
    <p:sldId id="276" r:id="rId9"/>
    <p:sldId id="277" r:id="rId10"/>
    <p:sldId id="270" r:id="rId11"/>
    <p:sldId id="272" r:id="rId12"/>
    <p:sldId id="261" r:id="rId13"/>
    <p:sldId id="269" r:id="rId14"/>
    <p:sldId id="279" r:id="rId15"/>
    <p:sldId id="278" r:id="rId16"/>
    <p:sldId id="283" r:id="rId17"/>
    <p:sldId id="275" r:id="rId18"/>
    <p:sldId id="26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558A"/>
    <a:srgbClr val="719500"/>
    <a:srgbClr val="7195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102" autoAdjust="0"/>
    <p:restoredTop sz="94414" autoAdjust="0"/>
  </p:normalViewPr>
  <p:slideViewPr>
    <p:cSldViewPr snapToGrid="0">
      <p:cViewPr varScale="1">
        <p:scale>
          <a:sx n="74" d="100"/>
          <a:sy n="74" d="100"/>
        </p:scale>
        <p:origin x="72" y="221"/>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E37880-E5B8-4465-B518-31C401498C7D}" type="datetimeFigureOut">
              <a:rPr lang="en-US" smtClean="0"/>
              <a:t>7/1/2021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7E2E14-E3A9-444A-9F94-B7385E5A78B6}" type="slidenum">
              <a:rPr lang="en-US" smtClean="0"/>
              <a:t>‹#›</a:t>
            </a:fld>
            <a:endParaRPr lang="en-US"/>
          </a:p>
        </p:txBody>
      </p:sp>
    </p:spTree>
    <p:extLst>
      <p:ext uri="{BB962C8B-B14F-4D97-AF65-F5344CB8AC3E}">
        <p14:creationId xmlns:p14="http://schemas.microsoft.com/office/powerpoint/2010/main" val="471251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lvl1pPr algn="ct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A810FEF-330C-4E1A-A684-9B2DF34DF418}" type="datetimeFigureOut">
              <a:rPr lang="en-US" smtClean="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986F-1CB1-4BD8-B5F1-7284BCFBB2B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2464595"/>
            <a:ext cx="10972800" cy="321230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A810FEF-330C-4E1A-A684-9B2DF34DF418}" type="datetimeFigureOut">
              <a:rPr lang="en-US" smtClean="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986F-1CB1-4BD8-B5F1-7284BCFBB2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590678"/>
            <a:ext cx="2743200" cy="412432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09600" y="1590678"/>
            <a:ext cx="8026400" cy="412432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A810FEF-330C-4E1A-A684-9B2DF34DF418}" type="datetimeFigureOut">
              <a:rPr lang="en-US" smtClean="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986F-1CB1-4BD8-B5F1-7284BCFBB2B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06296DA3-355D-4205-A8FE-CC73B70FC064}" type="datetimeFigureOut">
              <a:rPr lang="en-US" smtClean="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B64BC-0584-4169-B40B-A384FD25F727}"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82880"/>
            <a:ext cx="10972800" cy="914400"/>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609600" y="1554482"/>
            <a:ext cx="10972800" cy="4525963"/>
          </a:xfrm>
        </p:spPr>
        <p:txBody>
          <a:bodyPr/>
          <a:lstStyle>
            <a:lvl1pPr marL="342900" indent="-342900">
              <a:buClr>
                <a:schemeClr val="tx2"/>
              </a:buClr>
              <a:buFont typeface="Arial" pitchFamily="34" charset="0"/>
              <a:buChar char="•"/>
              <a:defRPr/>
            </a:lvl1pPr>
            <a:lvl2pPr marL="742950" indent="-285750">
              <a:buClr>
                <a:schemeClr val="tx2"/>
              </a:buClr>
              <a:buFont typeface="Arial" pitchFamily="34" charset="0"/>
              <a:buChar char="–"/>
              <a:defRPr/>
            </a:lvl2pPr>
            <a:lvl3pPr marL="1143000" indent="-223838">
              <a:buClr>
                <a:schemeClr val="tx2"/>
              </a:buClr>
              <a:buFont typeface="Wingdings" pitchFamily="2" charset="2"/>
              <a:buChar char="§"/>
              <a:defRPr/>
            </a:lvl3pPr>
            <a:lvl4pPr marL="1428750" indent="-228600">
              <a:buClr>
                <a:schemeClr val="tx2"/>
              </a:buClr>
              <a:buFont typeface="Wingdings" pitchFamily="2" charset="2"/>
              <a:buChar char="v"/>
              <a:defRPr/>
            </a:lvl4pPr>
            <a:lvl5pPr marL="1714500" indent="-228600">
              <a:buClr>
                <a:schemeClr val="tx2"/>
              </a:buClr>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6296DA3-355D-4205-A8FE-CC73B70FC064}" type="datetimeFigureOut">
              <a:rPr lang="en-US" smtClean="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B64BC-0584-4169-B40B-A384FD25F727}"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normAutofit/>
          </a:bodyPr>
          <a:lstStyle>
            <a:lvl1pPr algn="l">
              <a:defRPr sz="3600" b="0" cap="all">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06296DA3-355D-4205-A8FE-CC73B70FC064}" type="datetimeFigureOut">
              <a:rPr lang="en-US" smtClean="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B64BC-0584-4169-B40B-A384FD25F727}"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6296DA3-355D-4205-A8FE-CC73B70FC064}" type="datetimeFigureOut">
              <a:rPr lang="en-US" smtClean="0"/>
              <a:pPr/>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B64BC-0584-4169-B40B-A384FD25F727}"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6296DA3-355D-4205-A8FE-CC73B70FC064}" type="datetimeFigureOut">
              <a:rPr lang="en-US" smtClean="0"/>
              <a:pPr/>
              <a:t>6/30/2021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DB64BC-0584-4169-B40B-A384FD25F727}"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6296DA3-355D-4205-A8FE-CC73B70FC064}" type="datetimeFigureOut">
              <a:rPr lang="en-US" smtClean="0"/>
              <a:pPr/>
              <a:t>6/30/2021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DB64BC-0584-4169-B40B-A384FD25F727}"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296DA3-355D-4205-A8FE-CC73B70FC064}" type="datetimeFigureOut">
              <a:rPr lang="en-US" smtClean="0"/>
              <a:pPr/>
              <a:t>6/30/2021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DB64BC-0584-4169-B40B-A384FD25F727}"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82880"/>
            <a:ext cx="10972800" cy="914400"/>
          </a:xfrm>
        </p:spPr>
        <p:txBody>
          <a:bodyPr anchor="b">
            <a:normAutofit/>
          </a:bodyPr>
          <a:lstStyle>
            <a:lvl1pPr algn="ctr">
              <a:defRPr sz="3600" b="0"/>
            </a:lvl1pPr>
          </a:lstStyle>
          <a:p>
            <a:r>
              <a:rPr lang="en-US" dirty="0"/>
              <a:t>Click to edit Master title style</a:t>
            </a:r>
          </a:p>
        </p:txBody>
      </p:sp>
      <p:sp>
        <p:nvSpPr>
          <p:cNvPr id="3" name="Content Placeholder 2"/>
          <p:cNvSpPr>
            <a:spLocks noGrp="1"/>
          </p:cNvSpPr>
          <p:nvPr>
            <p:ph idx="1"/>
          </p:nvPr>
        </p:nvSpPr>
        <p:spPr>
          <a:xfrm>
            <a:off x="4766733" y="1447800"/>
            <a:ext cx="6815667" cy="46783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06296DA3-355D-4205-A8FE-CC73B70FC064}" type="datetimeFigureOut">
              <a:rPr lang="en-US" smtClean="0"/>
              <a:pPr/>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B64BC-0584-4169-B40B-A384FD25F72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371600"/>
            <a:ext cx="10972800" cy="914400"/>
          </a:xfrm>
        </p:spPr>
        <p:txBody>
          <a:bodyPr>
            <a:normAutofit/>
          </a:bodyPr>
          <a:lstStyle>
            <a:lvl1pPr marL="0" indent="0" algn="l">
              <a:lnSpc>
                <a:spcPct val="100000"/>
              </a:lnSpc>
              <a:defRPr sz="3600"/>
            </a:lvl1pPr>
          </a:lstStyle>
          <a:p>
            <a:r>
              <a:rPr lang="en-US" dirty="0"/>
              <a:t>Click to edit Master title style</a:t>
            </a:r>
          </a:p>
        </p:txBody>
      </p:sp>
      <p:sp>
        <p:nvSpPr>
          <p:cNvPr id="3" name="Content Placeholder 2"/>
          <p:cNvSpPr>
            <a:spLocks noGrp="1"/>
          </p:cNvSpPr>
          <p:nvPr>
            <p:ph idx="1"/>
          </p:nvPr>
        </p:nvSpPr>
        <p:spPr>
          <a:xfrm>
            <a:off x="609600" y="2468880"/>
            <a:ext cx="10972800" cy="3657600"/>
          </a:xfrm>
        </p:spPr>
        <p:txBody>
          <a:bodyPr/>
          <a:lstStyle>
            <a:lvl1pPr marL="342900" indent="-342900">
              <a:buClr>
                <a:schemeClr val="tx2"/>
              </a:buClr>
              <a:buFont typeface="Arial" pitchFamily="34" charset="0"/>
              <a:buChar char="•"/>
              <a:defRPr sz="2800"/>
            </a:lvl1pPr>
            <a:lvl2pPr marL="742950" indent="-285750">
              <a:buClr>
                <a:schemeClr val="tx2"/>
              </a:buClr>
              <a:buFont typeface="Arial" pitchFamily="34" charset="0"/>
              <a:buChar char="–"/>
              <a:defRPr sz="2400"/>
            </a:lvl2pPr>
            <a:lvl3pPr marL="1143000" indent="-223838">
              <a:buClr>
                <a:schemeClr val="tx2"/>
              </a:buClr>
              <a:buFont typeface="Wingdings" pitchFamily="2" charset="2"/>
              <a:buChar char="§"/>
              <a:tabLst/>
              <a:defRPr sz="2000"/>
            </a:lvl3pPr>
            <a:lvl4pPr marL="1428750" indent="-228600">
              <a:buClr>
                <a:schemeClr val="tx2"/>
              </a:buClr>
              <a:buSzPct val="80000"/>
              <a:buFont typeface="Wingdings" pitchFamily="2" charset="2"/>
              <a:buChar char="v"/>
              <a:defRPr sz="1800"/>
            </a:lvl4pPr>
            <a:lvl5pPr marL="1714500" indent="-228600">
              <a:buClr>
                <a:schemeClr val="tx2"/>
              </a:buCl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A810FEF-330C-4E1A-A684-9B2DF34DF418}" type="datetimeFigureOut">
              <a:rPr lang="en-US" smtClean="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986F-1CB1-4BD8-B5F1-7284BCFBB2BF}"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1419225"/>
            <a:ext cx="7315200" cy="33083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296DA3-355D-4205-A8FE-CC73B70FC064}" type="datetimeFigureOut">
              <a:rPr lang="en-US" smtClean="0"/>
              <a:pPr/>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B64BC-0584-4169-B40B-A384FD25F727}"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554480"/>
            <a:ext cx="10972800" cy="425577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6296DA3-355D-4205-A8FE-CC73B70FC064}" type="datetimeFigureOut">
              <a:rPr lang="en-US" smtClean="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B64BC-0584-4169-B40B-A384FD25F727}"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323975"/>
            <a:ext cx="2743200" cy="4802188"/>
          </a:xfrm>
        </p:spPr>
        <p:txBody>
          <a:bodyPr vert="eaVert"/>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a:xfrm>
            <a:off x="609600" y="1323975"/>
            <a:ext cx="8026400" cy="480218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6296DA3-355D-4205-A8FE-CC73B70FC064}" type="datetimeFigureOut">
              <a:rPr lang="en-US" smtClean="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B64BC-0584-4169-B40B-A384FD25F727}"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enter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5495AC-CCAD-456A-A482-FF1713792624}" type="datetimeFigureOut">
              <a:rPr lang="en-US" smtClean="0"/>
              <a:pPr/>
              <a:t>6/30/2021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260A5B-E57A-4195-8D46-67D1CDE3FA8A}" type="slidenum">
              <a:rPr lang="en-US" smtClean="0"/>
              <a:pPr/>
              <a:t>‹#›</a:t>
            </a:fld>
            <a:endParaRPr lang="en-US"/>
          </a:p>
        </p:txBody>
      </p:sp>
    </p:spTree>
    <p:extLst>
      <p:ext uri="{BB962C8B-B14F-4D97-AF65-F5344CB8AC3E}">
        <p14:creationId xmlns:p14="http://schemas.microsoft.com/office/powerpoint/2010/main" val="14537803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enter Log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5495AC-CCAD-456A-A482-FF1713792624}" type="datetimeFigureOut">
              <a:rPr lang="en-US" smtClean="0"/>
              <a:pPr/>
              <a:t>6/30/2021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260A5B-E57A-4195-8D46-67D1CDE3FA8A}"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pPr>
              <a:defRPr/>
            </a:pPr>
            <a:fld id="{A0290F27-0EEA-4D72-B48F-292E4C338639}" type="datetime1">
              <a:rPr lang="en-US"/>
              <a:pPr>
                <a:defRPr/>
              </a:pPr>
              <a:t>7/1/2021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D09D102-FCC6-43FE-86C9-7E58F2D1385D}" type="slidenum">
              <a:rPr lang="en-US"/>
              <a:pPr>
                <a:defRPr/>
              </a:pPr>
              <a:t>‹#›</a:t>
            </a:fld>
            <a:endParaRPr lang="en-US" dirty="0"/>
          </a:p>
        </p:txBody>
      </p:sp>
    </p:spTree>
    <p:extLst>
      <p:ext uri="{BB962C8B-B14F-4D97-AF65-F5344CB8AC3E}">
        <p14:creationId xmlns:p14="http://schemas.microsoft.com/office/powerpoint/2010/main" val="26564668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82880"/>
            <a:ext cx="10972800" cy="914400"/>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609600" y="1554481"/>
            <a:ext cx="10972800" cy="4525963"/>
          </a:xfrm>
        </p:spPr>
        <p:txBody>
          <a:bodyPr/>
          <a:lstStyle>
            <a:lvl1pPr marL="342900" indent="-342900">
              <a:buClr>
                <a:schemeClr val="tx2"/>
              </a:buClr>
              <a:buFont typeface="Arial" pitchFamily="34" charset="0"/>
              <a:buChar char="•"/>
              <a:defRPr/>
            </a:lvl1pPr>
            <a:lvl2pPr marL="742950" indent="-285750">
              <a:buClr>
                <a:schemeClr val="tx2"/>
              </a:buClr>
              <a:buFont typeface="Arial" pitchFamily="34" charset="0"/>
              <a:buChar char="–"/>
              <a:defRPr/>
            </a:lvl2pPr>
            <a:lvl3pPr marL="1143000" indent="-223838">
              <a:buClr>
                <a:schemeClr val="tx2"/>
              </a:buClr>
              <a:buFont typeface="Wingdings" pitchFamily="2" charset="2"/>
              <a:buChar char="§"/>
              <a:defRPr/>
            </a:lvl3pPr>
            <a:lvl4pPr marL="1428750" indent="-228600">
              <a:buClr>
                <a:schemeClr val="tx2"/>
              </a:buClr>
              <a:buFont typeface="Wingdings" pitchFamily="2" charset="2"/>
              <a:buChar char="v"/>
              <a:defRPr/>
            </a:lvl4pPr>
            <a:lvl5pPr marL="1714500" indent="-228600">
              <a:buClr>
                <a:schemeClr val="tx2"/>
              </a:buClr>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1E84F5D4-6BC9-4A4D-94D4-346F547B91FD}" type="datetime1">
              <a:rPr lang="en-US"/>
              <a:pPr>
                <a:defRPr/>
              </a:pPr>
              <a:t>7/1/2021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AF0997E-BB4F-49E1-8439-E8E721633873}" type="slidenum">
              <a:rPr lang="en-US"/>
              <a:pPr>
                <a:defRPr/>
              </a:pPr>
              <a:t>‹#›</a:t>
            </a:fld>
            <a:endParaRPr lang="en-US" dirty="0"/>
          </a:p>
        </p:txBody>
      </p:sp>
    </p:spTree>
    <p:extLst>
      <p:ext uri="{BB962C8B-B14F-4D97-AF65-F5344CB8AC3E}">
        <p14:creationId xmlns:p14="http://schemas.microsoft.com/office/powerpoint/2010/main" val="38168516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normAutofit/>
          </a:bodyPr>
          <a:lstStyle>
            <a:lvl1pPr algn="l">
              <a:defRPr sz="3600" b="0" cap="all">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vl1pPr>
          </a:lstStyle>
          <a:p>
            <a:pPr>
              <a:defRPr/>
            </a:pPr>
            <a:fld id="{AFFD4140-1457-4654-B601-24551D5E74A0}" type="datetime1">
              <a:rPr lang="en-US"/>
              <a:pPr>
                <a:defRPr/>
              </a:pPr>
              <a:t>7/1/2021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C064C02-FB7C-4104-9ED7-C69C65A7A67E}" type="slidenum">
              <a:rPr lang="en-US"/>
              <a:pPr>
                <a:defRPr/>
              </a:pPr>
              <a:t>‹#›</a:t>
            </a:fld>
            <a:endParaRPr lang="en-US" dirty="0"/>
          </a:p>
        </p:txBody>
      </p:sp>
    </p:spTree>
    <p:extLst>
      <p:ext uri="{BB962C8B-B14F-4D97-AF65-F5344CB8AC3E}">
        <p14:creationId xmlns:p14="http://schemas.microsoft.com/office/powerpoint/2010/main" val="28376035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69EB9A1-5B31-49A8-83E6-055D50C520C7}" type="datetime1">
              <a:rPr lang="en-US"/>
              <a:pPr>
                <a:defRPr/>
              </a:pPr>
              <a:t>7/1/2021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7CAB6EF-E19E-40D0-A95A-F66D5B157451}" type="slidenum">
              <a:rPr lang="en-US"/>
              <a:pPr>
                <a:defRPr/>
              </a:pPr>
              <a:t>‹#›</a:t>
            </a:fld>
            <a:endParaRPr lang="en-US" dirty="0"/>
          </a:p>
        </p:txBody>
      </p:sp>
    </p:spTree>
    <p:extLst>
      <p:ext uri="{BB962C8B-B14F-4D97-AF65-F5344CB8AC3E}">
        <p14:creationId xmlns:p14="http://schemas.microsoft.com/office/powerpoint/2010/main" val="2296353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7B0CD15-53C7-4E3A-B0E8-FC1408573FDB}" type="datetime1">
              <a:rPr lang="en-US"/>
              <a:pPr>
                <a:defRPr/>
              </a:pPr>
              <a:t>7/1/2021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5185A55A-73BE-4E9F-9C75-FE033CF949FD}" type="slidenum">
              <a:rPr lang="en-US"/>
              <a:pPr>
                <a:defRPr/>
              </a:pPr>
              <a:t>‹#›</a:t>
            </a:fld>
            <a:endParaRPr lang="en-US" dirty="0"/>
          </a:p>
        </p:txBody>
      </p:sp>
    </p:spTree>
    <p:extLst>
      <p:ext uri="{BB962C8B-B14F-4D97-AF65-F5344CB8AC3E}">
        <p14:creationId xmlns:p14="http://schemas.microsoft.com/office/powerpoint/2010/main" val="1810400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normAutofit/>
          </a:bodyPr>
          <a:lstStyle>
            <a:lvl1pPr algn="l">
              <a:defRPr sz="3600" b="0"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A810FEF-330C-4E1A-A684-9B2DF34DF418}" type="datetimeFigureOut">
              <a:rPr lang="en-US" smtClean="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986F-1CB1-4BD8-B5F1-7284BCFBB2BF}"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B8DC616-C890-45F8-A928-808828D61A3C}" type="datetime1">
              <a:rPr lang="en-US"/>
              <a:pPr>
                <a:defRPr/>
              </a:pPr>
              <a:t>7/1/2021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859FDF62-8E3F-4F25-B476-C9C090F2A79D}" type="slidenum">
              <a:rPr lang="en-US"/>
              <a:pPr>
                <a:defRPr/>
              </a:pPr>
              <a:t>‹#›</a:t>
            </a:fld>
            <a:endParaRPr lang="en-US" dirty="0"/>
          </a:p>
        </p:txBody>
      </p:sp>
    </p:spTree>
    <p:extLst>
      <p:ext uri="{BB962C8B-B14F-4D97-AF65-F5344CB8AC3E}">
        <p14:creationId xmlns:p14="http://schemas.microsoft.com/office/powerpoint/2010/main" val="1267041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ED34E24-23F3-4D3A-AE7C-975B46D2631B}" type="datetime1">
              <a:rPr lang="en-US"/>
              <a:pPr>
                <a:defRPr/>
              </a:pPr>
              <a:t>7/1/2021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4C8F8751-6947-4117-9110-39DE8493DCDA}" type="slidenum">
              <a:rPr lang="en-US"/>
              <a:pPr>
                <a:defRPr/>
              </a:pPr>
              <a:t>‹#›</a:t>
            </a:fld>
            <a:endParaRPr lang="en-US" dirty="0"/>
          </a:p>
        </p:txBody>
      </p:sp>
    </p:spTree>
    <p:extLst>
      <p:ext uri="{BB962C8B-B14F-4D97-AF65-F5344CB8AC3E}">
        <p14:creationId xmlns:p14="http://schemas.microsoft.com/office/powerpoint/2010/main" val="20273651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82880"/>
            <a:ext cx="10972800" cy="914400"/>
          </a:xfrm>
        </p:spPr>
        <p:txBody>
          <a:bodyPr anchor="b">
            <a:normAutofit/>
          </a:bodyPr>
          <a:lstStyle>
            <a:lvl1pPr algn="ctr">
              <a:defRPr sz="3600" b="0"/>
            </a:lvl1pPr>
          </a:lstStyle>
          <a:p>
            <a:r>
              <a:rPr lang="en-US" dirty="0"/>
              <a:t>Click to edit Master title style</a:t>
            </a:r>
          </a:p>
        </p:txBody>
      </p:sp>
      <p:sp>
        <p:nvSpPr>
          <p:cNvPr id="3" name="Content Placeholder 2"/>
          <p:cNvSpPr>
            <a:spLocks noGrp="1"/>
          </p:cNvSpPr>
          <p:nvPr>
            <p:ph idx="1"/>
          </p:nvPr>
        </p:nvSpPr>
        <p:spPr>
          <a:xfrm>
            <a:off x="4766733" y="1447800"/>
            <a:ext cx="6815667" cy="46783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3"/>
          <p:cNvSpPr>
            <a:spLocks noGrp="1"/>
          </p:cNvSpPr>
          <p:nvPr>
            <p:ph type="dt" sz="half" idx="10"/>
          </p:nvPr>
        </p:nvSpPr>
        <p:spPr/>
        <p:txBody>
          <a:bodyPr/>
          <a:lstStyle>
            <a:lvl1pPr>
              <a:defRPr/>
            </a:lvl1pPr>
          </a:lstStyle>
          <a:p>
            <a:pPr>
              <a:defRPr/>
            </a:pPr>
            <a:fld id="{5B2C1EEA-9A45-4175-A152-01B0B51CE469}" type="datetime1">
              <a:rPr lang="en-US"/>
              <a:pPr>
                <a:defRPr/>
              </a:pPr>
              <a:t>7/1/2021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B54A8C2-BAE0-4AB4-BB2E-6330624B99BC}" type="slidenum">
              <a:rPr lang="en-US"/>
              <a:pPr>
                <a:defRPr/>
              </a:pPr>
              <a:t>‹#›</a:t>
            </a:fld>
            <a:endParaRPr lang="en-US" dirty="0"/>
          </a:p>
        </p:txBody>
      </p:sp>
    </p:spTree>
    <p:extLst>
      <p:ext uri="{BB962C8B-B14F-4D97-AF65-F5344CB8AC3E}">
        <p14:creationId xmlns:p14="http://schemas.microsoft.com/office/powerpoint/2010/main" val="8563826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1419225"/>
            <a:ext cx="7315200" cy="33083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5B316DA-8D59-4F17-9253-72A76E176296}" type="datetime1">
              <a:rPr lang="en-US"/>
              <a:pPr>
                <a:defRPr/>
              </a:pPr>
              <a:t>7/1/2021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9C26BC9-D4BD-4E35-A1F5-CB4C6D8785F8}" type="slidenum">
              <a:rPr lang="en-US"/>
              <a:pPr>
                <a:defRPr/>
              </a:pPr>
              <a:t>‹#›</a:t>
            </a:fld>
            <a:endParaRPr lang="en-US" dirty="0"/>
          </a:p>
        </p:txBody>
      </p:sp>
    </p:spTree>
    <p:extLst>
      <p:ext uri="{BB962C8B-B14F-4D97-AF65-F5344CB8AC3E}">
        <p14:creationId xmlns:p14="http://schemas.microsoft.com/office/powerpoint/2010/main" val="25060921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554480"/>
            <a:ext cx="10972800" cy="425577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5D829E92-8CDC-4392-8092-68A50684A25E}" type="datetime1">
              <a:rPr lang="en-US"/>
              <a:pPr>
                <a:defRPr/>
              </a:pPr>
              <a:t>7/1/2021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E349D6-65F8-4C5E-B305-56567546CD15}" type="slidenum">
              <a:rPr lang="en-US"/>
              <a:pPr>
                <a:defRPr/>
              </a:pPr>
              <a:t>‹#›</a:t>
            </a:fld>
            <a:endParaRPr lang="en-US" dirty="0"/>
          </a:p>
        </p:txBody>
      </p:sp>
    </p:spTree>
    <p:extLst>
      <p:ext uri="{BB962C8B-B14F-4D97-AF65-F5344CB8AC3E}">
        <p14:creationId xmlns:p14="http://schemas.microsoft.com/office/powerpoint/2010/main" val="41185666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323975"/>
            <a:ext cx="2743200" cy="4802188"/>
          </a:xfrm>
        </p:spPr>
        <p:txBody>
          <a:bodyPr vert="eaVert"/>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a:xfrm>
            <a:off x="609600" y="1323975"/>
            <a:ext cx="8026400" cy="480218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929F3343-B1A1-44AE-9EB9-4038B9D5CD59}" type="datetime1">
              <a:rPr lang="en-US"/>
              <a:pPr>
                <a:defRPr/>
              </a:pPr>
              <a:t>7/1/2021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25FF3EB-4EED-4A72-8C68-F4D40BB6F17A}" type="slidenum">
              <a:rPr lang="en-US"/>
              <a:pPr>
                <a:defRPr/>
              </a:pPr>
              <a:t>‹#›</a:t>
            </a:fld>
            <a:endParaRPr lang="en-US" dirty="0"/>
          </a:p>
        </p:txBody>
      </p:sp>
    </p:spTree>
    <p:extLst>
      <p:ext uri="{BB962C8B-B14F-4D97-AF65-F5344CB8AC3E}">
        <p14:creationId xmlns:p14="http://schemas.microsoft.com/office/powerpoint/2010/main" val="2280259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371600"/>
            <a:ext cx="10972800" cy="914757"/>
          </a:xfrm>
        </p:spPr>
        <p:txBody>
          <a:bodyPr/>
          <a:lstStyle/>
          <a:p>
            <a:r>
              <a:rPr lang="en-US" dirty="0"/>
              <a:t>Click to edit Master title style</a:t>
            </a:r>
          </a:p>
        </p:txBody>
      </p:sp>
      <p:sp>
        <p:nvSpPr>
          <p:cNvPr id="3" name="Content Placeholder 2"/>
          <p:cNvSpPr>
            <a:spLocks noGrp="1"/>
          </p:cNvSpPr>
          <p:nvPr>
            <p:ph sz="half" idx="1"/>
          </p:nvPr>
        </p:nvSpPr>
        <p:spPr>
          <a:xfrm>
            <a:off x="609600" y="2428876"/>
            <a:ext cx="5384800" cy="3697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2428876"/>
            <a:ext cx="5384800" cy="3697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810FEF-330C-4E1A-A684-9B2DF34DF418}" type="datetimeFigureOut">
              <a:rPr lang="en-US" smtClean="0"/>
              <a:pPr/>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4C986F-1CB1-4BD8-B5F1-7284BCFBB2B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23352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3048002"/>
            <a:ext cx="5386917" cy="3078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23352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9" y="3048002"/>
            <a:ext cx="5389033" cy="3078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810FEF-330C-4E1A-A684-9B2DF34DF418}" type="datetimeFigureOut">
              <a:rPr lang="en-US" smtClean="0"/>
              <a:pPr/>
              <a:t>6/30/2021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4C986F-1CB1-4BD8-B5F1-7284BCFBB2B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A810FEF-330C-4E1A-A684-9B2DF34DF418}" type="datetimeFigureOut">
              <a:rPr lang="en-US" smtClean="0"/>
              <a:pPr/>
              <a:t>6/30/2021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4C986F-1CB1-4BD8-B5F1-7284BCFBB2B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810FEF-330C-4E1A-A684-9B2DF34DF418}" type="datetimeFigureOut">
              <a:rPr lang="en-US" smtClean="0"/>
              <a:pPr/>
              <a:t>6/30/2021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4C986F-1CB1-4BD8-B5F1-7284BCFBB2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1311275"/>
            <a:ext cx="4011084"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6733" y="1304925"/>
            <a:ext cx="6815667" cy="482123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2" y="2600326"/>
            <a:ext cx="4011084" cy="3525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A810FEF-330C-4E1A-A684-9B2DF34DF418}" type="datetimeFigureOut">
              <a:rPr lang="en-US" smtClean="0"/>
              <a:pPr/>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4C986F-1CB1-4BD8-B5F1-7284BCFBB2B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2389717" y="1333502"/>
            <a:ext cx="7315200" cy="339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A810FEF-330C-4E1A-A684-9B2DF34DF418}" type="datetimeFigureOut">
              <a:rPr lang="en-US" smtClean="0"/>
              <a:pPr/>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4C986F-1CB1-4BD8-B5F1-7284BCFBB2B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2.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4.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3" y="675"/>
            <a:ext cx="12192000" cy="1188720"/>
          </a:xfrm>
          <a:prstGeom prst="rect">
            <a:avLst/>
          </a:prstGeom>
          <a:solidFill>
            <a:srgbClr val="2055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a:noFill/>
              </a:ln>
              <a:solidFill>
                <a:srgbClr val="719501"/>
              </a:solidFill>
            </a:endParaRPr>
          </a:p>
        </p:txBody>
      </p:sp>
      <p:sp>
        <p:nvSpPr>
          <p:cNvPr id="3" name="Text Placeholder 2"/>
          <p:cNvSpPr>
            <a:spLocks noGrp="1"/>
          </p:cNvSpPr>
          <p:nvPr>
            <p:ph type="body" idx="1"/>
          </p:nvPr>
        </p:nvSpPr>
        <p:spPr>
          <a:xfrm>
            <a:off x="609600" y="2464597"/>
            <a:ext cx="10972800" cy="366156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810FEF-330C-4E1A-A684-9B2DF34DF418}" type="datetimeFigureOut">
              <a:rPr lang="en-US" smtClean="0"/>
              <a:pPr/>
              <a:t>6/30/2021</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4C986F-1CB1-4BD8-B5F1-7284BCFBB2BF}" type="slidenum">
              <a:rPr lang="en-US" smtClean="0"/>
              <a:pPr/>
              <a:t>‹#›</a:t>
            </a:fld>
            <a:endParaRPr lang="en-US"/>
          </a:p>
        </p:txBody>
      </p:sp>
      <p:sp>
        <p:nvSpPr>
          <p:cNvPr id="2" name="Title Placeholder 1"/>
          <p:cNvSpPr>
            <a:spLocks noGrp="1"/>
          </p:cNvSpPr>
          <p:nvPr>
            <p:ph type="title"/>
          </p:nvPr>
        </p:nvSpPr>
        <p:spPr>
          <a:xfrm>
            <a:off x="609600" y="1371600"/>
            <a:ext cx="10972800" cy="914757"/>
          </a:xfrm>
          <a:prstGeom prst="rect">
            <a:avLst/>
          </a:prstGeom>
        </p:spPr>
        <p:txBody>
          <a:bodyPr vert="horz" lIns="91440" tIns="45720" rIns="91440" bIns="45720" rtlCol="0" anchor="ctr">
            <a:normAutofit/>
          </a:bodyPr>
          <a:lstStyle/>
          <a:p>
            <a:r>
              <a:rPr lang="en-US" dirty="0"/>
              <a:t>Click to edit Master title style</a:t>
            </a:r>
          </a:p>
        </p:txBody>
      </p:sp>
      <p:pic>
        <p:nvPicPr>
          <p:cNvPr id="11" name="Picture 2" descr="F:\downloads\working\NIDDK Powerpoint Template\niddk\2013\NIH_NIDDK_Master_Logo\NIH_NIDDK_Master_Logo_White.png">
            <a:extLst>
              <a:ext uri="{FF2B5EF4-FFF2-40B4-BE49-F238E27FC236}">
                <a16:creationId xmlns:a16="http://schemas.microsoft.com/office/drawing/2014/main" id="{DD9AB97A-AAEF-484A-A982-1EFC1F41B4EA}"/>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450507" y="268803"/>
            <a:ext cx="2925763" cy="65246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Z:\ G R A P H I C  E L E M E N T S\Logos\DHHS\GIF PNG files\DHHS logo black.png">
            <a:extLst>
              <a:ext uri="{FF2B5EF4-FFF2-40B4-BE49-F238E27FC236}">
                <a16:creationId xmlns:a16="http://schemas.microsoft.com/office/drawing/2014/main" id="{4DC2D1EF-4179-4DC2-8C6A-D6E072B5EA1B}"/>
              </a:ext>
            </a:extLst>
          </p:cNvPr>
          <p:cNvPicPr>
            <a:picLocks noChangeAspect="1" noChangeArrowheads="1"/>
          </p:cNvPicPr>
          <p:nvPr userDrawn="1"/>
        </p:nvPicPr>
        <p:blipFill>
          <a:blip r:embed="rId14" cstate="print"/>
          <a:srcRect/>
          <a:stretch>
            <a:fillRect/>
          </a:stretch>
        </p:blipFill>
        <p:spPr bwMode="auto">
          <a:xfrm>
            <a:off x="8559800" y="5744871"/>
            <a:ext cx="822960" cy="845747"/>
          </a:xfrm>
          <a:prstGeom prst="rect">
            <a:avLst/>
          </a:prstGeom>
          <a:noFill/>
        </p:spPr>
      </p:pic>
      <p:pic>
        <p:nvPicPr>
          <p:cNvPr id="13" name="Picture 2" descr="Z:\ G R A P H I C  E L E M E N T S\Logos\niddk\2013\NIH_NIDDK_Master_Logo\NIH_NIDDK_Master_Logo_2Color copy.png">
            <a:extLst>
              <a:ext uri="{FF2B5EF4-FFF2-40B4-BE49-F238E27FC236}">
                <a16:creationId xmlns:a16="http://schemas.microsoft.com/office/drawing/2014/main" id="{8DCC9CC9-9337-4639-A4B0-DDBEF63EE2EC}"/>
              </a:ext>
            </a:extLst>
          </p:cNvPr>
          <p:cNvPicPr>
            <a:picLocks noChangeAspect="1" noChangeArrowheads="1"/>
          </p:cNvPicPr>
          <p:nvPr userDrawn="1"/>
        </p:nvPicPr>
        <p:blipFill>
          <a:blip r:embed="rId15" cstate="print"/>
          <a:srcRect/>
          <a:stretch>
            <a:fillRect/>
          </a:stretch>
        </p:blipFill>
        <p:spPr bwMode="auto">
          <a:xfrm>
            <a:off x="9550400" y="5891008"/>
            <a:ext cx="2286000" cy="509792"/>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3pPr>
      <a:lvl4pPr marL="1428750" indent="-228600" algn="l" defTabSz="914400" rtl="0" eaLnBrk="1" latinLnBrk="0" hangingPunct="1">
        <a:spcBef>
          <a:spcPct val="20000"/>
        </a:spcBef>
        <a:buSzPct val="80000"/>
        <a:buFont typeface="Wingdings" pitchFamily="2" charset="2"/>
        <a:buChar char="v"/>
        <a:defRPr sz="1800" kern="1200">
          <a:solidFill>
            <a:schemeClr val="tx1"/>
          </a:solidFill>
          <a:latin typeface="+mn-lt"/>
          <a:ea typeface="+mn-ea"/>
          <a:cs typeface="+mn-cs"/>
        </a:defRPr>
      </a:lvl4pPr>
      <a:lvl5pPr marL="17145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3" y="675"/>
            <a:ext cx="12192000" cy="1188720"/>
          </a:xfrm>
          <a:prstGeom prst="rect">
            <a:avLst/>
          </a:prstGeom>
          <a:solidFill>
            <a:srgbClr val="2055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a:noFill/>
              </a:ln>
              <a:solidFill>
                <a:srgbClr val="719501"/>
              </a:solidFill>
            </a:endParaRPr>
          </a:p>
        </p:txBody>
      </p:sp>
      <p:sp>
        <p:nvSpPr>
          <p:cNvPr id="2" name="Title Placeholder 1"/>
          <p:cNvSpPr>
            <a:spLocks noGrp="1"/>
          </p:cNvSpPr>
          <p:nvPr>
            <p:ph type="title"/>
          </p:nvPr>
        </p:nvSpPr>
        <p:spPr>
          <a:xfrm>
            <a:off x="609600" y="182883"/>
            <a:ext cx="10972800" cy="91475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554480"/>
            <a:ext cx="10972800" cy="4572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296DA3-355D-4205-A8FE-CC73B70FC064}" type="datetimeFigureOut">
              <a:rPr lang="en-US" smtClean="0"/>
              <a:pPr/>
              <a:t>6/30/2021</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B64BC-0584-4169-B40B-A384FD25F727}" type="slidenum">
              <a:rPr lang="en-US" smtClean="0"/>
              <a:pPr/>
              <a:t>‹#›</a:t>
            </a:fld>
            <a:endParaRPr lang="en-US"/>
          </a:p>
        </p:txBody>
      </p:sp>
      <p:pic>
        <p:nvPicPr>
          <p:cNvPr id="11" name="Picture 2" descr="Z:\ G R A P H I C  E L E M E N T S\Logos\DHHS\GIF PNG files\DHHS logo black.png">
            <a:extLst>
              <a:ext uri="{FF2B5EF4-FFF2-40B4-BE49-F238E27FC236}">
                <a16:creationId xmlns:a16="http://schemas.microsoft.com/office/drawing/2014/main" id="{21470569-A73E-465D-A858-18491C049A4B}"/>
              </a:ext>
            </a:extLst>
          </p:cNvPr>
          <p:cNvPicPr>
            <a:picLocks noChangeAspect="1" noChangeArrowheads="1"/>
          </p:cNvPicPr>
          <p:nvPr userDrawn="1"/>
        </p:nvPicPr>
        <p:blipFill>
          <a:blip r:embed="rId13" cstate="print"/>
          <a:srcRect/>
          <a:stretch>
            <a:fillRect/>
          </a:stretch>
        </p:blipFill>
        <p:spPr bwMode="auto">
          <a:xfrm>
            <a:off x="8559800" y="5744871"/>
            <a:ext cx="822960" cy="845747"/>
          </a:xfrm>
          <a:prstGeom prst="rect">
            <a:avLst/>
          </a:prstGeom>
          <a:noFill/>
        </p:spPr>
      </p:pic>
      <p:pic>
        <p:nvPicPr>
          <p:cNvPr id="12" name="Picture 2" descr="Z:\ G R A P H I C  E L E M E N T S\Logos\niddk\2013\NIH_NIDDK_Master_Logo\NIH_NIDDK_Master_Logo_2Color copy.png">
            <a:extLst>
              <a:ext uri="{FF2B5EF4-FFF2-40B4-BE49-F238E27FC236}">
                <a16:creationId xmlns:a16="http://schemas.microsoft.com/office/drawing/2014/main" id="{75D19FBD-7BFB-4F8D-A8DC-45F8CF9DCBE4}"/>
              </a:ext>
            </a:extLst>
          </p:cNvPr>
          <p:cNvPicPr>
            <a:picLocks noChangeAspect="1" noChangeArrowheads="1"/>
          </p:cNvPicPr>
          <p:nvPr userDrawn="1"/>
        </p:nvPicPr>
        <p:blipFill>
          <a:blip r:embed="rId14" cstate="print"/>
          <a:srcRect/>
          <a:stretch>
            <a:fillRect/>
          </a:stretch>
        </p:blipFill>
        <p:spPr bwMode="auto">
          <a:xfrm>
            <a:off x="9550400" y="5891008"/>
            <a:ext cx="2286000" cy="509792"/>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3pPr>
      <a:lvl4pPr marL="1428750" indent="-228600" algn="l" defTabSz="914400" rtl="0" eaLnBrk="1" latinLnBrk="0" hangingPunct="1">
        <a:spcBef>
          <a:spcPct val="20000"/>
        </a:spcBef>
        <a:buSzPct val="85000"/>
        <a:buFont typeface="Wingdings" pitchFamily="2" charset="2"/>
        <a:buChar char="v"/>
        <a:defRPr sz="1800" kern="1200">
          <a:solidFill>
            <a:schemeClr val="tx1"/>
          </a:solidFill>
          <a:latin typeface="+mn-lt"/>
          <a:ea typeface="+mn-ea"/>
          <a:cs typeface="+mn-cs"/>
        </a:defRPr>
      </a:lvl4pPr>
      <a:lvl5pPr marL="17145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3" y="675"/>
            <a:ext cx="12192000" cy="1188720"/>
          </a:xfrm>
          <a:prstGeom prst="rect">
            <a:avLst/>
          </a:prstGeom>
          <a:solidFill>
            <a:srgbClr val="2055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a:noFill/>
              </a:ln>
              <a:solidFill>
                <a:srgbClr val="719501"/>
              </a:solidFill>
            </a:endParaRPr>
          </a:p>
        </p:txBody>
      </p:sp>
      <p:sp>
        <p:nvSpPr>
          <p:cNvPr id="2" name="Title Placeholder 1"/>
          <p:cNvSpPr>
            <a:spLocks noGrp="1"/>
          </p:cNvSpPr>
          <p:nvPr>
            <p:ph type="title"/>
          </p:nvPr>
        </p:nvSpPr>
        <p:spPr>
          <a:xfrm>
            <a:off x="609600" y="182880"/>
            <a:ext cx="10972800" cy="914400"/>
          </a:xfrm>
          <a:prstGeom prst="rect">
            <a:avLst/>
          </a:prstGeom>
        </p:spPr>
        <p:txBody>
          <a:bodyPr vert="horz" lIns="91440" tIns="45720" rIns="91440" bIns="45720" rtlCol="0" anchor="ctr">
            <a:normAutofit/>
          </a:bodyPr>
          <a:lstStyle/>
          <a:p>
            <a:r>
              <a:rPr lang="en-US" dirty="0"/>
              <a:t>Click to edit Master title style</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495AC-CCAD-456A-A482-FF1713792624}" type="datetimeFigureOut">
              <a:rPr lang="en-US" smtClean="0"/>
              <a:pPr/>
              <a:t>6/30/2021</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260A5B-E57A-4195-8D46-67D1CDE3FA8A}" type="slidenum">
              <a:rPr lang="en-US" smtClean="0"/>
              <a:pPr/>
              <a:t>‹#›</a:t>
            </a:fld>
            <a:endParaRPr lang="en-US"/>
          </a:p>
        </p:txBody>
      </p:sp>
      <p:pic>
        <p:nvPicPr>
          <p:cNvPr id="8" name="Picture 3" descr="F:\downloads\working\NIDDK Powerpoint Template\working\NIDDK_Logo_Reflection.jpg">
            <a:extLst>
              <a:ext uri="{FF2B5EF4-FFF2-40B4-BE49-F238E27FC236}">
                <a16:creationId xmlns:a16="http://schemas.microsoft.com/office/drawing/2014/main" id="{67F531A6-4686-4564-9EC1-731AF76585E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999190" y="2136690"/>
            <a:ext cx="8193617" cy="378036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92" r:id="rId1"/>
    <p:sldLayoutId id="2147483691" r:id="rId2"/>
  </p:sldLayoutIdLst>
  <p:txStyles>
    <p:titleStyle>
      <a:lvl1pPr algn="ctr"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0" y="0"/>
            <a:ext cx="12192000" cy="1189038"/>
          </a:xfrm>
          <a:prstGeom prst="rect">
            <a:avLst/>
          </a:prstGeom>
          <a:solidFill>
            <a:srgbClr val="20558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solidFill>
                <a:srgbClr val="719501"/>
              </a:solidFill>
            </a:endParaRPr>
          </a:p>
        </p:txBody>
      </p:sp>
      <p:sp>
        <p:nvSpPr>
          <p:cNvPr id="2051" name="Title Placeholder 1"/>
          <p:cNvSpPr>
            <a:spLocks noGrp="1"/>
          </p:cNvSpPr>
          <p:nvPr>
            <p:ph type="title"/>
          </p:nvPr>
        </p:nvSpPr>
        <p:spPr bwMode="auto">
          <a:xfrm>
            <a:off x="609600" y="182563"/>
            <a:ext cx="10972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2" name="Text Placeholder 2"/>
          <p:cNvSpPr>
            <a:spLocks noGrp="1"/>
          </p:cNvSpPr>
          <p:nvPr>
            <p:ph type="body" idx="1"/>
          </p:nvPr>
        </p:nvSpPr>
        <p:spPr bwMode="auto">
          <a:xfrm>
            <a:off x="609600" y="1554163"/>
            <a:ext cx="109728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1FEF9334-D696-48B7-AF1F-7A2DE7B75F2F}" type="datetime1">
              <a:rPr lang="en-US"/>
              <a:pPr>
                <a:defRPr/>
              </a:pPr>
              <a:t>7/1/2021</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3E0785E-83F2-4D78-A0B3-17669752BF2B}" type="slidenum">
              <a:rPr lang="en-US"/>
              <a:pPr>
                <a:defRPr/>
              </a:pPr>
              <a:t>‹#›</a:t>
            </a:fld>
            <a:endParaRPr lang="en-US" dirty="0"/>
          </a:p>
        </p:txBody>
      </p:sp>
      <p:pic>
        <p:nvPicPr>
          <p:cNvPr id="2056" name="Picture 2" descr="Z:\ G R A P H I C  E L E M E N T S\Logos\DHHS\GIF PNG files\DHHS logo black.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416801" y="5745164"/>
            <a:ext cx="1096433"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2" descr="Z:\ G R A P H I C  E L E M E N T S\Logos\niddk\2013\NIH_NIDDK_Master_Logo\NIH_NIDDK_Master_Logo_2Color copy.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737600" y="5891214"/>
            <a:ext cx="30480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052626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hf hdr="0" ftr="0" dt="0"/>
  <p:txStyles>
    <p:titleStyle>
      <a:lvl1pPr algn="ctr" rtl="0" eaLnBrk="0" fontAlgn="base" hangingPunct="0">
        <a:spcBef>
          <a:spcPct val="0"/>
        </a:spcBef>
        <a:spcAft>
          <a:spcPct val="0"/>
        </a:spcAft>
        <a:defRPr sz="3600" kern="1200">
          <a:solidFill>
            <a:schemeClr val="bg1"/>
          </a:solidFill>
          <a:latin typeface="+mj-lt"/>
          <a:ea typeface="+mj-ea"/>
          <a:cs typeface="+mj-cs"/>
        </a:defRPr>
      </a:lvl1pPr>
      <a:lvl2pPr algn="ctr" rtl="0" eaLnBrk="0" fontAlgn="base" hangingPunct="0">
        <a:spcBef>
          <a:spcPct val="0"/>
        </a:spcBef>
        <a:spcAft>
          <a:spcPct val="0"/>
        </a:spcAft>
        <a:defRPr sz="3600">
          <a:solidFill>
            <a:schemeClr val="bg1"/>
          </a:solidFill>
          <a:latin typeface="Calibri" pitchFamily="34" charset="0"/>
        </a:defRPr>
      </a:lvl2pPr>
      <a:lvl3pPr algn="ctr" rtl="0" eaLnBrk="0" fontAlgn="base" hangingPunct="0">
        <a:spcBef>
          <a:spcPct val="0"/>
        </a:spcBef>
        <a:spcAft>
          <a:spcPct val="0"/>
        </a:spcAft>
        <a:defRPr sz="3600">
          <a:solidFill>
            <a:schemeClr val="bg1"/>
          </a:solidFill>
          <a:latin typeface="Calibri" pitchFamily="34" charset="0"/>
        </a:defRPr>
      </a:lvl3pPr>
      <a:lvl4pPr algn="ctr" rtl="0" eaLnBrk="0" fontAlgn="base" hangingPunct="0">
        <a:spcBef>
          <a:spcPct val="0"/>
        </a:spcBef>
        <a:spcAft>
          <a:spcPct val="0"/>
        </a:spcAft>
        <a:defRPr sz="3600">
          <a:solidFill>
            <a:schemeClr val="bg1"/>
          </a:solidFill>
          <a:latin typeface="Calibri" pitchFamily="34" charset="0"/>
        </a:defRPr>
      </a:lvl4pPr>
      <a:lvl5pPr algn="ctr" rtl="0" eaLnBrk="0" fontAlgn="base" hangingPunct="0">
        <a:spcBef>
          <a:spcPct val="0"/>
        </a:spcBef>
        <a:spcAft>
          <a:spcPct val="0"/>
        </a:spcAft>
        <a:defRPr sz="3600">
          <a:solidFill>
            <a:schemeClr val="bg1"/>
          </a:solidFill>
          <a:latin typeface="Calibri" pitchFamily="34" charset="0"/>
        </a:defRPr>
      </a:lvl5pPr>
      <a:lvl6pPr marL="457200" algn="ctr" rtl="0" fontAlgn="base">
        <a:spcBef>
          <a:spcPct val="0"/>
        </a:spcBef>
        <a:spcAft>
          <a:spcPct val="0"/>
        </a:spcAft>
        <a:defRPr sz="3600">
          <a:solidFill>
            <a:schemeClr val="bg1"/>
          </a:solidFill>
          <a:latin typeface="Calibri" pitchFamily="34" charset="0"/>
        </a:defRPr>
      </a:lvl6pPr>
      <a:lvl7pPr marL="914400" algn="ctr" rtl="0" fontAlgn="base">
        <a:spcBef>
          <a:spcPct val="0"/>
        </a:spcBef>
        <a:spcAft>
          <a:spcPct val="0"/>
        </a:spcAft>
        <a:defRPr sz="3600">
          <a:solidFill>
            <a:schemeClr val="bg1"/>
          </a:solidFill>
          <a:latin typeface="Calibri" pitchFamily="34" charset="0"/>
        </a:defRPr>
      </a:lvl7pPr>
      <a:lvl8pPr marL="1371600" algn="ctr" rtl="0" fontAlgn="base">
        <a:spcBef>
          <a:spcPct val="0"/>
        </a:spcBef>
        <a:spcAft>
          <a:spcPct val="0"/>
        </a:spcAft>
        <a:defRPr sz="3600">
          <a:solidFill>
            <a:schemeClr val="bg1"/>
          </a:solidFill>
          <a:latin typeface="Calibri" pitchFamily="34" charset="0"/>
        </a:defRPr>
      </a:lvl8pPr>
      <a:lvl9pPr marL="1828800" algn="ctr" rtl="0" fontAlgn="base">
        <a:spcBef>
          <a:spcPct val="0"/>
        </a:spcBef>
        <a:spcAft>
          <a:spcPct val="0"/>
        </a:spcAft>
        <a:defRPr sz="3600">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2000" kern="1200">
          <a:solidFill>
            <a:schemeClr val="tx1"/>
          </a:solidFill>
          <a:latin typeface="+mn-lt"/>
          <a:ea typeface="+mn-ea"/>
          <a:cs typeface="+mn-cs"/>
        </a:defRPr>
      </a:lvl3pPr>
      <a:lvl4pPr marL="1428750" indent="-228600" algn="l" rtl="0" eaLnBrk="0" fontAlgn="base" hangingPunct="0">
        <a:spcBef>
          <a:spcPct val="20000"/>
        </a:spcBef>
        <a:spcAft>
          <a:spcPct val="0"/>
        </a:spcAft>
        <a:buSzPct val="85000"/>
        <a:buFont typeface="Wingdings" pitchFamily="2" charset="2"/>
        <a:buChar char="v"/>
        <a:defRPr kern="1200">
          <a:solidFill>
            <a:schemeClr val="tx1"/>
          </a:solidFill>
          <a:latin typeface="+mn-lt"/>
          <a:ea typeface="+mn-ea"/>
          <a:cs typeface="+mn-cs"/>
        </a:defRPr>
      </a:lvl4pPr>
      <a:lvl5pPr marL="17145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oamp.od.nih.gov/dsaps/purchase-card-program-branch"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NIDDKICPurchaseCardCoordinator@mail.nih.gov" TargetMode="External"/><Relationship Id="rId2" Type="http://schemas.openxmlformats.org/officeDocument/2006/relationships/hyperlink" Target="mailto:creditcard@od.nih.gov" TargetMode="External"/><Relationship Id="rId1" Type="http://schemas.openxmlformats.org/officeDocument/2006/relationships/slideLayout" Target="../slideLayouts/slideLayout2.xml"/><Relationship Id="rId4" Type="http://schemas.openxmlformats.org/officeDocument/2006/relationships/hyperlink" Target="mailto:meeluwanee.ordono@nih.gov"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oamp.od.nih.gov/sites/default/files/DSAPS/pcardsupplemtv6mar2014_508_1.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oamp.od.nih.gov/sites/default/files/DSAPS/pcardsupplemtv6mar2014_508_1.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NIDDK </a:t>
            </a:r>
            <a:r>
              <a:rPr lang="en-US" b="1" u="sng" dirty="0"/>
              <a:t>P</a:t>
            </a:r>
            <a:r>
              <a:rPr lang="en-US" dirty="0"/>
              <a:t>urchasing </a:t>
            </a:r>
            <a:r>
              <a:rPr lang="en-US" b="1" u="sng" dirty="0"/>
              <a:t>O</a:t>
            </a:r>
            <a:r>
              <a:rPr lang="en-US" dirty="0"/>
              <a:t>n-line </a:t>
            </a:r>
            <a:r>
              <a:rPr lang="en-US" b="1" u="sng" dirty="0"/>
              <a:t>T</a:t>
            </a:r>
            <a:r>
              <a:rPr lang="en-US" dirty="0"/>
              <a:t>racking </a:t>
            </a:r>
            <a:r>
              <a:rPr lang="en-US" b="1" u="sng" dirty="0"/>
              <a:t>S</a:t>
            </a:r>
            <a:r>
              <a:rPr lang="en-US" dirty="0"/>
              <a:t>ystem 5.7</a:t>
            </a:r>
          </a:p>
        </p:txBody>
      </p:sp>
      <p:sp>
        <p:nvSpPr>
          <p:cNvPr id="7" name="Subtitle 6"/>
          <p:cNvSpPr>
            <a:spLocks noGrp="1"/>
          </p:cNvSpPr>
          <p:nvPr>
            <p:ph type="subTitle" idx="1"/>
          </p:nvPr>
        </p:nvSpPr>
        <p:spPr/>
        <p:txBody>
          <a:bodyPr/>
          <a:lstStyle/>
          <a:p>
            <a:r>
              <a:rPr lang="en-US" dirty="0"/>
              <a:t>POTS Education and Training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24E81A0-8CE3-4020-904F-43C17E1D5BEE}"/>
              </a:ext>
            </a:extLst>
          </p:cNvPr>
          <p:cNvSpPr txBox="1">
            <a:spLocks/>
          </p:cNvSpPr>
          <p:nvPr/>
        </p:nvSpPr>
        <p:spPr>
          <a:xfrm>
            <a:off x="3586480" y="132080"/>
            <a:ext cx="7995920" cy="914400"/>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ct val="0"/>
              </a:spcBef>
              <a:buNone/>
              <a:defRPr sz="3600" kern="1200">
                <a:solidFill>
                  <a:schemeClr val="tx1"/>
                </a:solidFill>
                <a:latin typeface="+mj-lt"/>
                <a:ea typeface="+mj-ea"/>
                <a:cs typeface="+mj-cs"/>
              </a:defRPr>
            </a:lvl1pPr>
          </a:lstStyle>
          <a:p>
            <a:r>
              <a:rPr lang="en-US" altLang="en-US" dirty="0">
                <a:solidFill>
                  <a:schemeClr val="bg1"/>
                </a:solidFill>
              </a:rPr>
              <a:t>	POTS Best Practices cont’d</a:t>
            </a:r>
            <a:endParaRPr lang="en-US" dirty="0">
              <a:solidFill>
                <a:schemeClr val="bg1"/>
              </a:solidFill>
            </a:endParaRPr>
          </a:p>
        </p:txBody>
      </p:sp>
      <p:sp>
        <p:nvSpPr>
          <p:cNvPr id="5" name="Content Placeholder 2">
            <a:extLst>
              <a:ext uri="{FF2B5EF4-FFF2-40B4-BE49-F238E27FC236}">
                <a16:creationId xmlns:a16="http://schemas.microsoft.com/office/drawing/2014/main" id="{5CBA6413-20D8-4DD8-A1D4-C0D58813ACC6}"/>
              </a:ext>
            </a:extLst>
          </p:cNvPr>
          <p:cNvSpPr txBox="1">
            <a:spLocks/>
          </p:cNvSpPr>
          <p:nvPr/>
        </p:nvSpPr>
        <p:spPr>
          <a:xfrm>
            <a:off x="436419" y="1431892"/>
            <a:ext cx="11388436" cy="4885782"/>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Clr>
                <a:schemeClr val="tx2"/>
              </a:buClr>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2pPr>
            <a:lvl3pPr marL="1143000" indent="-223838" algn="l" defTabSz="914400" rtl="0" eaLnBrk="1" latinLnBrk="0" hangingPunct="1">
              <a:spcBef>
                <a:spcPct val="20000"/>
              </a:spcBef>
              <a:buClr>
                <a:schemeClr val="tx2"/>
              </a:buClr>
              <a:buFont typeface="Wingdings" pitchFamily="2" charset="2"/>
              <a:buChar char="§"/>
              <a:tabLst/>
              <a:defRPr sz="2000" kern="1200">
                <a:solidFill>
                  <a:schemeClr val="tx1"/>
                </a:solidFill>
                <a:latin typeface="+mn-lt"/>
                <a:ea typeface="+mn-ea"/>
                <a:cs typeface="+mn-cs"/>
              </a:defRPr>
            </a:lvl3pPr>
            <a:lvl4pPr marL="1428750" indent="-228600" algn="l" defTabSz="914400" rtl="0" eaLnBrk="1" latinLnBrk="0" hangingPunct="1">
              <a:spcBef>
                <a:spcPct val="20000"/>
              </a:spcBef>
              <a:buClr>
                <a:schemeClr val="tx2"/>
              </a:buClr>
              <a:buSzPct val="80000"/>
              <a:buFont typeface="Wingdings" pitchFamily="2" charset="2"/>
              <a:buChar char="v"/>
              <a:defRPr sz="1800" kern="1200">
                <a:solidFill>
                  <a:schemeClr val="tx1"/>
                </a:solidFill>
                <a:latin typeface="+mn-lt"/>
                <a:ea typeface="+mn-ea"/>
                <a:cs typeface="+mn-cs"/>
              </a:defRPr>
            </a:lvl4pPr>
            <a:lvl5pPr marL="17145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400" b="1" u="sng" dirty="0">
                <a:solidFill>
                  <a:prstClr val="black"/>
                </a:solidFill>
              </a:rPr>
              <a:t>Unauthorized Purchases </a:t>
            </a:r>
            <a:r>
              <a:rPr lang="en-US" sz="2400" dirty="0"/>
              <a:t>- The government purchase card may only be used to make purchases authorized by law or regulation for the legitimate need of the Government. The following items are </a:t>
            </a:r>
            <a:r>
              <a:rPr lang="en-US" sz="2400" b="1" i="1" dirty="0"/>
              <a:t>unauthorized</a:t>
            </a:r>
            <a:r>
              <a:rPr lang="en-US" sz="2400" dirty="0"/>
              <a:t> and should not be purchased with the purchase card:</a:t>
            </a:r>
          </a:p>
          <a:p>
            <a:pPr lvl="1">
              <a:defRPr/>
            </a:pPr>
            <a:r>
              <a:rPr lang="en-US" sz="2200" dirty="0"/>
              <a:t>Personal items</a:t>
            </a:r>
          </a:p>
          <a:p>
            <a:pPr lvl="1">
              <a:defRPr/>
            </a:pPr>
            <a:r>
              <a:rPr lang="en-US" sz="2200" dirty="0"/>
              <a:t>Controlled Substances	</a:t>
            </a:r>
          </a:p>
          <a:p>
            <a:pPr lvl="1">
              <a:defRPr/>
            </a:pPr>
            <a:r>
              <a:rPr lang="en-US" sz="2200" dirty="0"/>
              <a:t>Cash advances</a:t>
            </a:r>
          </a:p>
          <a:p>
            <a:pPr lvl="1">
              <a:defRPr/>
            </a:pPr>
            <a:r>
              <a:rPr lang="en-US" sz="2200" dirty="0"/>
              <a:t>Membership fees in a society or association for individual employees</a:t>
            </a:r>
          </a:p>
          <a:p>
            <a:pPr lvl="1">
              <a:defRPr/>
            </a:pPr>
            <a:r>
              <a:rPr lang="en-US" sz="2200" dirty="0"/>
              <a:t>Travel or travel-related expenses</a:t>
            </a:r>
          </a:p>
          <a:p>
            <a:pPr lvl="1">
              <a:defRPr/>
            </a:pPr>
            <a:r>
              <a:rPr lang="en-US" sz="2200" dirty="0"/>
              <a:t>Gift certificates/Gift cards that require an activation fee</a:t>
            </a:r>
          </a:p>
          <a:p>
            <a:pPr lvl="1">
              <a:defRPr/>
            </a:pPr>
            <a:r>
              <a:rPr lang="en-US" sz="2200" dirty="0"/>
              <a:t>Gifts for employees</a:t>
            </a:r>
          </a:p>
          <a:p>
            <a:pPr lvl="1">
              <a:defRPr/>
            </a:pPr>
            <a:r>
              <a:rPr lang="en-US" sz="2200" dirty="0"/>
              <a:t>Products not meeting a bona fide need of NIH</a:t>
            </a:r>
          </a:p>
          <a:p>
            <a:pPr marL="0" indent="0">
              <a:buNone/>
              <a:defRPr/>
            </a:pPr>
            <a:r>
              <a:rPr lang="en-US" sz="2400" dirty="0"/>
              <a:t>Complete List of Unauthorized Purchases: </a:t>
            </a:r>
            <a:r>
              <a:rPr lang="en-US" sz="2400" dirty="0">
                <a:hlinkClick r:id="rId2"/>
              </a:rPr>
              <a:t>http://oamp.od.nih.gov/dsaps/purchase-card-program-branch#PCG</a:t>
            </a:r>
            <a:r>
              <a:rPr lang="en-US" sz="2400" dirty="0"/>
              <a:t>.</a:t>
            </a:r>
          </a:p>
          <a:p>
            <a:pPr>
              <a:lnSpc>
                <a:spcPct val="110000"/>
              </a:lnSpc>
              <a:buFont typeface="Arial" charset="0"/>
              <a:buChar char="•"/>
            </a:pPr>
            <a:endParaRPr lang="en-US" sz="2400" dirty="0"/>
          </a:p>
          <a:p>
            <a:endParaRPr lang="en-US" dirty="0"/>
          </a:p>
        </p:txBody>
      </p:sp>
    </p:spTree>
    <p:extLst>
      <p:ext uri="{BB962C8B-B14F-4D97-AF65-F5344CB8AC3E}">
        <p14:creationId xmlns:p14="http://schemas.microsoft.com/office/powerpoint/2010/main" val="1041918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31894"/>
            <a:ext cx="10972800" cy="4483721"/>
          </a:xfrm>
        </p:spPr>
        <p:txBody>
          <a:bodyPr>
            <a:normAutofit/>
          </a:bodyPr>
          <a:lstStyle/>
          <a:p>
            <a:pPr marL="0" indent="0">
              <a:buNone/>
              <a:defRPr/>
            </a:pPr>
            <a:r>
              <a:rPr lang="en-US" altLang="en-US" sz="2000" u="sng" spc="100" dirty="0"/>
              <a:t>NIDDK Purchasing and Policy Questions </a:t>
            </a:r>
          </a:p>
          <a:p>
            <a:pPr marL="457200" lvl="1" indent="0">
              <a:buNone/>
              <a:defRPr/>
            </a:pPr>
            <a:r>
              <a:rPr lang="en-US" altLang="en-US" sz="2000" spc="100" dirty="0"/>
              <a:t>NIDDK POC:  Bonnie Zimmerman - 301-496-1114</a:t>
            </a:r>
          </a:p>
          <a:p>
            <a:pPr marL="0" indent="0">
              <a:buNone/>
              <a:defRPr/>
            </a:pPr>
            <a:r>
              <a:rPr lang="en-US" altLang="en-US" sz="2000" u="sng" spc="100" dirty="0"/>
              <a:t>Purchase Card Questions</a:t>
            </a:r>
          </a:p>
          <a:p>
            <a:pPr marL="457200" lvl="1" indent="0">
              <a:buNone/>
              <a:defRPr/>
            </a:pPr>
            <a:r>
              <a:rPr lang="en-US" altLang="en-US" sz="2000" spc="100" dirty="0"/>
              <a:t>NIH Purchase Card Program</a:t>
            </a:r>
          </a:p>
          <a:p>
            <a:pPr marL="457200" lvl="1" indent="0">
              <a:buNone/>
              <a:defRPr/>
            </a:pPr>
            <a:r>
              <a:rPr lang="en-US" altLang="en-US" sz="2000" spc="100" dirty="0"/>
              <a:t>Purchase Card Help Desk: 301-435-6606  </a:t>
            </a:r>
          </a:p>
          <a:p>
            <a:pPr marL="457200" lvl="1" indent="0">
              <a:buNone/>
              <a:defRPr/>
            </a:pPr>
            <a:r>
              <a:rPr lang="en-US" altLang="en-US" sz="2000" spc="100" dirty="0"/>
              <a:t>Email: </a:t>
            </a:r>
            <a:r>
              <a:rPr lang="en-US" altLang="en-US" sz="2000" spc="100" dirty="0">
                <a:hlinkClick r:id="rId2"/>
              </a:rPr>
              <a:t>creditcard@od.nih.gov</a:t>
            </a:r>
            <a:endParaRPr lang="en-US" altLang="en-US" sz="2000" spc="100" dirty="0"/>
          </a:p>
          <a:p>
            <a:pPr marL="0" indent="0">
              <a:buNone/>
              <a:defRPr/>
            </a:pPr>
            <a:r>
              <a:rPr lang="en-US" altLang="en-US" sz="2000" u="sng" spc="100" dirty="0"/>
              <a:t>Cardholder and Card Approving Official Issues</a:t>
            </a:r>
          </a:p>
          <a:p>
            <a:pPr marL="457200" lvl="1" indent="0">
              <a:buNone/>
              <a:defRPr/>
            </a:pPr>
            <a:r>
              <a:rPr lang="en-US" altLang="en-US" sz="2000" spc="100" dirty="0"/>
              <a:t>NIDDK Purchase Card Coordinator: Bonnie Zimmerman 301-443-0976</a:t>
            </a:r>
          </a:p>
          <a:p>
            <a:pPr marL="457200" lvl="1" indent="0">
              <a:buNone/>
              <a:defRPr/>
            </a:pPr>
            <a:r>
              <a:rPr lang="en-US" altLang="en-US" sz="2000" spc="100" dirty="0"/>
              <a:t>Email:  </a:t>
            </a:r>
            <a:r>
              <a:rPr lang="en-US" altLang="en-US" sz="2000" spc="100" dirty="0">
                <a:hlinkClick r:id="rId3"/>
              </a:rPr>
              <a:t>NIDDKICPurchaseCardCoordinator@mail.nih.gov</a:t>
            </a:r>
            <a:endParaRPr lang="en-US" altLang="en-US" sz="2000" spc="100" dirty="0"/>
          </a:p>
          <a:p>
            <a:pPr marL="0" indent="0">
              <a:buClr>
                <a:srgbClr val="1F497D"/>
              </a:buClr>
              <a:buNone/>
              <a:defRPr/>
            </a:pPr>
            <a:r>
              <a:rPr lang="en-US" altLang="en-US" sz="2000" u="sng" spc="100" dirty="0">
                <a:solidFill>
                  <a:prstClr val="black"/>
                </a:solidFill>
              </a:rPr>
              <a:t>Property Questions</a:t>
            </a:r>
          </a:p>
          <a:p>
            <a:pPr marL="457200" lvl="1" indent="0">
              <a:buClr>
                <a:srgbClr val="1F497D"/>
              </a:buClr>
              <a:buNone/>
              <a:defRPr/>
            </a:pPr>
            <a:r>
              <a:rPr lang="en-US" altLang="en-US" sz="2000" spc="100" dirty="0">
                <a:solidFill>
                  <a:prstClr val="black"/>
                </a:solidFill>
              </a:rPr>
              <a:t>NIDDK POC:  Annie </a:t>
            </a:r>
            <a:r>
              <a:rPr lang="en-US" altLang="en-US" sz="2000" spc="100" dirty="0" err="1">
                <a:solidFill>
                  <a:prstClr val="black"/>
                </a:solidFill>
              </a:rPr>
              <a:t>Ordono</a:t>
            </a:r>
            <a:r>
              <a:rPr lang="en-US" altLang="en-US" sz="2000" spc="100" dirty="0">
                <a:solidFill>
                  <a:prstClr val="black"/>
                </a:solidFill>
              </a:rPr>
              <a:t> - 301-480-7949</a:t>
            </a:r>
          </a:p>
          <a:p>
            <a:pPr marL="457200" lvl="1" indent="0">
              <a:buClr>
                <a:srgbClr val="1F497D"/>
              </a:buClr>
              <a:buNone/>
              <a:defRPr/>
            </a:pPr>
            <a:r>
              <a:rPr lang="en-US" altLang="en-US" sz="2000" spc="100" dirty="0">
                <a:solidFill>
                  <a:prstClr val="black"/>
                </a:solidFill>
              </a:rPr>
              <a:t>Email: </a:t>
            </a:r>
            <a:r>
              <a:rPr lang="en-US" altLang="en-US" sz="2000" spc="100" dirty="0">
                <a:solidFill>
                  <a:prstClr val="black"/>
                </a:solidFill>
                <a:hlinkClick r:id="rId4"/>
              </a:rPr>
              <a:t>meeluwanee.ordono@nih.gov</a:t>
            </a:r>
            <a:endParaRPr lang="en-US" dirty="0"/>
          </a:p>
        </p:txBody>
      </p:sp>
      <p:sp>
        <p:nvSpPr>
          <p:cNvPr id="6" name="Title 1">
            <a:extLst>
              <a:ext uri="{FF2B5EF4-FFF2-40B4-BE49-F238E27FC236}">
                <a16:creationId xmlns:a16="http://schemas.microsoft.com/office/drawing/2014/main" id="{D24E81A0-8CE3-4020-904F-43C17E1D5BEE}"/>
              </a:ext>
            </a:extLst>
          </p:cNvPr>
          <p:cNvSpPr txBox="1">
            <a:spLocks/>
          </p:cNvSpPr>
          <p:nvPr/>
        </p:nvSpPr>
        <p:spPr>
          <a:xfrm>
            <a:off x="3586480" y="132080"/>
            <a:ext cx="7995920" cy="914400"/>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ct val="0"/>
              </a:spcBef>
              <a:buNone/>
              <a:defRPr sz="3600" kern="1200">
                <a:solidFill>
                  <a:schemeClr val="tx1"/>
                </a:solidFill>
                <a:latin typeface="+mj-lt"/>
                <a:ea typeface="+mj-ea"/>
                <a:cs typeface="+mj-cs"/>
              </a:defRPr>
            </a:lvl1pPr>
          </a:lstStyle>
          <a:p>
            <a:r>
              <a:rPr lang="en-US" altLang="en-US" dirty="0">
                <a:solidFill>
                  <a:schemeClr val="bg1"/>
                </a:solidFill>
              </a:rPr>
              <a:t>	POTS Resources</a:t>
            </a:r>
            <a:endParaRPr lang="en-US" dirty="0">
              <a:solidFill>
                <a:schemeClr val="bg1"/>
              </a:solidFill>
            </a:endParaRPr>
          </a:p>
        </p:txBody>
      </p:sp>
    </p:spTree>
    <p:extLst>
      <p:ext uri="{BB962C8B-B14F-4D97-AF65-F5344CB8AC3E}">
        <p14:creationId xmlns:p14="http://schemas.microsoft.com/office/powerpoint/2010/main" val="3909680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948359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7952"/>
            <a:ext cx="10972800" cy="4714240"/>
          </a:xfrm>
        </p:spPr>
        <p:txBody>
          <a:bodyPr>
            <a:normAutofit/>
          </a:bodyPr>
          <a:lstStyle/>
          <a:p>
            <a:r>
              <a:rPr lang="en-US" dirty="0"/>
              <a:t>Introduce yourself</a:t>
            </a:r>
          </a:p>
        </p:txBody>
      </p:sp>
      <p:sp>
        <p:nvSpPr>
          <p:cNvPr id="6" name="Title 1">
            <a:extLst>
              <a:ext uri="{FF2B5EF4-FFF2-40B4-BE49-F238E27FC236}">
                <a16:creationId xmlns:a16="http://schemas.microsoft.com/office/drawing/2014/main" id="{D24E81A0-8CE3-4020-904F-43C17E1D5BEE}"/>
              </a:ext>
            </a:extLst>
          </p:cNvPr>
          <p:cNvSpPr txBox="1">
            <a:spLocks/>
          </p:cNvSpPr>
          <p:nvPr/>
        </p:nvSpPr>
        <p:spPr>
          <a:xfrm>
            <a:off x="3586480" y="132080"/>
            <a:ext cx="7995920" cy="914400"/>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ct val="0"/>
              </a:spcBef>
              <a:buNone/>
              <a:defRPr sz="3600" kern="1200">
                <a:solidFill>
                  <a:schemeClr val="tx1"/>
                </a:solidFill>
                <a:latin typeface="+mj-lt"/>
                <a:ea typeface="+mj-ea"/>
                <a:cs typeface="+mj-cs"/>
              </a:defRPr>
            </a:lvl1pPr>
          </a:lstStyle>
          <a:p>
            <a:r>
              <a:rPr lang="en-US" altLang="en-US" dirty="0">
                <a:solidFill>
                  <a:schemeClr val="bg1"/>
                </a:solidFill>
              </a:rPr>
              <a:t>	Meet the Trainer</a:t>
            </a:r>
            <a:endParaRPr lang="en-US" dirty="0">
              <a:solidFill>
                <a:schemeClr val="bg1"/>
              </a:solidFill>
            </a:endParaRPr>
          </a:p>
        </p:txBody>
      </p:sp>
    </p:spTree>
    <p:extLst>
      <p:ext uri="{BB962C8B-B14F-4D97-AF65-F5344CB8AC3E}">
        <p14:creationId xmlns:p14="http://schemas.microsoft.com/office/powerpoint/2010/main" val="3372640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7952"/>
            <a:ext cx="10972800" cy="4714240"/>
          </a:xfrm>
        </p:spPr>
        <p:txBody>
          <a:bodyPr>
            <a:normAutofit/>
          </a:bodyPr>
          <a:lstStyle/>
          <a:p>
            <a:pPr marL="571500" indent="-571500">
              <a:buFont typeface="Calibri" pitchFamily="34" charset="0"/>
              <a:buAutoNum type="romanUcPeriod"/>
            </a:pPr>
            <a:r>
              <a:rPr lang="en-US" altLang="en-US" dirty="0"/>
              <a:t>Purpose of the Training </a:t>
            </a:r>
          </a:p>
          <a:p>
            <a:pPr marL="571500" indent="-571500">
              <a:buFont typeface="Calibri" pitchFamily="34" charset="0"/>
              <a:buAutoNum type="romanUcPeriod"/>
            </a:pPr>
            <a:r>
              <a:rPr lang="en-US" altLang="en-US" dirty="0"/>
              <a:t>Benefits of using POTS </a:t>
            </a:r>
          </a:p>
          <a:p>
            <a:pPr marL="571500" indent="-571500">
              <a:buFont typeface="Calibri" pitchFamily="34" charset="0"/>
              <a:buAutoNum type="romanUcPeriod"/>
            </a:pPr>
            <a:r>
              <a:rPr lang="en-US" altLang="en-US" dirty="0"/>
              <a:t>Roles in POTS </a:t>
            </a:r>
          </a:p>
          <a:p>
            <a:pPr marL="571500" indent="-571500">
              <a:buFont typeface="Calibri" pitchFamily="34" charset="0"/>
              <a:buAutoNum type="romanUcPeriod"/>
            </a:pPr>
            <a:r>
              <a:rPr lang="en-US" altLang="en-US" dirty="0"/>
              <a:t>POTS Best Practices</a:t>
            </a:r>
          </a:p>
          <a:p>
            <a:pPr marL="971550" lvl="1" indent="-571500">
              <a:buFont typeface="Calibri" pitchFamily="34" charset="0"/>
              <a:buAutoNum type="romanUcPeriod"/>
            </a:pPr>
            <a:r>
              <a:rPr lang="en-US" altLang="en-US" dirty="0"/>
              <a:t>Separation of Duties, Vendor Communication, Expectations</a:t>
            </a:r>
          </a:p>
          <a:p>
            <a:pPr marL="571500" indent="-571500">
              <a:buFont typeface="Calibri" pitchFamily="34" charset="0"/>
              <a:buAutoNum type="romanUcPeriod"/>
            </a:pPr>
            <a:r>
              <a:rPr lang="en-US" altLang="en-US" dirty="0"/>
              <a:t>Order Workflow (Order purchase life cycle)</a:t>
            </a:r>
          </a:p>
          <a:p>
            <a:pPr marL="571500" indent="-571500">
              <a:buFont typeface="Calibri" pitchFamily="34" charset="0"/>
              <a:buAutoNum type="romanUcPeriod"/>
            </a:pPr>
            <a:r>
              <a:rPr lang="en-US" altLang="en-US" dirty="0"/>
              <a:t>Updated Policies and Procedures (Conference, Send All Lines) </a:t>
            </a:r>
          </a:p>
          <a:p>
            <a:pPr marL="571500" indent="-571500">
              <a:buFont typeface="Calibri" pitchFamily="34" charset="0"/>
              <a:buAutoNum type="romanUcPeriod"/>
            </a:pPr>
            <a:r>
              <a:rPr lang="en-US" altLang="en-US" dirty="0"/>
              <a:t>Available Resources (Helpdesk and documents)</a:t>
            </a:r>
          </a:p>
        </p:txBody>
      </p:sp>
      <p:sp>
        <p:nvSpPr>
          <p:cNvPr id="6" name="Title 1">
            <a:extLst>
              <a:ext uri="{FF2B5EF4-FFF2-40B4-BE49-F238E27FC236}">
                <a16:creationId xmlns:a16="http://schemas.microsoft.com/office/drawing/2014/main" id="{D24E81A0-8CE3-4020-904F-43C17E1D5BEE}"/>
              </a:ext>
            </a:extLst>
          </p:cNvPr>
          <p:cNvSpPr txBox="1">
            <a:spLocks/>
          </p:cNvSpPr>
          <p:nvPr/>
        </p:nvSpPr>
        <p:spPr>
          <a:xfrm>
            <a:off x="3586480" y="132080"/>
            <a:ext cx="7995920" cy="914400"/>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ct val="0"/>
              </a:spcBef>
              <a:buNone/>
              <a:defRPr sz="3600" kern="1200">
                <a:solidFill>
                  <a:schemeClr val="tx1"/>
                </a:solidFill>
                <a:latin typeface="+mj-lt"/>
                <a:ea typeface="+mj-ea"/>
                <a:cs typeface="+mj-cs"/>
              </a:defRPr>
            </a:lvl1pPr>
          </a:lstStyle>
          <a:p>
            <a:r>
              <a:rPr lang="en-US" altLang="en-US" dirty="0">
                <a:solidFill>
                  <a:schemeClr val="bg1"/>
                </a:solidFill>
              </a:rPr>
              <a:t>	Agenda Topics</a:t>
            </a:r>
            <a:endParaRPr lang="en-US" dirty="0">
              <a:solidFill>
                <a:schemeClr val="bg1"/>
              </a:solidFill>
            </a:endParaRPr>
          </a:p>
        </p:txBody>
      </p:sp>
    </p:spTree>
    <p:extLst>
      <p:ext uri="{BB962C8B-B14F-4D97-AF65-F5344CB8AC3E}">
        <p14:creationId xmlns:p14="http://schemas.microsoft.com/office/powerpoint/2010/main" val="2232598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78551"/>
            <a:ext cx="10972800" cy="4166481"/>
          </a:xfrm>
        </p:spPr>
        <p:txBody>
          <a:bodyPr>
            <a:normAutofit/>
          </a:bodyPr>
          <a:lstStyle/>
          <a:p>
            <a:pPr marL="0" indent="0">
              <a:buNone/>
            </a:pPr>
            <a:r>
              <a:rPr lang="en-US" dirty="0"/>
              <a:t>POTS is a </a:t>
            </a:r>
            <a:r>
              <a:rPr lang="en-US" b="1" u="sng" dirty="0"/>
              <a:t>P</a:t>
            </a:r>
            <a:r>
              <a:rPr lang="en-US" dirty="0"/>
              <a:t>urchasing </a:t>
            </a:r>
            <a:r>
              <a:rPr lang="en-US" b="1" u="sng" dirty="0"/>
              <a:t>O</a:t>
            </a:r>
            <a:r>
              <a:rPr lang="en-US" dirty="0"/>
              <a:t>nline </a:t>
            </a:r>
            <a:r>
              <a:rPr lang="en-US" b="1" u="sng" dirty="0"/>
              <a:t>T</a:t>
            </a:r>
            <a:r>
              <a:rPr lang="en-US" dirty="0"/>
              <a:t>racking </a:t>
            </a:r>
            <a:r>
              <a:rPr lang="en-US" b="1" u="sng" dirty="0"/>
              <a:t>S</a:t>
            </a:r>
            <a:r>
              <a:rPr lang="en-US" dirty="0"/>
              <a:t>ystem used by NIH to house any type of purchase order submission, approval tracking, document management, and reporting.</a:t>
            </a:r>
          </a:p>
          <a:p>
            <a:pPr marL="0" indent="0">
              <a:buNone/>
            </a:pPr>
            <a:endParaRPr lang="en-US" dirty="0"/>
          </a:p>
          <a:p>
            <a:pPr marL="0" indent="0">
              <a:buNone/>
            </a:pPr>
            <a:r>
              <a:rPr lang="en-US" dirty="0"/>
              <a:t>Any actions performed by all users are directly determined by a user’s </a:t>
            </a:r>
            <a:r>
              <a:rPr lang="en-US" b="1" dirty="0"/>
              <a:t>ROLE(S) </a:t>
            </a:r>
            <a:r>
              <a:rPr lang="en-US" dirty="0"/>
              <a:t>they have been assigned and are tied to the </a:t>
            </a:r>
            <a:r>
              <a:rPr lang="en-US" b="1" dirty="0"/>
              <a:t>CAN(S) </a:t>
            </a:r>
            <a:r>
              <a:rPr lang="en-US" dirty="0"/>
              <a:t>each user has been assigned to, all maintained with an electronic audit within POTS.</a:t>
            </a:r>
          </a:p>
        </p:txBody>
      </p:sp>
      <p:sp>
        <p:nvSpPr>
          <p:cNvPr id="6" name="Title 1">
            <a:extLst>
              <a:ext uri="{FF2B5EF4-FFF2-40B4-BE49-F238E27FC236}">
                <a16:creationId xmlns:a16="http://schemas.microsoft.com/office/drawing/2014/main" id="{D24E81A0-8CE3-4020-904F-43C17E1D5BEE}"/>
              </a:ext>
            </a:extLst>
          </p:cNvPr>
          <p:cNvSpPr txBox="1">
            <a:spLocks/>
          </p:cNvSpPr>
          <p:nvPr/>
        </p:nvSpPr>
        <p:spPr>
          <a:xfrm>
            <a:off x="3586480" y="132080"/>
            <a:ext cx="7995920" cy="914400"/>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ct val="0"/>
              </a:spcBef>
              <a:buNone/>
              <a:defRPr sz="3600" kern="1200">
                <a:solidFill>
                  <a:schemeClr val="tx1"/>
                </a:solidFill>
                <a:latin typeface="+mj-lt"/>
                <a:ea typeface="+mj-ea"/>
                <a:cs typeface="+mj-cs"/>
              </a:defRPr>
            </a:lvl1pPr>
          </a:lstStyle>
          <a:p>
            <a:r>
              <a:rPr lang="en-US" altLang="en-US" dirty="0">
                <a:solidFill>
                  <a:schemeClr val="bg1"/>
                </a:solidFill>
              </a:rPr>
              <a:t>	Introduction to POTS</a:t>
            </a:r>
            <a:endParaRPr lang="en-US" dirty="0">
              <a:solidFill>
                <a:schemeClr val="bg1"/>
              </a:solidFill>
            </a:endParaRPr>
          </a:p>
        </p:txBody>
      </p:sp>
    </p:spTree>
    <p:extLst>
      <p:ext uri="{BB962C8B-B14F-4D97-AF65-F5344CB8AC3E}">
        <p14:creationId xmlns:p14="http://schemas.microsoft.com/office/powerpoint/2010/main" val="12245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59881"/>
            <a:ext cx="10972800" cy="4521044"/>
          </a:xfrm>
        </p:spPr>
        <p:txBody>
          <a:bodyPr>
            <a:normAutofit/>
          </a:bodyPr>
          <a:lstStyle/>
          <a:p>
            <a:pPr>
              <a:buFont typeface="Arial" charset="0"/>
              <a:buChar char="•"/>
            </a:pPr>
            <a:r>
              <a:rPr lang="en-US" altLang="en-US" sz="2400" b="1" u="sng" dirty="0"/>
              <a:t>Document Management</a:t>
            </a:r>
            <a:r>
              <a:rPr lang="en-US" altLang="en-US" sz="2400" dirty="0"/>
              <a:t> allows users to ensure that orders are accurate, on time, and scheduled to be shipped to the correct address. Additionally, POTS helps to prevent duplicates, double charges, lost orders, and guarantees vendors are paid. </a:t>
            </a:r>
          </a:p>
          <a:p>
            <a:pPr>
              <a:buFont typeface="Arial" charset="0"/>
              <a:buChar char="•"/>
            </a:pPr>
            <a:r>
              <a:rPr lang="en-US" altLang="en-US" sz="2400" b="1" u="sng" dirty="0"/>
              <a:t>Time Saving</a:t>
            </a:r>
            <a:r>
              <a:rPr lang="en-US" altLang="en-US" sz="2400" b="1" dirty="0"/>
              <a:t> </a:t>
            </a:r>
            <a:r>
              <a:rPr lang="en-US" altLang="en-US" sz="2400" dirty="0"/>
              <a:t>features include allowing users to copy previously placed orders, add recently ordered items from other orders, requisitions are automatically routed to assigned cardholders and allows you to follow the order status</a:t>
            </a:r>
          </a:p>
          <a:p>
            <a:pPr>
              <a:buFont typeface="Arial" charset="0"/>
              <a:buChar char="•"/>
            </a:pPr>
            <a:r>
              <a:rPr lang="en-US" altLang="en-US" sz="2400" b="1" u="sng" dirty="0"/>
              <a:t>Administrative </a:t>
            </a:r>
            <a:r>
              <a:rPr lang="en-US" altLang="en-US" sz="2400" dirty="0"/>
              <a:t>benefits include applying business rules for pre-approvals, avoiding Separation of Duty conflicts, require purchase justification, electronic records of all related communications and documents that are uploaded to the purchase file.</a:t>
            </a:r>
          </a:p>
          <a:p>
            <a:pPr>
              <a:buFont typeface="Arial" charset="0"/>
              <a:buChar char="•"/>
            </a:pPr>
            <a:r>
              <a:rPr lang="en-US" altLang="en-US" sz="2400" b="1" u="sng" dirty="0"/>
              <a:t>Budgeting</a:t>
            </a:r>
            <a:r>
              <a:rPr lang="en-US" altLang="en-US" sz="2400" dirty="0"/>
              <a:t> for your lab is easier to track and follow, procurement audits, reporting, invoicing, and approvals are all in one central location.</a:t>
            </a:r>
            <a:endParaRPr lang="en-US" altLang="en-US" sz="2400" b="1" u="sng" dirty="0"/>
          </a:p>
        </p:txBody>
      </p:sp>
      <p:sp>
        <p:nvSpPr>
          <p:cNvPr id="6" name="Title 1">
            <a:extLst>
              <a:ext uri="{FF2B5EF4-FFF2-40B4-BE49-F238E27FC236}">
                <a16:creationId xmlns:a16="http://schemas.microsoft.com/office/drawing/2014/main" id="{D24E81A0-8CE3-4020-904F-43C17E1D5BEE}"/>
              </a:ext>
            </a:extLst>
          </p:cNvPr>
          <p:cNvSpPr txBox="1">
            <a:spLocks/>
          </p:cNvSpPr>
          <p:nvPr/>
        </p:nvSpPr>
        <p:spPr>
          <a:xfrm>
            <a:off x="3586480" y="132080"/>
            <a:ext cx="7995920" cy="914400"/>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ct val="0"/>
              </a:spcBef>
              <a:buNone/>
              <a:defRPr sz="3600" kern="1200">
                <a:solidFill>
                  <a:schemeClr val="tx1"/>
                </a:solidFill>
                <a:latin typeface="+mj-lt"/>
                <a:ea typeface="+mj-ea"/>
                <a:cs typeface="+mj-cs"/>
              </a:defRPr>
            </a:lvl1pPr>
          </a:lstStyle>
          <a:p>
            <a:r>
              <a:rPr lang="en-US" altLang="en-US" dirty="0">
                <a:solidFill>
                  <a:schemeClr val="bg1"/>
                </a:solidFill>
              </a:rPr>
              <a:t>	POTS Benefits</a:t>
            </a:r>
            <a:endParaRPr lang="en-US" dirty="0">
              <a:solidFill>
                <a:schemeClr val="bg1"/>
              </a:solidFill>
            </a:endParaRPr>
          </a:p>
        </p:txBody>
      </p:sp>
    </p:spTree>
    <p:extLst>
      <p:ext uri="{BB962C8B-B14F-4D97-AF65-F5344CB8AC3E}">
        <p14:creationId xmlns:p14="http://schemas.microsoft.com/office/powerpoint/2010/main" val="1288961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31891"/>
            <a:ext cx="10972800" cy="4465060"/>
          </a:xfrm>
        </p:spPr>
        <p:txBody>
          <a:bodyPr>
            <a:normAutofit fontScale="92500" lnSpcReduction="10000"/>
          </a:bodyPr>
          <a:lstStyle/>
          <a:p>
            <a:pPr>
              <a:buFont typeface="Arial" charset="0"/>
              <a:buChar char="•"/>
            </a:pPr>
            <a:r>
              <a:rPr lang="en-US" altLang="en-US" sz="2600" b="1" u="sng" dirty="0"/>
              <a:t>End User</a:t>
            </a:r>
            <a:r>
              <a:rPr lang="en-US" altLang="en-US" sz="2600" dirty="0"/>
              <a:t> – Requests goods or services (unofficial role in NIDDK purchasing process)</a:t>
            </a:r>
          </a:p>
          <a:p>
            <a:pPr>
              <a:lnSpc>
                <a:spcPct val="150000"/>
              </a:lnSpc>
              <a:buFont typeface="Arial" charset="0"/>
              <a:buChar char="•"/>
            </a:pPr>
            <a:r>
              <a:rPr lang="en-US" altLang="en-US" sz="2600" b="1" u="sng" dirty="0"/>
              <a:t>Requestor</a:t>
            </a:r>
            <a:r>
              <a:rPr lang="en-US" altLang="en-US" sz="2600" dirty="0"/>
              <a:t> – Generates the actual order-typically the receiver </a:t>
            </a:r>
            <a:endParaRPr lang="en-US" altLang="en-US" sz="2600" u="sng" dirty="0"/>
          </a:p>
          <a:p>
            <a:pPr>
              <a:buFont typeface="Arial" charset="0"/>
              <a:buChar char="•"/>
            </a:pPr>
            <a:r>
              <a:rPr lang="en-US" altLang="en-US" sz="2600" b="1" u="sng" dirty="0"/>
              <a:t>Approver (of the purchase)</a:t>
            </a:r>
            <a:r>
              <a:rPr lang="en-US" altLang="en-US" sz="2600" dirty="0"/>
              <a:t> – Certifies the purchase is for a legitimate need</a:t>
            </a:r>
          </a:p>
          <a:p>
            <a:pPr>
              <a:buFont typeface="Arial" charset="0"/>
              <a:buChar char="•"/>
            </a:pPr>
            <a:r>
              <a:rPr lang="en-US" altLang="en-US" sz="2600" b="1" u="sng" dirty="0"/>
              <a:t>Funds Approver</a:t>
            </a:r>
            <a:r>
              <a:rPr lang="en-US" altLang="en-US" sz="2600" b="1" dirty="0"/>
              <a:t> </a:t>
            </a:r>
            <a:r>
              <a:rPr lang="en-US" altLang="en-US" sz="2600" dirty="0"/>
              <a:t>– Certifies the availability of funds </a:t>
            </a:r>
            <a:r>
              <a:rPr lang="en-US" altLang="en-US" sz="2600" b="1" dirty="0"/>
              <a:t>(always an Administrative Officer; Mainly for POTS orders)</a:t>
            </a:r>
            <a:endParaRPr lang="en-US" altLang="en-US" sz="2600" b="1" dirty="0">
              <a:solidFill>
                <a:srgbClr val="FF0000"/>
              </a:solidFill>
            </a:endParaRPr>
          </a:p>
          <a:p>
            <a:pPr>
              <a:lnSpc>
                <a:spcPct val="150000"/>
              </a:lnSpc>
              <a:buFont typeface="Arial" charset="0"/>
              <a:buChar char="•"/>
            </a:pPr>
            <a:r>
              <a:rPr lang="en-US" altLang="en-US" sz="2600" b="1" u="sng" dirty="0"/>
              <a:t>Cardholder</a:t>
            </a:r>
            <a:r>
              <a:rPr lang="en-US" altLang="en-US" sz="2600" dirty="0"/>
              <a:t> – Makes the purchase using the purchase card</a:t>
            </a:r>
          </a:p>
          <a:p>
            <a:pPr>
              <a:lnSpc>
                <a:spcPct val="150000"/>
              </a:lnSpc>
              <a:buFont typeface="Arial" charset="0"/>
              <a:buChar char="•"/>
            </a:pPr>
            <a:r>
              <a:rPr lang="en-US" altLang="en-US" sz="2600" b="1" u="sng" dirty="0"/>
              <a:t>Receiver</a:t>
            </a:r>
            <a:r>
              <a:rPr lang="en-US" altLang="en-US" sz="2600" dirty="0"/>
              <a:t> – Verifies and accepts the goods/services-typically the requester</a:t>
            </a:r>
          </a:p>
          <a:p>
            <a:pPr>
              <a:buFont typeface="Arial" charset="0"/>
              <a:buChar char="•"/>
            </a:pPr>
            <a:r>
              <a:rPr lang="en-US" altLang="en-US" sz="2600" b="1" u="sng" dirty="0"/>
              <a:t>Card Approving Official</a:t>
            </a:r>
            <a:r>
              <a:rPr lang="en-US" altLang="en-US" sz="2600" b="1" dirty="0"/>
              <a:t> </a:t>
            </a:r>
            <a:r>
              <a:rPr lang="en-US" altLang="en-US" sz="2600" dirty="0"/>
              <a:t>– Reviews and approves cardholders’ transactions  under their approving authority to ensure that transactions are legal, proper, mission essential, and in accordance with purchase card policy</a:t>
            </a:r>
          </a:p>
          <a:p>
            <a:endParaRPr lang="en-US" dirty="0"/>
          </a:p>
        </p:txBody>
      </p:sp>
      <p:sp>
        <p:nvSpPr>
          <p:cNvPr id="6" name="Title 1">
            <a:extLst>
              <a:ext uri="{FF2B5EF4-FFF2-40B4-BE49-F238E27FC236}">
                <a16:creationId xmlns:a16="http://schemas.microsoft.com/office/drawing/2014/main" id="{D24E81A0-8CE3-4020-904F-43C17E1D5BEE}"/>
              </a:ext>
            </a:extLst>
          </p:cNvPr>
          <p:cNvSpPr txBox="1">
            <a:spLocks/>
          </p:cNvSpPr>
          <p:nvPr/>
        </p:nvSpPr>
        <p:spPr>
          <a:xfrm>
            <a:off x="3586480" y="132080"/>
            <a:ext cx="7995920" cy="914400"/>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ct val="0"/>
              </a:spcBef>
              <a:buNone/>
              <a:defRPr sz="3600" kern="1200">
                <a:solidFill>
                  <a:schemeClr val="tx1"/>
                </a:solidFill>
                <a:latin typeface="+mj-lt"/>
                <a:ea typeface="+mj-ea"/>
                <a:cs typeface="+mj-cs"/>
              </a:defRPr>
            </a:lvl1pPr>
          </a:lstStyle>
          <a:p>
            <a:r>
              <a:rPr lang="en-US" altLang="en-US" dirty="0">
                <a:solidFill>
                  <a:schemeClr val="bg1"/>
                </a:solidFill>
              </a:rPr>
              <a:t>	Roles in POTS</a:t>
            </a:r>
            <a:endParaRPr lang="en-US" dirty="0">
              <a:solidFill>
                <a:schemeClr val="bg1"/>
              </a:solidFill>
            </a:endParaRPr>
          </a:p>
        </p:txBody>
      </p:sp>
    </p:spTree>
    <p:extLst>
      <p:ext uri="{BB962C8B-B14F-4D97-AF65-F5344CB8AC3E}">
        <p14:creationId xmlns:p14="http://schemas.microsoft.com/office/powerpoint/2010/main" val="2636685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32714"/>
            <a:ext cx="10972800" cy="4569512"/>
          </a:xfrm>
        </p:spPr>
        <p:txBody>
          <a:bodyPr/>
          <a:lstStyle/>
          <a:p>
            <a:pPr lvl="0">
              <a:buClrTx/>
            </a:pPr>
            <a:r>
              <a:rPr lang="en-US" sz="2400" b="1" u="sng" dirty="0">
                <a:solidFill>
                  <a:prstClr val="black"/>
                </a:solidFill>
              </a:rPr>
              <a:t>Purchasing Agent</a:t>
            </a:r>
            <a:r>
              <a:rPr lang="en-US" sz="2400" b="1" dirty="0">
                <a:solidFill>
                  <a:prstClr val="black"/>
                </a:solidFill>
              </a:rPr>
              <a:t> </a:t>
            </a:r>
            <a:r>
              <a:rPr lang="en-US" sz="2400" dirty="0">
                <a:solidFill>
                  <a:prstClr val="black"/>
                </a:solidFill>
              </a:rPr>
              <a:t>– NIDDK employee who is assigned to the NIDDK Purchasing Office and processes orders sent to them through use of POTS (Purchasing Online Tracking System - automated system)</a:t>
            </a:r>
          </a:p>
          <a:p>
            <a:pPr lvl="0">
              <a:buClrTx/>
            </a:pPr>
            <a:r>
              <a:rPr lang="en-US" sz="2400" b="1" u="sng" dirty="0">
                <a:solidFill>
                  <a:prstClr val="black"/>
                </a:solidFill>
              </a:rPr>
              <a:t>Card holder </a:t>
            </a:r>
            <a:r>
              <a:rPr lang="en-US" sz="2400" dirty="0">
                <a:solidFill>
                  <a:prstClr val="black"/>
                </a:solidFill>
              </a:rPr>
              <a:t>– NIDDK authorized credit card holder</a:t>
            </a:r>
            <a:endParaRPr lang="en-US" sz="2400" b="1" u="sng" dirty="0">
              <a:solidFill>
                <a:prstClr val="black"/>
              </a:solidFill>
            </a:endParaRPr>
          </a:p>
          <a:p>
            <a:pPr lvl="1">
              <a:buClrTx/>
            </a:pPr>
            <a:r>
              <a:rPr lang="en-US" dirty="0">
                <a:solidFill>
                  <a:prstClr val="black"/>
                </a:solidFill>
              </a:rPr>
              <a:t>Note: All purchases of IT equipment must be done by the central Purchasing Agents</a:t>
            </a:r>
          </a:p>
          <a:p>
            <a:pPr>
              <a:buClrTx/>
            </a:pPr>
            <a:r>
              <a:rPr lang="en-US" sz="2400" b="1" u="sng" dirty="0">
                <a:solidFill>
                  <a:prstClr val="black"/>
                </a:solidFill>
              </a:rPr>
              <a:t>Contract Specialist</a:t>
            </a:r>
            <a:r>
              <a:rPr lang="en-US" sz="2400" b="1" dirty="0">
                <a:solidFill>
                  <a:prstClr val="black"/>
                </a:solidFill>
              </a:rPr>
              <a:t> </a:t>
            </a:r>
            <a:r>
              <a:rPr lang="en-US" sz="2400" dirty="0">
                <a:solidFill>
                  <a:prstClr val="black"/>
                </a:solidFill>
              </a:rPr>
              <a:t>–</a:t>
            </a:r>
            <a:r>
              <a:rPr lang="en-US" sz="2400" b="1" dirty="0">
                <a:solidFill>
                  <a:prstClr val="black"/>
                </a:solidFill>
              </a:rPr>
              <a:t> </a:t>
            </a:r>
            <a:r>
              <a:rPr lang="en-US" sz="2400" dirty="0">
                <a:solidFill>
                  <a:prstClr val="black"/>
                </a:solidFill>
              </a:rPr>
              <a:t>NICHD Contracting Office employees specializing in orders over $10,000</a:t>
            </a:r>
          </a:p>
          <a:p>
            <a:pPr lvl="0">
              <a:buClrTx/>
            </a:pPr>
            <a:r>
              <a:rPr lang="en-US" sz="2400" b="1" u="sng" dirty="0">
                <a:solidFill>
                  <a:prstClr val="black"/>
                </a:solidFill>
              </a:rPr>
              <a:t>NIDDK Purchase Card Coordinator</a:t>
            </a:r>
            <a:r>
              <a:rPr lang="en-US" sz="2400" b="1" dirty="0">
                <a:solidFill>
                  <a:prstClr val="black"/>
                </a:solidFill>
              </a:rPr>
              <a:t> </a:t>
            </a:r>
            <a:r>
              <a:rPr lang="en-US" sz="2400" dirty="0">
                <a:solidFill>
                  <a:prstClr val="black"/>
                </a:solidFill>
              </a:rPr>
              <a:t>– NIDDK employee who serves as the primary point of contact between the NIH Purchase Card Program and NIDDK’s cardholders and CAOs</a:t>
            </a:r>
          </a:p>
          <a:p>
            <a:endParaRPr lang="en-US" dirty="0"/>
          </a:p>
        </p:txBody>
      </p:sp>
      <p:sp>
        <p:nvSpPr>
          <p:cNvPr id="6" name="Title 1">
            <a:extLst>
              <a:ext uri="{FF2B5EF4-FFF2-40B4-BE49-F238E27FC236}">
                <a16:creationId xmlns:a16="http://schemas.microsoft.com/office/drawing/2014/main" id="{D24E81A0-8CE3-4020-904F-43C17E1D5BEE}"/>
              </a:ext>
            </a:extLst>
          </p:cNvPr>
          <p:cNvSpPr txBox="1">
            <a:spLocks/>
          </p:cNvSpPr>
          <p:nvPr/>
        </p:nvSpPr>
        <p:spPr>
          <a:xfrm>
            <a:off x="3586480" y="132080"/>
            <a:ext cx="7995920" cy="914400"/>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ct val="0"/>
              </a:spcBef>
              <a:buNone/>
              <a:defRPr sz="3600" kern="1200">
                <a:solidFill>
                  <a:schemeClr val="tx1"/>
                </a:solidFill>
                <a:latin typeface="+mj-lt"/>
                <a:ea typeface="+mj-ea"/>
                <a:cs typeface="+mj-cs"/>
              </a:defRPr>
            </a:lvl1pPr>
          </a:lstStyle>
          <a:p>
            <a:r>
              <a:rPr lang="en-US" altLang="en-US" dirty="0">
                <a:solidFill>
                  <a:schemeClr val="bg1"/>
                </a:solidFill>
              </a:rPr>
              <a:t>	Roles in POTS cont’d</a:t>
            </a:r>
            <a:endParaRPr lang="en-US" dirty="0">
              <a:solidFill>
                <a:schemeClr val="bg1"/>
              </a:solidFill>
            </a:endParaRPr>
          </a:p>
        </p:txBody>
      </p:sp>
    </p:spTree>
    <p:extLst>
      <p:ext uri="{BB962C8B-B14F-4D97-AF65-F5344CB8AC3E}">
        <p14:creationId xmlns:p14="http://schemas.microsoft.com/office/powerpoint/2010/main" val="2323731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58066"/>
            <a:ext cx="10972800" cy="4620616"/>
          </a:xfrm>
        </p:spPr>
        <p:txBody>
          <a:bodyPr>
            <a:normAutofit lnSpcReduction="10000"/>
          </a:bodyPr>
          <a:lstStyle/>
          <a:p>
            <a:pPr marL="0" indent="0">
              <a:buNone/>
              <a:defRPr/>
            </a:pPr>
            <a:r>
              <a:rPr lang="en-US" altLang="en-US" sz="2000" b="1" u="sng" dirty="0"/>
              <a:t>Separation of Duties</a:t>
            </a:r>
            <a:r>
              <a:rPr lang="en-US" altLang="en-US" sz="2000" dirty="0"/>
              <a:t> is a management control that prevents key functions from being performed by the same person and minimizes the risk of fraud and/or loss of property.  </a:t>
            </a:r>
          </a:p>
          <a:p>
            <a:pPr>
              <a:buFont typeface="Arial" charset="0"/>
              <a:buChar char="•"/>
              <a:defRPr/>
            </a:pPr>
            <a:r>
              <a:rPr lang="en-US" altLang="en-US" sz="2000" dirty="0"/>
              <a:t>Key duties (such as authorizing, approving, and recording transactions) should be assigned to separate individuals to the greatest extent possible.</a:t>
            </a:r>
            <a:endParaRPr lang="en-US" altLang="en-US" sz="2200" dirty="0"/>
          </a:p>
          <a:p>
            <a:pPr>
              <a:buFont typeface="Arial" charset="0"/>
              <a:buChar char="•"/>
              <a:defRPr/>
            </a:pPr>
            <a:r>
              <a:rPr lang="en-US" altLang="en-US" sz="2200" dirty="0"/>
              <a:t>At least three </a:t>
            </a:r>
            <a:r>
              <a:rPr lang="en-US" altLang="en-US" sz="2200" b="1" dirty="0"/>
              <a:t>(3) </a:t>
            </a:r>
            <a:r>
              <a:rPr lang="en-US" altLang="en-US" sz="2200" dirty="0"/>
              <a:t>separate individuals must be involved in the purchase process and can include the following roles: </a:t>
            </a:r>
            <a:r>
              <a:rPr lang="en-US" altLang="en-US" sz="2000" b="1" dirty="0">
                <a:solidFill>
                  <a:schemeClr val="tx2"/>
                </a:solidFill>
              </a:rPr>
              <a:t>Requestor, Approver of the Purchase, Funds Approver, Cardholder Receiver, and Card Approving Official.</a:t>
            </a:r>
          </a:p>
          <a:p>
            <a:pPr marL="457200" lvl="1" indent="0">
              <a:spcBef>
                <a:spcPts val="0"/>
              </a:spcBef>
              <a:buNone/>
              <a:defRPr/>
            </a:pPr>
            <a:endParaRPr lang="en-US" altLang="en-US" sz="2000" b="1" u="sng" dirty="0">
              <a:solidFill>
                <a:schemeClr val="accent2">
                  <a:lumMod val="75000"/>
                </a:schemeClr>
              </a:solidFill>
            </a:endParaRPr>
          </a:p>
          <a:p>
            <a:pPr marL="457200" lvl="1" indent="0">
              <a:spcBef>
                <a:spcPts val="0"/>
              </a:spcBef>
              <a:buNone/>
              <a:defRPr/>
            </a:pPr>
            <a:r>
              <a:rPr lang="en-US" altLang="en-US" sz="2000" b="1" u="sng" dirty="0">
                <a:solidFill>
                  <a:schemeClr val="accent2">
                    <a:lumMod val="75000"/>
                  </a:schemeClr>
                </a:solidFill>
              </a:rPr>
              <a:t>Incompatible Roles that will result in a finding on a </a:t>
            </a:r>
            <a:r>
              <a:rPr lang="en-US" altLang="en-US" sz="2000" b="1" u="sng" dirty="0" err="1">
                <a:solidFill>
                  <a:schemeClr val="accent2">
                    <a:lumMod val="75000"/>
                  </a:schemeClr>
                </a:solidFill>
              </a:rPr>
              <a:t>PCard</a:t>
            </a:r>
            <a:r>
              <a:rPr lang="en-US" altLang="en-US" sz="2000" b="1" u="sng" dirty="0">
                <a:solidFill>
                  <a:schemeClr val="accent2">
                    <a:lumMod val="75000"/>
                  </a:schemeClr>
                </a:solidFill>
              </a:rPr>
              <a:t> Review:  </a:t>
            </a:r>
          </a:p>
          <a:p>
            <a:pPr marL="457200" lvl="1" indent="0">
              <a:spcBef>
                <a:spcPts val="0"/>
              </a:spcBef>
              <a:buNone/>
              <a:defRPr/>
            </a:pPr>
            <a:endParaRPr lang="en-US" altLang="en-US" sz="1000" b="1" u="sng" dirty="0">
              <a:solidFill>
                <a:srgbClr val="FF0000"/>
              </a:solidFill>
            </a:endParaRPr>
          </a:p>
          <a:p>
            <a:pPr>
              <a:spcBef>
                <a:spcPts val="0"/>
              </a:spcBef>
              <a:defRPr/>
            </a:pPr>
            <a:r>
              <a:rPr lang="en-US" sz="2000" dirty="0">
                <a:solidFill>
                  <a:schemeClr val="accent2">
                    <a:lumMod val="75000"/>
                  </a:schemeClr>
                </a:solidFill>
              </a:rPr>
              <a:t>A </a:t>
            </a:r>
            <a:r>
              <a:rPr lang="en-US" sz="2000" b="1" dirty="0">
                <a:solidFill>
                  <a:schemeClr val="accent2">
                    <a:lumMod val="75000"/>
                  </a:schemeClr>
                </a:solidFill>
              </a:rPr>
              <a:t>Cardholder</a:t>
            </a:r>
            <a:r>
              <a:rPr lang="en-US" sz="2000" dirty="0">
                <a:solidFill>
                  <a:schemeClr val="accent2">
                    <a:lumMod val="75000"/>
                  </a:schemeClr>
                </a:solidFill>
              </a:rPr>
              <a:t> </a:t>
            </a:r>
            <a:r>
              <a:rPr lang="en-US" sz="2000" u="sng" dirty="0">
                <a:solidFill>
                  <a:schemeClr val="accent2">
                    <a:lumMod val="75000"/>
                  </a:schemeClr>
                </a:solidFill>
              </a:rPr>
              <a:t>cannot</a:t>
            </a:r>
            <a:r>
              <a:rPr lang="en-US" sz="2000" dirty="0">
                <a:solidFill>
                  <a:schemeClr val="accent2">
                    <a:lumMod val="75000"/>
                  </a:schemeClr>
                </a:solidFill>
              </a:rPr>
              <a:t> serve as the </a:t>
            </a:r>
            <a:r>
              <a:rPr lang="en-US" sz="2000" b="1" dirty="0">
                <a:solidFill>
                  <a:schemeClr val="accent2">
                    <a:lumMod val="75000"/>
                  </a:schemeClr>
                </a:solidFill>
              </a:rPr>
              <a:t>Card Approving Official</a:t>
            </a:r>
            <a:r>
              <a:rPr lang="en-US" sz="2000" dirty="0">
                <a:solidFill>
                  <a:schemeClr val="accent2">
                    <a:lumMod val="75000"/>
                  </a:schemeClr>
                </a:solidFill>
              </a:rPr>
              <a:t> for his/her own purchase card.</a:t>
            </a:r>
          </a:p>
          <a:p>
            <a:pPr marL="0" indent="0">
              <a:spcBef>
                <a:spcPts val="0"/>
              </a:spcBef>
              <a:buNone/>
              <a:defRPr/>
            </a:pPr>
            <a:endParaRPr lang="en-US" sz="1000" dirty="0">
              <a:solidFill>
                <a:schemeClr val="accent2">
                  <a:lumMod val="75000"/>
                </a:schemeClr>
              </a:solidFill>
            </a:endParaRPr>
          </a:p>
          <a:p>
            <a:pPr>
              <a:defRPr/>
            </a:pPr>
            <a:r>
              <a:rPr lang="en-US" sz="2000" dirty="0">
                <a:solidFill>
                  <a:schemeClr val="accent2">
                    <a:lumMod val="75000"/>
                  </a:schemeClr>
                </a:solidFill>
              </a:rPr>
              <a:t>The </a:t>
            </a:r>
            <a:r>
              <a:rPr lang="en-US" sz="2000" b="1" dirty="0">
                <a:solidFill>
                  <a:schemeClr val="accent2">
                    <a:lumMod val="75000"/>
                  </a:schemeClr>
                </a:solidFill>
              </a:rPr>
              <a:t>Cardholder</a:t>
            </a:r>
            <a:r>
              <a:rPr lang="en-US" sz="2000" dirty="0">
                <a:solidFill>
                  <a:schemeClr val="accent2">
                    <a:lumMod val="75000"/>
                  </a:schemeClr>
                </a:solidFill>
              </a:rPr>
              <a:t> </a:t>
            </a:r>
            <a:r>
              <a:rPr lang="en-US" sz="2000" i="1" u="sng" dirty="0">
                <a:solidFill>
                  <a:schemeClr val="accent2">
                    <a:lumMod val="75000"/>
                  </a:schemeClr>
                </a:solidFill>
              </a:rPr>
              <a:t>should</a:t>
            </a:r>
            <a:r>
              <a:rPr lang="en-US" sz="2000" dirty="0">
                <a:solidFill>
                  <a:schemeClr val="accent2">
                    <a:lumMod val="75000"/>
                  </a:schemeClr>
                </a:solidFill>
              </a:rPr>
              <a:t> not be the </a:t>
            </a:r>
            <a:r>
              <a:rPr lang="en-US" sz="2000" b="1" dirty="0">
                <a:solidFill>
                  <a:schemeClr val="accent2">
                    <a:lumMod val="75000"/>
                  </a:schemeClr>
                </a:solidFill>
              </a:rPr>
              <a:t>Receiver</a:t>
            </a:r>
            <a:r>
              <a:rPr lang="en-US" sz="2000" dirty="0">
                <a:solidFill>
                  <a:schemeClr val="accent2">
                    <a:lumMod val="75000"/>
                  </a:schemeClr>
                </a:solidFill>
              </a:rPr>
              <a:t> of the goods or services. </a:t>
            </a:r>
          </a:p>
          <a:p>
            <a:pPr marL="0" lvl="0" indent="0" eaLnBrk="0" fontAlgn="base" hangingPunct="0">
              <a:spcAft>
                <a:spcPct val="0"/>
              </a:spcAft>
              <a:buClr>
                <a:srgbClr val="1F497D"/>
              </a:buClr>
              <a:buNone/>
              <a:defRPr/>
            </a:pPr>
            <a:endParaRPr lang="en-US" sz="2000" b="1" dirty="0">
              <a:solidFill>
                <a:srgbClr val="C0504D">
                  <a:lumMod val="75000"/>
                </a:srgbClr>
              </a:solidFill>
              <a:hlinkClick r:id="rId2">
                <a:extLst>
                  <a:ext uri="{A12FA001-AC4F-418D-AE19-62706E023703}">
                    <ahyp:hlinkClr xmlns:ahyp="http://schemas.microsoft.com/office/drawing/2018/hyperlinkcolor" val="tx"/>
                  </a:ext>
                </a:extLst>
              </a:hlinkClick>
            </a:endParaRPr>
          </a:p>
          <a:p>
            <a:pPr marL="0" lvl="0" indent="0" eaLnBrk="0" fontAlgn="base" hangingPunct="0">
              <a:spcAft>
                <a:spcPct val="0"/>
              </a:spcAft>
              <a:buClr>
                <a:srgbClr val="1F497D"/>
              </a:buClr>
              <a:buNone/>
              <a:defRPr/>
            </a:pPr>
            <a:r>
              <a:rPr lang="en-US" sz="2000" b="1" dirty="0">
                <a:solidFill>
                  <a:srgbClr val="C0504D">
                    <a:lumMod val="75000"/>
                  </a:srgbClr>
                </a:solidFill>
                <a:hlinkClick r:id="rId2">
                  <a:extLst>
                    <a:ext uri="{A12FA001-AC4F-418D-AE19-62706E023703}">
                      <ahyp:hlinkClr xmlns:ahyp="http://schemas.microsoft.com/office/drawing/2018/hyperlinkcolor" val="tx"/>
                    </a:ext>
                  </a:extLst>
                </a:hlinkClick>
              </a:rPr>
              <a:t>More About Separation of Duties</a:t>
            </a:r>
            <a:endParaRPr lang="en-US" sz="2000" b="1" dirty="0">
              <a:solidFill>
                <a:srgbClr val="C0504D">
                  <a:lumMod val="75000"/>
                </a:srgbClr>
              </a:solidFill>
            </a:endParaRPr>
          </a:p>
          <a:p>
            <a:endParaRPr lang="en-US" dirty="0"/>
          </a:p>
        </p:txBody>
      </p:sp>
      <p:sp>
        <p:nvSpPr>
          <p:cNvPr id="6" name="Title 1">
            <a:extLst>
              <a:ext uri="{FF2B5EF4-FFF2-40B4-BE49-F238E27FC236}">
                <a16:creationId xmlns:a16="http://schemas.microsoft.com/office/drawing/2014/main" id="{D24E81A0-8CE3-4020-904F-43C17E1D5BEE}"/>
              </a:ext>
            </a:extLst>
          </p:cNvPr>
          <p:cNvSpPr txBox="1">
            <a:spLocks/>
          </p:cNvSpPr>
          <p:nvPr/>
        </p:nvSpPr>
        <p:spPr>
          <a:xfrm>
            <a:off x="3586480" y="132080"/>
            <a:ext cx="7995920" cy="914400"/>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ct val="0"/>
              </a:spcBef>
              <a:buNone/>
              <a:defRPr sz="3600" kern="1200">
                <a:solidFill>
                  <a:schemeClr val="tx1"/>
                </a:solidFill>
                <a:latin typeface="+mj-lt"/>
                <a:ea typeface="+mj-ea"/>
                <a:cs typeface="+mj-cs"/>
              </a:defRPr>
            </a:lvl1pPr>
          </a:lstStyle>
          <a:p>
            <a:r>
              <a:rPr lang="en-US" altLang="en-US" dirty="0">
                <a:solidFill>
                  <a:schemeClr val="bg1"/>
                </a:solidFill>
              </a:rPr>
              <a:t>	POTS Best Practices</a:t>
            </a:r>
            <a:endParaRPr lang="en-US" dirty="0">
              <a:solidFill>
                <a:schemeClr val="bg1"/>
              </a:solidFill>
            </a:endParaRPr>
          </a:p>
        </p:txBody>
      </p:sp>
    </p:spTree>
    <p:extLst>
      <p:ext uri="{BB962C8B-B14F-4D97-AF65-F5344CB8AC3E}">
        <p14:creationId xmlns:p14="http://schemas.microsoft.com/office/powerpoint/2010/main" val="2551471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24E81A0-8CE3-4020-904F-43C17E1D5BEE}"/>
              </a:ext>
            </a:extLst>
          </p:cNvPr>
          <p:cNvSpPr txBox="1">
            <a:spLocks/>
          </p:cNvSpPr>
          <p:nvPr/>
        </p:nvSpPr>
        <p:spPr>
          <a:xfrm>
            <a:off x="3586480" y="132080"/>
            <a:ext cx="7995920" cy="914400"/>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ct val="0"/>
              </a:spcBef>
              <a:buNone/>
              <a:defRPr sz="3600" kern="1200">
                <a:solidFill>
                  <a:schemeClr val="tx1"/>
                </a:solidFill>
                <a:latin typeface="+mj-lt"/>
                <a:ea typeface="+mj-ea"/>
                <a:cs typeface="+mj-cs"/>
              </a:defRPr>
            </a:lvl1pPr>
          </a:lstStyle>
          <a:p>
            <a:r>
              <a:rPr lang="en-US" altLang="en-US" dirty="0">
                <a:solidFill>
                  <a:schemeClr val="bg1"/>
                </a:solidFill>
              </a:rPr>
              <a:t>	POTS Best Practices cont’d</a:t>
            </a:r>
            <a:endParaRPr lang="en-US" dirty="0">
              <a:solidFill>
                <a:schemeClr val="bg1"/>
              </a:solidFill>
            </a:endParaRPr>
          </a:p>
        </p:txBody>
      </p:sp>
      <p:sp>
        <p:nvSpPr>
          <p:cNvPr id="5" name="Content Placeholder 2">
            <a:extLst>
              <a:ext uri="{FF2B5EF4-FFF2-40B4-BE49-F238E27FC236}">
                <a16:creationId xmlns:a16="http://schemas.microsoft.com/office/drawing/2014/main" id="{5CBA6413-20D8-4DD8-A1D4-C0D58813ACC6}"/>
              </a:ext>
            </a:extLst>
          </p:cNvPr>
          <p:cNvSpPr txBox="1">
            <a:spLocks/>
          </p:cNvSpPr>
          <p:nvPr/>
        </p:nvSpPr>
        <p:spPr>
          <a:xfrm>
            <a:off x="436419" y="1431892"/>
            <a:ext cx="11388436" cy="4885782"/>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Clr>
                <a:schemeClr val="tx2"/>
              </a:buClr>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2pPr>
            <a:lvl3pPr marL="1143000" indent="-223838" algn="l" defTabSz="914400" rtl="0" eaLnBrk="1" latinLnBrk="0" hangingPunct="1">
              <a:spcBef>
                <a:spcPct val="20000"/>
              </a:spcBef>
              <a:buClr>
                <a:schemeClr val="tx2"/>
              </a:buClr>
              <a:buFont typeface="Wingdings" pitchFamily="2" charset="2"/>
              <a:buChar char="§"/>
              <a:tabLst/>
              <a:defRPr sz="2000" kern="1200">
                <a:solidFill>
                  <a:schemeClr val="tx1"/>
                </a:solidFill>
                <a:latin typeface="+mn-lt"/>
                <a:ea typeface="+mn-ea"/>
                <a:cs typeface="+mn-cs"/>
              </a:defRPr>
            </a:lvl3pPr>
            <a:lvl4pPr marL="1428750" indent="-228600" algn="l" defTabSz="914400" rtl="0" eaLnBrk="1" latinLnBrk="0" hangingPunct="1">
              <a:spcBef>
                <a:spcPct val="20000"/>
              </a:spcBef>
              <a:buClr>
                <a:schemeClr val="tx2"/>
              </a:buClr>
              <a:buSzPct val="80000"/>
              <a:buFont typeface="Wingdings" pitchFamily="2" charset="2"/>
              <a:buChar char="v"/>
              <a:defRPr sz="1800" kern="1200">
                <a:solidFill>
                  <a:schemeClr val="tx1"/>
                </a:solidFill>
                <a:latin typeface="+mn-lt"/>
                <a:ea typeface="+mn-ea"/>
                <a:cs typeface="+mn-cs"/>
              </a:defRPr>
            </a:lvl4pPr>
            <a:lvl5pPr marL="17145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buFont typeface="Arial" charset="0"/>
              <a:buChar char="•"/>
            </a:pPr>
            <a:r>
              <a:rPr lang="en-US" sz="2600" b="1" u="sng" dirty="0">
                <a:solidFill>
                  <a:prstClr val="black"/>
                </a:solidFill>
              </a:rPr>
              <a:t>Invoice</a:t>
            </a:r>
            <a:r>
              <a:rPr lang="en-US" sz="2600" dirty="0">
                <a:solidFill>
                  <a:prstClr val="black"/>
                </a:solidFill>
              </a:rPr>
              <a:t> - Documentation from the vendor showing the breakdown of the final price paid. </a:t>
            </a:r>
            <a:r>
              <a:rPr lang="en-US" sz="2600" b="1" dirty="0">
                <a:solidFill>
                  <a:schemeClr val="accent2">
                    <a:lumMod val="75000"/>
                  </a:schemeClr>
                </a:solidFill>
              </a:rPr>
              <a:t>It must be included in the purchase card transaction file.</a:t>
            </a:r>
            <a:endParaRPr lang="en-US" altLang="en-US" sz="2600" dirty="0"/>
          </a:p>
          <a:p>
            <a:pPr>
              <a:lnSpc>
                <a:spcPct val="110000"/>
              </a:lnSpc>
              <a:buFont typeface="Arial" charset="0"/>
              <a:buChar char="•"/>
            </a:pPr>
            <a:r>
              <a:rPr lang="en-US" sz="2400" b="1" u="sng" dirty="0"/>
              <a:t>Merchant Documentation </a:t>
            </a:r>
            <a:r>
              <a:rPr lang="en-US" altLang="en-US" sz="2400" dirty="0"/>
              <a:t>– C</a:t>
            </a:r>
            <a:r>
              <a:rPr lang="en-US" sz="2400" dirty="0"/>
              <a:t>an be in the form of an invoice, cash register receipt, order confirmation from the merchant via email, or a packing slip with the total price included.</a:t>
            </a:r>
          </a:p>
          <a:p>
            <a:pPr>
              <a:lnSpc>
                <a:spcPct val="110000"/>
              </a:lnSpc>
              <a:buFont typeface="Arial" charset="0"/>
              <a:buChar char="•"/>
            </a:pPr>
            <a:r>
              <a:rPr lang="en-US" altLang="en-US" sz="2400" b="1" u="sng" dirty="0"/>
              <a:t>Total Price</a:t>
            </a:r>
            <a:r>
              <a:rPr lang="en-US" altLang="en-US" sz="2400" dirty="0"/>
              <a:t> – Must be </a:t>
            </a:r>
            <a:r>
              <a:rPr lang="en-US" sz="2400" dirty="0"/>
              <a:t>shown on the invoice and match the charge to the purchase card.</a:t>
            </a:r>
            <a:endParaRPr lang="en-US" sz="2400" b="1" dirty="0">
              <a:solidFill>
                <a:srgbClr val="FF0000"/>
              </a:solidFill>
            </a:endParaRPr>
          </a:p>
          <a:p>
            <a:pPr>
              <a:spcBef>
                <a:spcPts val="600"/>
              </a:spcBef>
            </a:pPr>
            <a:r>
              <a:rPr lang="en-US" sz="2400" b="1" u="sng" dirty="0"/>
              <a:t>Receiving</a:t>
            </a:r>
            <a:r>
              <a:rPr lang="en-US" sz="2400" dirty="0"/>
              <a:t> - The acceptance and acknowledgement of the receipt of goods or services by </a:t>
            </a:r>
            <a:r>
              <a:rPr lang="en-US" sz="2400" b="1" dirty="0"/>
              <a:t>Federal employees, Fellows, </a:t>
            </a:r>
            <a:r>
              <a:rPr lang="en-US" sz="2400" dirty="0"/>
              <a:t>or</a:t>
            </a:r>
            <a:r>
              <a:rPr lang="en-US" sz="2400" b="1" dirty="0"/>
              <a:t> contractor staff</a:t>
            </a:r>
            <a:r>
              <a:rPr lang="en-US" sz="2400" dirty="0"/>
              <a:t>,</a:t>
            </a:r>
            <a:r>
              <a:rPr lang="en-US" sz="2400" b="1" dirty="0"/>
              <a:t> </a:t>
            </a:r>
            <a:r>
              <a:rPr lang="en-US" sz="2400" dirty="0"/>
              <a:t>informing the cardholder that the good or service was received via POTS or e-mail, includes signing and dating the packing slip or invoice, keeping it in the purchase card transaction file for 6 years, or entering receiving in POTS.</a:t>
            </a:r>
          </a:p>
          <a:p>
            <a:pPr>
              <a:spcBef>
                <a:spcPts val="600"/>
              </a:spcBef>
            </a:pPr>
            <a:r>
              <a:rPr lang="en-US" sz="2400" u="sng" dirty="0">
                <a:hlinkClick r:id="rId2"/>
              </a:rPr>
              <a:t>More About Receiving </a:t>
            </a:r>
            <a:endParaRPr lang="en-US" sz="2400" u="sng" dirty="0"/>
          </a:p>
          <a:p>
            <a:pPr>
              <a:spcBef>
                <a:spcPts val="600"/>
              </a:spcBef>
              <a:defRPr/>
            </a:pPr>
            <a:r>
              <a:rPr lang="en-US" sz="2400" dirty="0"/>
              <a:t>Substitute packing slips can be used to complete receiving.</a:t>
            </a:r>
          </a:p>
          <a:p>
            <a:pPr>
              <a:spcBef>
                <a:spcPts val="600"/>
              </a:spcBef>
              <a:defRPr/>
            </a:pPr>
            <a:r>
              <a:rPr lang="en-US" sz="2400" dirty="0"/>
              <a:t>If the vendor does not provide a final invoice, the cardholder must dispute the charge and contact the bank for assistance</a:t>
            </a:r>
          </a:p>
          <a:p>
            <a:pPr>
              <a:lnSpc>
                <a:spcPct val="110000"/>
              </a:lnSpc>
              <a:buFont typeface="Arial" charset="0"/>
              <a:buChar char="•"/>
            </a:pPr>
            <a:endParaRPr lang="en-US" sz="2400" dirty="0"/>
          </a:p>
          <a:p>
            <a:endParaRPr lang="en-US" dirty="0"/>
          </a:p>
        </p:txBody>
      </p:sp>
    </p:spTree>
    <p:extLst>
      <p:ext uri="{BB962C8B-B14F-4D97-AF65-F5344CB8AC3E}">
        <p14:creationId xmlns:p14="http://schemas.microsoft.com/office/powerpoint/2010/main" val="1105265227"/>
      </p:ext>
    </p:extLst>
  </p:cSld>
  <p:clrMapOvr>
    <a:masterClrMapping/>
  </p:clrMapOvr>
</p:sld>
</file>

<file path=ppt/theme/theme1.xml><?xml version="1.0" encoding="utf-8"?>
<a:theme xmlns:a="http://schemas.openxmlformats.org/drawingml/2006/main" name="Upper Left and Right Lower Log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ight Lower Logo Onl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enter Logo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Right Lower Logo Onl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7725417CEB5944AC63FAF0D747453F" ma:contentTypeVersion="1" ma:contentTypeDescription="Create a new document." ma:contentTypeScope="" ma:versionID="5144629386d538ef30ce4fc515717acf">
  <xsd:schema xmlns:xsd="http://www.w3.org/2001/XMLSchema" xmlns:xs="http://www.w3.org/2001/XMLSchema" xmlns:p="http://schemas.microsoft.com/office/2006/metadata/properties" xmlns:ns2="2b0198ea-1fe5-485c-b0ce-bc31e003d0de" targetNamespace="http://schemas.microsoft.com/office/2006/metadata/properties" ma:root="true" ma:fieldsID="196e3f051fc7b9110d191bc173d70fa2" ns2:_="">
    <xsd:import namespace="2b0198ea-1fe5-485c-b0ce-bc31e003d0de"/>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0198ea-1fe5-485c-b0ce-bc31e003d0d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41B73B2-910F-4F8A-A7BE-08842D3804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b0198ea-1fe5-485c-b0ce-bc31e003d0d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77C5CDF-3797-4A34-9821-03BC5727C0B8}">
  <ds:schemaRefs>
    <ds:schemaRef ds:uri="http://schemas.microsoft.com/sharepoint/v3/contenttype/forms"/>
  </ds:schemaRefs>
</ds:datastoreItem>
</file>

<file path=customXml/itemProps3.xml><?xml version="1.0" encoding="utf-8"?>
<ds:datastoreItem xmlns:ds="http://schemas.openxmlformats.org/officeDocument/2006/customXml" ds:itemID="{84AB640B-74F4-49E4-9D38-D3DC2E760B0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19051</TotalTime>
  <Words>1024</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12</vt:i4>
      </vt:variant>
    </vt:vector>
  </HeadingPairs>
  <TitlesOfParts>
    <vt:vector size="19" baseType="lpstr">
      <vt:lpstr>Arial</vt:lpstr>
      <vt:lpstr>Calibri</vt:lpstr>
      <vt:lpstr>Wingdings</vt:lpstr>
      <vt:lpstr>Upper Left and Right Lower Logos</vt:lpstr>
      <vt:lpstr>Right Lower Logo Only</vt:lpstr>
      <vt:lpstr>Center Logo Design</vt:lpstr>
      <vt:lpstr>1_Right Lower Logo Only</vt:lpstr>
      <vt:lpstr>NIDDK Purchasing On-line Tracking System 5.7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IQ Solutions,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16x9</dc:title>
  <dc:creator>rhall</dc:creator>
  <cp:keywords/>
  <cp:lastModifiedBy>Garcia, Dany (NIH/NIDDK) [C]</cp:lastModifiedBy>
  <cp:revision>65</cp:revision>
  <dcterms:created xsi:type="dcterms:W3CDTF">2013-01-31T18:24:26Z</dcterms:created>
  <dcterms:modified xsi:type="dcterms:W3CDTF">2021-07-02T00:17:59Z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0x0101001A7725417CEB5944AC63FAF0D747453F</vt:lpwstr>
  </property>
</Properties>
</file>