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3101" r:id="rId3"/>
    <p:sldId id="344" r:id="rId4"/>
    <p:sldId id="346" r:id="rId5"/>
    <p:sldId id="3102" r:id="rId6"/>
    <p:sldId id="347" r:id="rId7"/>
    <p:sldId id="340"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85" d="100"/>
          <a:sy n="85" d="100"/>
        </p:scale>
        <p:origin x="77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deghi, Ali (CFPB)" userId="342f7252-4454-43ed-9540-123f9e0fadef" providerId="ADAL" clId="{3C93E1F2-19A5-4593-A174-040DDC154347}"/>
    <pc:docChg chg="custSel modSld">
      <pc:chgData name="Sadeghi, Ali (CFPB)" userId="342f7252-4454-43ed-9540-123f9e0fadef" providerId="ADAL" clId="{3C93E1F2-19A5-4593-A174-040DDC154347}" dt="2024-08-14T19:53:11.450" v="0" actId="313"/>
      <pc:docMkLst>
        <pc:docMk/>
      </pc:docMkLst>
      <pc:sldChg chg="modSp mod">
        <pc:chgData name="Sadeghi, Ali (CFPB)" userId="342f7252-4454-43ed-9540-123f9e0fadef" providerId="ADAL" clId="{3C93E1F2-19A5-4593-A174-040DDC154347}" dt="2024-08-14T19:53:11.450" v="0" actId="313"/>
        <pc:sldMkLst>
          <pc:docMk/>
          <pc:sldMk cId="1031393461" sldId="256"/>
        </pc:sldMkLst>
        <pc:spChg chg="mod">
          <ac:chgData name="Sadeghi, Ali (CFPB)" userId="342f7252-4454-43ed-9540-123f9e0fadef" providerId="ADAL" clId="{3C93E1F2-19A5-4593-A174-040DDC154347}" dt="2024-08-14T19:53:11.450" v="0" actId="313"/>
          <ac:spMkLst>
            <pc:docMk/>
            <pc:sldMk cId="1031393461" sldId="256"/>
            <ac:spMk id="2" creationId="{00C09C0D-0F6E-4401-1549-ADA68F58805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01DED1-F825-4603-B177-413FEA7461B8}" type="datetimeFigureOut">
              <a:rPr lang="en-US" smtClean="0"/>
              <a:t>8/14/2024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4661E6-7869-42D0-A48C-DE193B403009}" type="slidenum">
              <a:rPr lang="en-US" smtClean="0"/>
              <a:t>‹#›</a:t>
            </a:fld>
            <a:endParaRPr lang="en-US"/>
          </a:p>
        </p:txBody>
      </p:sp>
    </p:spTree>
    <p:extLst>
      <p:ext uri="{BB962C8B-B14F-4D97-AF65-F5344CB8AC3E}">
        <p14:creationId xmlns:p14="http://schemas.microsoft.com/office/powerpoint/2010/main" val="28192162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fontAlgn="base"/>
            <a:r>
              <a:rPr lang="en-US" sz="1200" b="0" i="0" u="none" strike="noStrike" dirty="0">
                <a:solidFill>
                  <a:srgbClr val="000000"/>
                </a:solidFill>
                <a:effectLst/>
                <a:latin typeface="Segoe UI"/>
                <a:cs typeface="Segoe UI"/>
              </a:rPr>
              <a:t>Speaker: </a:t>
            </a:r>
            <a:r>
              <a:rPr lang="en-US" sz="1200" b="1" i="0" u="none" strike="noStrike" dirty="0">
                <a:solidFill>
                  <a:srgbClr val="000000"/>
                </a:solidFill>
                <a:effectLst/>
                <a:latin typeface="Segoe UI"/>
                <a:cs typeface="Segoe UI"/>
              </a:rPr>
              <a:t>Ali Sadeghi</a:t>
            </a:r>
            <a:endParaRPr lang="en-US" b="0" i="0" dirty="0">
              <a:solidFill>
                <a:srgbClr val="444444"/>
              </a:solidFill>
              <a:effectLst/>
              <a:latin typeface="Segoe UI"/>
              <a:cs typeface="Segoe UI"/>
            </a:endParaRPr>
          </a:p>
          <a:p>
            <a:pPr algn="l" rtl="0" fontAlgn="base"/>
            <a:r>
              <a:rPr lang="en-US" sz="1200" b="0" i="0" dirty="0">
                <a:solidFill>
                  <a:srgbClr val="444444"/>
                </a:solidFill>
                <a:effectLst/>
                <a:latin typeface="Segoe UI"/>
                <a:cs typeface="Segoe UI"/>
              </a:rPr>
              <a:t>​</a:t>
            </a:r>
            <a:endParaRPr lang="en-US" b="0" i="0" dirty="0">
              <a:solidFill>
                <a:srgbClr val="444444"/>
              </a:solidFill>
              <a:effectLst/>
              <a:latin typeface="Segoe UI"/>
              <a:cs typeface="Segoe UI"/>
            </a:endParaRPr>
          </a:p>
          <a:p>
            <a:pPr algn="l" rtl="0" fontAlgn="base"/>
            <a:r>
              <a:rPr lang="en-US" sz="1200" b="0" i="0" u="none" strike="noStrike" dirty="0">
                <a:solidFill>
                  <a:srgbClr val="000000"/>
                </a:solidFill>
                <a:effectLst/>
                <a:latin typeface="Segoe UI"/>
                <a:cs typeface="Segoe UI"/>
              </a:rPr>
              <a:t>Talking Points:</a:t>
            </a:r>
            <a:r>
              <a:rPr lang="en-US" sz="1200" b="0" i="0" dirty="0">
                <a:solidFill>
                  <a:srgbClr val="444444"/>
                </a:solidFill>
                <a:effectLst/>
                <a:latin typeface="Segoe UI"/>
                <a:cs typeface="Segoe UI"/>
              </a:rPr>
              <a:t>​</a:t>
            </a:r>
          </a:p>
          <a:p>
            <a:pPr marL="171450" indent="-171450" algn="l" rtl="0" fontAlgn="base">
              <a:buFont typeface="Arial" panose="020B0604020202020204" pitchFamily="34" charset="0"/>
              <a:buChar char="•"/>
            </a:pPr>
            <a:r>
              <a:rPr lang="en-US" sz="1200" b="0" i="0" dirty="0">
                <a:solidFill>
                  <a:srgbClr val="444444"/>
                </a:solidFill>
                <a:effectLst/>
                <a:latin typeface="Segoe UI"/>
                <a:cs typeface="Segoe UI"/>
              </a:rPr>
              <a:t>So, let’s talk about what the process will look like for Windows and Mac users</a:t>
            </a:r>
          </a:p>
          <a:p>
            <a:endParaRPr lang="en-US" dirty="0"/>
          </a:p>
          <a:p>
            <a:pPr marL="171450" indent="-171450">
              <a:buFont typeface="Arial" panose="020B0604020202020204" pitchFamily="34" charset="0"/>
              <a:buChar char="•"/>
            </a:pPr>
            <a:r>
              <a:rPr lang="en-US" dirty="0"/>
              <a:t>For Windows users, </a:t>
            </a:r>
            <a:r>
              <a:rPr lang="en-US" b="1" i="1" dirty="0"/>
              <a:t>at 4</a:t>
            </a:r>
            <a:r>
              <a:rPr lang="en-US" b="1" i="1" dirty="0">
                <a:highlight>
                  <a:srgbClr val="FFFF00"/>
                </a:highlight>
              </a:rPr>
              <a:t>:00pm ET</a:t>
            </a:r>
            <a:r>
              <a:rPr lang="en-US" dirty="0"/>
              <a:t>, Zscaler will be installed on your computer. </a:t>
            </a:r>
          </a:p>
          <a:p>
            <a:pPr marL="628650" lvl="1" indent="-171450">
              <a:buFont typeface="Arial" panose="020B0604020202020204" pitchFamily="34" charset="0"/>
              <a:buChar char="•"/>
            </a:pPr>
            <a:r>
              <a:rPr lang="en-US" sz="1800" dirty="0">
                <a:effectLst/>
                <a:latin typeface="Segoe UI" panose="020B0502040204020203" pitchFamily="34" charset="0"/>
              </a:rPr>
              <a:t>For most machines, it'll install immediately at 4pm. But if a laptop has another installation happening, or a pending reboot, it'll happen later. </a:t>
            </a:r>
            <a:endParaRPr lang="en-US" dirty="0"/>
          </a:p>
          <a:p>
            <a:pPr marL="171450" indent="-171450">
              <a:buFont typeface="Arial" panose="020B0604020202020204" pitchFamily="34" charset="0"/>
              <a:buChar char="•"/>
            </a:pPr>
            <a:r>
              <a:rPr lang="en-US" dirty="0"/>
              <a:t>The Zscaler client will launch automatically, and you will see a welcome pop-up. </a:t>
            </a:r>
            <a:endParaRPr lang="en-US" dirty="0">
              <a:cs typeface="Calibri"/>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cs typeface="Calibri"/>
              </a:rPr>
              <a:t>When you connect to Zscaler, you’ll disconnect from Cisco AnyConnect. This may cause a brief network disconnect. </a:t>
            </a:r>
            <a:endParaRPr lang="en-US" dirty="0"/>
          </a:p>
          <a:p>
            <a:pPr marL="171450" indent="-171450">
              <a:buFont typeface="Arial" panose="020B0604020202020204" pitchFamily="34" charset="0"/>
              <a:buChar char="•"/>
            </a:pPr>
            <a:r>
              <a:rPr lang="en-US" dirty="0"/>
              <a:t>Click the accept button to log in. </a:t>
            </a:r>
          </a:p>
          <a:p>
            <a:pPr marL="171450" indent="-171450">
              <a:buFont typeface="Arial" panose="020B0604020202020204" pitchFamily="34" charset="0"/>
              <a:buChar char="•"/>
            </a:pPr>
            <a:r>
              <a:rPr lang="en-US" dirty="0"/>
              <a:t>Once you have successfully connected to Zscaler the first time, you will not need to go through this process again. </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Are there any questions for Windows users?</a:t>
            </a:r>
            <a:endParaRPr lang="en-US" dirty="0">
              <a:cs typeface="Calibri"/>
            </a:endParaRP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u="none" strike="noStrike" dirty="0">
                <a:solidFill>
                  <a:srgbClr val="000000"/>
                </a:solidFill>
                <a:effectLst/>
                <a:latin typeface="Calibri"/>
                <a:cs typeface="Calibri"/>
              </a:rPr>
              <a:t>Megan</a:t>
            </a:r>
            <a:r>
              <a:rPr lang="en-US" sz="1200" b="0" i="0" u="none" strike="noStrike" dirty="0">
                <a:solidFill>
                  <a:srgbClr val="000000"/>
                </a:solidFill>
                <a:effectLst/>
                <a:latin typeface="Calibri"/>
                <a:cs typeface="Calibri"/>
              </a:rPr>
              <a:t>: Navigate to next slide</a:t>
            </a:r>
            <a:r>
              <a:rPr lang="en-US" sz="1200" b="0" i="0" dirty="0">
                <a:solidFill>
                  <a:srgbClr val="444444"/>
                </a:solidFill>
                <a:effectLst/>
                <a:latin typeface="Calibri"/>
                <a:cs typeface="Calibri"/>
              </a:rPr>
              <a:t>​</a:t>
            </a:r>
            <a:endParaRPr lang="en-US" b="0" i="0" dirty="0">
              <a:solidFill>
                <a:srgbClr val="444444"/>
              </a:solidFill>
              <a:effectLst/>
              <a:latin typeface="Calibri"/>
              <a:cs typeface="Calibri"/>
            </a:endParaRPr>
          </a:p>
          <a:p>
            <a:endParaRPr lang="en-US" dirty="0"/>
          </a:p>
        </p:txBody>
      </p:sp>
      <p:sp>
        <p:nvSpPr>
          <p:cNvPr id="4" name="Slide Number Placeholder 3"/>
          <p:cNvSpPr>
            <a:spLocks noGrp="1"/>
          </p:cNvSpPr>
          <p:nvPr>
            <p:ph type="sldNum" sz="quarter" idx="5"/>
          </p:nvPr>
        </p:nvSpPr>
        <p:spPr/>
        <p:txBody>
          <a:bodyPr/>
          <a:lstStyle/>
          <a:p>
            <a:fld id="{13065C56-15FD-4452-8647-C639C8054F28}" type="slidenum">
              <a:rPr lang="en-US" smtClean="0"/>
              <a:t>2</a:t>
            </a:fld>
            <a:endParaRPr lang="en-US" dirty="0"/>
          </a:p>
        </p:txBody>
      </p:sp>
    </p:spTree>
    <p:extLst>
      <p:ext uri="{BB962C8B-B14F-4D97-AF65-F5344CB8AC3E}">
        <p14:creationId xmlns:p14="http://schemas.microsoft.com/office/powerpoint/2010/main" val="11554560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fontAlgn="base"/>
            <a:r>
              <a:rPr lang="en-US" sz="1200" b="0" i="0" u="none" strike="noStrike" dirty="0">
                <a:solidFill>
                  <a:srgbClr val="000000"/>
                </a:solidFill>
                <a:effectLst/>
                <a:latin typeface="Segoe UI" panose="020B0502040204020203" pitchFamily="34" charset="0"/>
              </a:rPr>
              <a:t>Speaker: </a:t>
            </a:r>
            <a:r>
              <a:rPr lang="en-US" sz="1200" b="1" i="0" u="none" strike="noStrike" dirty="0">
                <a:solidFill>
                  <a:srgbClr val="000000"/>
                </a:solidFill>
                <a:effectLst/>
                <a:latin typeface="Segoe UI" panose="020B0502040204020203" pitchFamily="34" charset="0"/>
              </a:rPr>
              <a:t>Ali Sadeghi</a:t>
            </a:r>
            <a:endParaRPr lang="en-US" b="0" i="0" dirty="0">
              <a:solidFill>
                <a:srgbClr val="444444"/>
              </a:solidFill>
              <a:effectLst/>
              <a:latin typeface="Calibri" panose="020F0502020204030204" pitchFamily="34" charset="0"/>
            </a:endParaRPr>
          </a:p>
          <a:p>
            <a:pPr algn="l" rtl="0" fontAlgn="base"/>
            <a:r>
              <a:rPr lang="en-US" sz="1200" b="0" i="0" dirty="0">
                <a:solidFill>
                  <a:srgbClr val="444444"/>
                </a:solidFill>
                <a:effectLst/>
                <a:latin typeface="Segoe UI" panose="020B0502040204020203" pitchFamily="34" charset="0"/>
              </a:rPr>
              <a:t>​</a:t>
            </a:r>
            <a:endParaRPr lang="en-US" b="0" i="0" dirty="0">
              <a:solidFill>
                <a:srgbClr val="444444"/>
              </a:solidFill>
              <a:effectLst/>
              <a:latin typeface="Calibri" panose="020F0502020204030204" pitchFamily="34" charset="0"/>
            </a:endParaRPr>
          </a:p>
          <a:p>
            <a:pPr algn="l" rtl="0" fontAlgn="base"/>
            <a:r>
              <a:rPr lang="en-US" sz="1200" b="0" i="0" u="none" strike="noStrike" dirty="0">
                <a:solidFill>
                  <a:srgbClr val="000000"/>
                </a:solidFill>
                <a:effectLst/>
                <a:latin typeface="Segoe UI" panose="020B0502040204020203" pitchFamily="34" charset="0"/>
              </a:rPr>
              <a:t>Talking Points:</a:t>
            </a:r>
            <a:r>
              <a:rPr lang="en-US" sz="1200" b="0" i="0" dirty="0">
                <a:solidFill>
                  <a:srgbClr val="444444"/>
                </a:solidFill>
                <a:effectLst/>
                <a:latin typeface="Segoe UI" panose="020B0502040204020203" pitchFamily="34" charset="0"/>
              </a:rPr>
              <a:t>​</a:t>
            </a:r>
          </a:p>
          <a:p>
            <a:pPr marL="171450" indent="-171450" algn="l" rtl="0" fontAlgn="base">
              <a:buFont typeface="Arial" panose="020B0604020202020204" pitchFamily="34" charset="0"/>
              <a:buChar char="•"/>
            </a:pPr>
            <a:r>
              <a:rPr lang="en-US" sz="1200" b="0" i="0" dirty="0">
                <a:solidFill>
                  <a:srgbClr val="444444"/>
                </a:solidFill>
                <a:effectLst/>
                <a:latin typeface="Segoe UI" panose="020B0502040204020203" pitchFamily="34" charset="0"/>
              </a:rPr>
              <a:t>If you are a Mac user, or you have folks in your organization who are Mac users, your experience will be a little different. The process is slightly different, with a few additional steps that you will need to take.</a:t>
            </a:r>
          </a:p>
          <a:p>
            <a:pPr marL="171450" indent="-171450" algn="l" rtl="0" fontAlgn="base">
              <a:buFont typeface="Arial" panose="020B0604020202020204" pitchFamily="34" charset="0"/>
              <a:buChar char="•"/>
            </a:pPr>
            <a:r>
              <a:rPr lang="en-US" sz="1200" b="0" i="0" dirty="0">
                <a:solidFill>
                  <a:srgbClr val="444444"/>
                </a:solidFill>
                <a:effectLst/>
                <a:latin typeface="Segoe UI" panose="020B0502040204020203" pitchFamily="34" charset="0"/>
              </a:rPr>
              <a:t>By 11am ET on Thursday, Zscaler will become available on your computer, however, </a:t>
            </a:r>
            <a:r>
              <a:rPr lang="en-US" sz="1200" b="0" i="1" dirty="0">
                <a:solidFill>
                  <a:srgbClr val="444444"/>
                </a:solidFill>
                <a:effectLst/>
                <a:latin typeface="Segoe UI" panose="020B0502040204020203" pitchFamily="34" charset="0"/>
              </a:rPr>
              <a:t>you will need to initiate the installation process</a:t>
            </a:r>
            <a:r>
              <a:rPr lang="en-US" sz="1200" b="0" i="0" dirty="0">
                <a:solidFill>
                  <a:srgbClr val="444444"/>
                </a:solidFill>
                <a:effectLst/>
                <a:latin typeface="Segoe UI" panose="020B0502040204020203" pitchFamily="34" charset="0"/>
              </a:rPr>
              <a:t>. A Zscaler installation reminder to do this will pop up.</a:t>
            </a:r>
          </a:p>
          <a:p>
            <a:pPr marL="171450" indent="-171450" algn="l" rtl="0" fontAlgn="base">
              <a:buFont typeface="Arial" panose="020B0604020202020204" pitchFamily="34" charset="0"/>
              <a:buChar char="•"/>
            </a:pPr>
            <a:r>
              <a:rPr lang="en-US" sz="1200" b="0" i="0" dirty="0">
                <a:solidFill>
                  <a:srgbClr val="444444"/>
                </a:solidFill>
                <a:effectLst/>
                <a:latin typeface="Segoe UI" panose="020B0502040204020203" pitchFamily="34" charset="0"/>
              </a:rPr>
              <a:t>To begin the installation, open Self Service through Settings, and search for Zscaler.</a:t>
            </a:r>
          </a:p>
          <a:p>
            <a:pPr marL="171450" indent="-171450" algn="l" rtl="0" fontAlgn="base">
              <a:buFont typeface="Arial" panose="020B0604020202020204" pitchFamily="34" charset="0"/>
              <a:buChar char="•"/>
            </a:pPr>
            <a:r>
              <a:rPr lang="en-US" sz="1200" b="0" i="0" dirty="0">
                <a:solidFill>
                  <a:srgbClr val="444444"/>
                </a:solidFill>
                <a:effectLst/>
                <a:latin typeface="Segoe UI" panose="020B0502040204020203" pitchFamily="34" charset="0"/>
              </a:rPr>
              <a:t>When Zscaler shows, click Install.</a:t>
            </a:r>
          </a:p>
          <a:p>
            <a:pPr marL="171450" indent="-171450" algn="l" rtl="0" fontAlgn="base">
              <a:buFont typeface="Arial" panose="020B0604020202020204" pitchFamily="34" charset="0"/>
              <a:buChar char="•"/>
            </a:pPr>
            <a:r>
              <a:rPr lang="en-US" sz="1200" b="0" i="0" dirty="0">
                <a:solidFill>
                  <a:srgbClr val="444444"/>
                </a:solidFill>
                <a:effectLst/>
                <a:latin typeface="Segoe UI" panose="020B0502040204020203" pitchFamily="34" charset="0"/>
              </a:rPr>
              <a:t>The images on this slide help depict this portion of the process. </a:t>
            </a:r>
          </a:p>
          <a:p>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u="none" strike="noStrike" dirty="0">
                <a:solidFill>
                  <a:srgbClr val="000000"/>
                </a:solidFill>
                <a:effectLst/>
                <a:latin typeface="Calibri" panose="020F0502020204030204" pitchFamily="34" charset="0"/>
              </a:rPr>
              <a:t>Megan</a:t>
            </a:r>
            <a:r>
              <a:rPr lang="en-US" sz="1200" b="0" i="0" u="none" strike="noStrike" dirty="0">
                <a:solidFill>
                  <a:srgbClr val="000000"/>
                </a:solidFill>
                <a:effectLst/>
                <a:latin typeface="Calibri" panose="020F0502020204030204" pitchFamily="34" charset="0"/>
              </a:rPr>
              <a:t>: Navigate to next slide</a:t>
            </a:r>
            <a:r>
              <a:rPr lang="en-US" sz="1200" b="0" i="0" dirty="0">
                <a:solidFill>
                  <a:srgbClr val="444444"/>
                </a:solidFill>
                <a:effectLst/>
                <a:latin typeface="Calibri" panose="020F0502020204030204" pitchFamily="34" charset="0"/>
              </a:rPr>
              <a:t>​</a:t>
            </a:r>
            <a:endParaRPr lang="en-US" b="0" i="0" dirty="0">
              <a:solidFill>
                <a:srgbClr val="444444"/>
              </a:solidFill>
              <a:effectLst/>
              <a:latin typeface="Calibri" panose="020F0502020204030204" pitchFamily="34" charset="0"/>
            </a:endParaRP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13065C56-15FD-4452-8647-C639C8054F28}" type="slidenum">
              <a:rPr lang="en-US" smtClean="0"/>
              <a:t>3</a:t>
            </a:fld>
            <a:endParaRPr lang="en-US" dirty="0"/>
          </a:p>
        </p:txBody>
      </p:sp>
    </p:spTree>
    <p:extLst>
      <p:ext uri="{BB962C8B-B14F-4D97-AF65-F5344CB8AC3E}">
        <p14:creationId xmlns:p14="http://schemas.microsoft.com/office/powerpoint/2010/main" val="7202736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fontAlgn="base"/>
            <a:r>
              <a:rPr lang="en-US" sz="1200" b="0" i="0" u="none" strike="noStrike" dirty="0">
                <a:solidFill>
                  <a:srgbClr val="000000"/>
                </a:solidFill>
                <a:effectLst/>
                <a:latin typeface="Segoe UI" panose="020B0502040204020203" pitchFamily="34" charset="0"/>
              </a:rPr>
              <a:t>Speaker: </a:t>
            </a:r>
            <a:r>
              <a:rPr lang="en-US" sz="1200" b="1" i="0" u="none" strike="noStrike" dirty="0">
                <a:solidFill>
                  <a:srgbClr val="000000"/>
                </a:solidFill>
                <a:effectLst/>
                <a:latin typeface="Segoe UI" panose="020B0502040204020203" pitchFamily="34" charset="0"/>
              </a:rPr>
              <a:t>Ali Sadeghi</a:t>
            </a:r>
            <a:endParaRPr lang="en-US" b="0" i="0" dirty="0">
              <a:solidFill>
                <a:srgbClr val="444444"/>
              </a:solidFill>
              <a:effectLst/>
              <a:latin typeface="Calibri" panose="020F0502020204030204" pitchFamily="34" charset="0"/>
            </a:endParaRPr>
          </a:p>
          <a:p>
            <a:pPr algn="l" rtl="0" fontAlgn="base"/>
            <a:r>
              <a:rPr lang="en-US" sz="1200" b="0" i="0" dirty="0">
                <a:solidFill>
                  <a:srgbClr val="444444"/>
                </a:solidFill>
                <a:effectLst/>
                <a:latin typeface="Segoe UI" panose="020B0502040204020203" pitchFamily="34" charset="0"/>
              </a:rPr>
              <a:t>​</a:t>
            </a:r>
            <a:endParaRPr lang="en-US" b="0" i="0" dirty="0">
              <a:solidFill>
                <a:srgbClr val="444444"/>
              </a:solidFill>
              <a:effectLst/>
              <a:latin typeface="Calibri" panose="020F0502020204030204" pitchFamily="34" charset="0"/>
            </a:endParaRPr>
          </a:p>
          <a:p>
            <a:pPr algn="l" rtl="0" fontAlgn="base"/>
            <a:r>
              <a:rPr lang="en-US" sz="1200" b="0" i="0" u="none" strike="noStrike" dirty="0">
                <a:solidFill>
                  <a:srgbClr val="000000"/>
                </a:solidFill>
                <a:effectLst/>
                <a:latin typeface="Segoe UI" panose="020B0502040204020203" pitchFamily="34" charset="0"/>
              </a:rPr>
              <a:t>Talking Points:</a:t>
            </a:r>
            <a:r>
              <a:rPr lang="en-US" sz="1200" b="0" i="0" dirty="0">
                <a:solidFill>
                  <a:srgbClr val="444444"/>
                </a:solidFill>
                <a:effectLst/>
                <a:latin typeface="Segoe UI" panose="020B0502040204020203" pitchFamily="34" charset="0"/>
              </a:rPr>
              <a:t>​</a:t>
            </a:r>
          </a:p>
          <a:p>
            <a:pPr marL="171450" indent="-171450" algn="l" rtl="0" fontAlgn="base">
              <a:buFont typeface="Arial" panose="020B0604020202020204" pitchFamily="34" charset="0"/>
              <a:buChar char="•"/>
            </a:pPr>
            <a:r>
              <a:rPr lang="en-US" sz="1200" b="0" i="0" dirty="0">
                <a:solidFill>
                  <a:srgbClr val="444444"/>
                </a:solidFill>
                <a:effectLst/>
                <a:latin typeface="Segoe UI" panose="020B0502040204020203" pitchFamily="34" charset="0"/>
              </a:rPr>
              <a:t>Installation may take approximately 30 seconds or so – you may see the loading (spinning) circle</a:t>
            </a:r>
          </a:p>
          <a:p>
            <a:pPr marL="171450" indent="-171450" algn="l" rtl="0" fontAlgn="base">
              <a:buFont typeface="Arial" panose="020B0604020202020204" pitchFamily="34" charset="0"/>
              <a:buChar char="•"/>
            </a:pPr>
            <a:r>
              <a:rPr lang="en-US" sz="1200" b="0" i="0" dirty="0">
                <a:solidFill>
                  <a:srgbClr val="444444"/>
                </a:solidFill>
                <a:effectLst/>
                <a:latin typeface="Segoe UI" panose="020B0502040204020203" pitchFamily="34" charset="0"/>
              </a:rPr>
              <a:t>Your connection will drop until you connect to Zscaler, so please do this at a time that works for you – you should not do this during a Teams meeting for example.</a:t>
            </a:r>
          </a:p>
          <a:p>
            <a:pPr marL="171450" indent="-171450" algn="l" rtl="0" fontAlgn="base">
              <a:buFont typeface="Arial" panose="020B0604020202020204" pitchFamily="34" charset="0"/>
              <a:buChar char="•"/>
            </a:pPr>
            <a:r>
              <a:rPr lang="en-US" sz="1200" b="0" i="0" dirty="0">
                <a:solidFill>
                  <a:srgbClr val="444444"/>
                </a:solidFill>
                <a:effectLst/>
                <a:latin typeface="Segoe UI" panose="020B0502040204020203" pitchFamily="34" charset="0"/>
              </a:rPr>
              <a:t>Ensure that your PIV card and YubiKey are inserted, as this is required for you to be able to authenticate to Microsoft.</a:t>
            </a:r>
          </a:p>
          <a:p>
            <a:pPr marL="171450" indent="-171450" algn="l" rtl="0" fontAlgn="base">
              <a:buFont typeface="Arial" panose="020B0604020202020204" pitchFamily="34" charset="0"/>
              <a:buChar char="•"/>
            </a:pPr>
            <a:r>
              <a:rPr lang="en-US" sz="1200" b="0" i="0" dirty="0">
                <a:solidFill>
                  <a:srgbClr val="444444"/>
                </a:solidFill>
                <a:effectLst/>
                <a:latin typeface="Segoe UI" panose="020B0502040204020203" pitchFamily="34" charset="0"/>
              </a:rPr>
              <a:t>Then open Zscaler from the menu bar, as depicted in step 4.</a:t>
            </a:r>
          </a:p>
          <a:p>
            <a:pPr marL="171450" indent="-171450" algn="l" rtl="0" fontAlgn="base">
              <a:buFont typeface="Arial" panose="020B0604020202020204" pitchFamily="34" charset="0"/>
              <a:buChar char="•"/>
            </a:pPr>
            <a:r>
              <a:rPr lang="en-US" sz="1200" b="0" i="0" dirty="0">
                <a:solidFill>
                  <a:srgbClr val="444444"/>
                </a:solidFill>
                <a:effectLst/>
                <a:latin typeface="Segoe UI" panose="020B0502040204020203" pitchFamily="34" charset="0"/>
              </a:rPr>
              <a:t>Once it opens, accept the CFPB terms.</a:t>
            </a:r>
          </a:p>
          <a:p>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u="none" strike="noStrike" dirty="0">
                <a:solidFill>
                  <a:srgbClr val="000000"/>
                </a:solidFill>
                <a:effectLst/>
                <a:latin typeface="Calibri" panose="020F0502020204030204" pitchFamily="34" charset="0"/>
              </a:rPr>
              <a:t>Megan</a:t>
            </a:r>
            <a:r>
              <a:rPr lang="en-US" sz="1200" b="0" i="0" u="none" strike="noStrike" dirty="0">
                <a:solidFill>
                  <a:srgbClr val="000000"/>
                </a:solidFill>
                <a:effectLst/>
                <a:latin typeface="Calibri" panose="020F0502020204030204" pitchFamily="34" charset="0"/>
              </a:rPr>
              <a:t>: Navigate to next slide</a:t>
            </a:r>
            <a:r>
              <a:rPr lang="en-US" sz="1200" b="0" i="0" dirty="0">
                <a:solidFill>
                  <a:srgbClr val="444444"/>
                </a:solidFill>
                <a:effectLst/>
                <a:latin typeface="Calibri" panose="020F0502020204030204" pitchFamily="34" charset="0"/>
              </a:rPr>
              <a:t>​</a:t>
            </a:r>
            <a:endParaRPr lang="en-US" b="0" i="0" dirty="0">
              <a:solidFill>
                <a:srgbClr val="444444"/>
              </a:solidFill>
              <a:effectLst/>
              <a:latin typeface="Calibri" panose="020F0502020204030204" pitchFamily="34" charset="0"/>
            </a:endParaRPr>
          </a:p>
          <a:p>
            <a:endParaRPr lang="en-US" dirty="0"/>
          </a:p>
        </p:txBody>
      </p:sp>
      <p:sp>
        <p:nvSpPr>
          <p:cNvPr id="4" name="Slide Number Placeholder 3"/>
          <p:cNvSpPr>
            <a:spLocks noGrp="1"/>
          </p:cNvSpPr>
          <p:nvPr>
            <p:ph type="sldNum" sz="quarter" idx="5"/>
          </p:nvPr>
        </p:nvSpPr>
        <p:spPr/>
        <p:txBody>
          <a:bodyPr/>
          <a:lstStyle/>
          <a:p>
            <a:fld id="{13065C56-15FD-4452-8647-C639C8054F28}" type="slidenum">
              <a:rPr lang="en-US" smtClean="0"/>
              <a:t>4</a:t>
            </a:fld>
            <a:endParaRPr lang="en-US" dirty="0"/>
          </a:p>
        </p:txBody>
      </p:sp>
    </p:spTree>
    <p:extLst>
      <p:ext uri="{BB962C8B-B14F-4D97-AF65-F5344CB8AC3E}">
        <p14:creationId xmlns:p14="http://schemas.microsoft.com/office/powerpoint/2010/main" val="5526773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fontAlgn="base"/>
            <a:r>
              <a:rPr lang="en-US" sz="1200" b="0" i="0" u="none" strike="noStrike" dirty="0">
                <a:solidFill>
                  <a:srgbClr val="000000"/>
                </a:solidFill>
                <a:effectLst/>
                <a:latin typeface="Segoe UI" panose="020B0502040204020203" pitchFamily="34" charset="0"/>
              </a:rPr>
              <a:t>Speaker: </a:t>
            </a:r>
            <a:r>
              <a:rPr lang="en-US" sz="1200" b="1" i="0" u="none" strike="noStrike" dirty="0">
                <a:solidFill>
                  <a:srgbClr val="000000"/>
                </a:solidFill>
                <a:effectLst/>
                <a:latin typeface="Segoe UI" panose="020B0502040204020203" pitchFamily="34" charset="0"/>
              </a:rPr>
              <a:t>Ali Sadeghi</a:t>
            </a:r>
            <a:endParaRPr lang="en-US" b="0" i="0" dirty="0">
              <a:solidFill>
                <a:srgbClr val="444444"/>
              </a:solidFill>
              <a:effectLst/>
              <a:latin typeface="Calibri" panose="020F0502020204030204" pitchFamily="34" charset="0"/>
            </a:endParaRPr>
          </a:p>
          <a:p>
            <a:pPr algn="l" rtl="0" fontAlgn="base"/>
            <a:r>
              <a:rPr lang="en-US" sz="1200" b="0" i="0" dirty="0">
                <a:solidFill>
                  <a:srgbClr val="444444"/>
                </a:solidFill>
                <a:effectLst/>
                <a:latin typeface="Segoe UI" panose="020B0502040204020203" pitchFamily="34" charset="0"/>
              </a:rPr>
              <a:t>​</a:t>
            </a:r>
            <a:endParaRPr lang="en-US" b="0" i="0" dirty="0">
              <a:solidFill>
                <a:srgbClr val="444444"/>
              </a:solidFill>
              <a:effectLst/>
              <a:latin typeface="Calibri" panose="020F0502020204030204" pitchFamily="34" charset="0"/>
            </a:endParaRPr>
          </a:p>
          <a:p>
            <a:pPr algn="l" rtl="0" fontAlgn="base"/>
            <a:r>
              <a:rPr lang="en-US" sz="1200" b="0" i="0" u="none" strike="noStrike" dirty="0">
                <a:solidFill>
                  <a:srgbClr val="000000"/>
                </a:solidFill>
                <a:effectLst/>
                <a:latin typeface="Segoe UI" panose="020B0502040204020203" pitchFamily="34" charset="0"/>
              </a:rPr>
              <a:t>Talking Points:</a:t>
            </a:r>
            <a:r>
              <a:rPr lang="en-US" sz="1200" b="0" i="0" dirty="0">
                <a:solidFill>
                  <a:srgbClr val="444444"/>
                </a:solidFill>
                <a:effectLst/>
                <a:latin typeface="Segoe UI" panose="020B0502040204020203" pitchFamily="34" charset="0"/>
              </a:rPr>
              <a:t>​</a:t>
            </a:r>
          </a:p>
          <a:p>
            <a:pPr marL="171450" indent="-171450" algn="l" rtl="0" fontAlgn="base">
              <a:buFont typeface="Arial" panose="020B0604020202020204" pitchFamily="34" charset="0"/>
              <a:buChar char="•"/>
            </a:pPr>
            <a:r>
              <a:rPr lang="en-US" sz="1200" b="0" i="0" dirty="0">
                <a:solidFill>
                  <a:srgbClr val="444444"/>
                </a:solidFill>
                <a:effectLst/>
                <a:latin typeface="Segoe UI" panose="020B0502040204020203" pitchFamily="34" charset="0"/>
              </a:rPr>
              <a:t>Once you have accepted, Zscaler’s app will open to begin registering your device. </a:t>
            </a:r>
          </a:p>
          <a:p>
            <a:pPr marL="171450" indent="-171450" algn="l" rtl="0" fontAlgn="base">
              <a:buFont typeface="Arial" panose="020B0604020202020204" pitchFamily="34" charset="0"/>
              <a:buChar char="•"/>
            </a:pPr>
            <a:r>
              <a:rPr lang="en-US" sz="1200" b="0" i="0" dirty="0">
                <a:solidFill>
                  <a:srgbClr val="444444"/>
                </a:solidFill>
                <a:effectLst/>
                <a:latin typeface="Segoe UI" panose="020B0502040204020203" pitchFamily="34" charset="0"/>
              </a:rPr>
              <a:t>Safari should automatically open, asking for authentication. You will authenticate by entering your PIV pin or YubiKey credential </a:t>
            </a:r>
          </a:p>
          <a:p>
            <a:pPr marL="171450" indent="-171450">
              <a:buFont typeface="Arial" panose="020B0604020202020204" pitchFamily="34" charset="0"/>
              <a:buChar char="•"/>
            </a:pPr>
            <a:r>
              <a:rPr lang="en-US" dirty="0"/>
              <a:t>You will have to authenticate Zscaler 2 times.</a:t>
            </a:r>
          </a:p>
          <a:p>
            <a:pPr marL="628650" lvl="1" indent="-171450">
              <a:buFont typeface="Arial" panose="020B0604020202020204" pitchFamily="34" charset="0"/>
              <a:buChar char="•"/>
            </a:pPr>
            <a:r>
              <a:rPr lang="en-US" dirty="0"/>
              <a:t>After you enter your credentials the first time, Safari will open again and ask for authentication. If prompted, please enter your PIV pin or YubiKey credential again.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Select Allow when prompted “</a:t>
            </a:r>
            <a:r>
              <a:rPr lang="en-US" i="1" dirty="0"/>
              <a:t>Do you want to allow this website to open Zscaler?“</a:t>
            </a:r>
          </a:p>
          <a:p>
            <a:pPr marL="171450" indent="-171450" algn="l" rtl="0" fontAlgn="base">
              <a:buFont typeface="Arial" panose="020B0604020202020204" pitchFamily="34" charset="0"/>
              <a:buChar char="•"/>
            </a:pPr>
            <a:endParaRPr lang="en-US" sz="1200" b="0" i="0" dirty="0">
              <a:solidFill>
                <a:srgbClr val="444444"/>
              </a:solidFill>
              <a:effectLst/>
              <a:latin typeface="Segoe UI" panose="020B0502040204020203" pitchFamily="34" charset="0"/>
            </a:endParaRPr>
          </a:p>
          <a:p>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u="none" strike="noStrike" dirty="0">
                <a:solidFill>
                  <a:srgbClr val="000000"/>
                </a:solidFill>
                <a:effectLst/>
                <a:latin typeface="Calibri" panose="020F0502020204030204" pitchFamily="34" charset="0"/>
              </a:rPr>
              <a:t>Megan</a:t>
            </a:r>
            <a:r>
              <a:rPr lang="en-US" sz="1200" b="0" i="0" u="none" strike="noStrike" dirty="0">
                <a:solidFill>
                  <a:srgbClr val="000000"/>
                </a:solidFill>
                <a:effectLst/>
                <a:latin typeface="Calibri" panose="020F0502020204030204" pitchFamily="34" charset="0"/>
              </a:rPr>
              <a:t>: Navigate to next slide</a:t>
            </a:r>
            <a:r>
              <a:rPr lang="en-US" sz="1200" b="0" i="0" dirty="0">
                <a:solidFill>
                  <a:srgbClr val="444444"/>
                </a:solidFill>
                <a:effectLst/>
                <a:latin typeface="Calibri" panose="020F0502020204030204" pitchFamily="34" charset="0"/>
              </a:rPr>
              <a:t>​</a:t>
            </a:r>
            <a:endParaRPr lang="en-US" b="0" i="0" dirty="0">
              <a:solidFill>
                <a:srgbClr val="444444"/>
              </a:solidFill>
              <a:effectLst/>
              <a:latin typeface="Calibri" panose="020F0502020204030204" pitchFamily="34" charset="0"/>
            </a:endParaRPr>
          </a:p>
          <a:p>
            <a:endParaRPr lang="en-US" dirty="0"/>
          </a:p>
          <a:p>
            <a:endParaRPr lang="en-US" dirty="0"/>
          </a:p>
          <a:p>
            <a:endParaRPr lang="en-US" dirty="0"/>
          </a:p>
          <a:p>
            <a:r>
              <a:rPr lang="en-US" i="1" dirty="0"/>
              <a:t>and then will be asked to authenticate to Zscaler, or Zscaler will be added to your menu</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13065C56-15FD-4452-8647-C639C8054F28}" type="slidenum">
              <a:rPr lang="en-US" smtClean="0"/>
              <a:t>5</a:t>
            </a:fld>
            <a:endParaRPr lang="en-US" dirty="0"/>
          </a:p>
        </p:txBody>
      </p:sp>
    </p:spTree>
    <p:extLst>
      <p:ext uri="{BB962C8B-B14F-4D97-AF65-F5344CB8AC3E}">
        <p14:creationId xmlns:p14="http://schemas.microsoft.com/office/powerpoint/2010/main" val="21113751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fontAlgn="base"/>
            <a:r>
              <a:rPr lang="en-US" sz="1200" b="0" i="0" u="none" strike="noStrike" dirty="0">
                <a:solidFill>
                  <a:srgbClr val="000000"/>
                </a:solidFill>
                <a:effectLst/>
                <a:latin typeface="Segoe UI" panose="020B0502040204020203" pitchFamily="34" charset="0"/>
              </a:rPr>
              <a:t>Speaker: </a:t>
            </a:r>
            <a:r>
              <a:rPr lang="en-US" sz="1200" b="1" i="0" u="none" strike="noStrike" dirty="0">
                <a:solidFill>
                  <a:srgbClr val="000000"/>
                </a:solidFill>
                <a:effectLst/>
                <a:latin typeface="Segoe UI" panose="020B0502040204020203" pitchFamily="34" charset="0"/>
              </a:rPr>
              <a:t>Ali Sadeghi</a:t>
            </a:r>
            <a:endParaRPr lang="en-US" b="0" i="0" dirty="0">
              <a:solidFill>
                <a:srgbClr val="444444"/>
              </a:solidFill>
              <a:effectLst/>
              <a:latin typeface="Calibri" panose="020F0502020204030204" pitchFamily="34" charset="0"/>
            </a:endParaRPr>
          </a:p>
          <a:p>
            <a:pPr algn="l" rtl="0" fontAlgn="base"/>
            <a:r>
              <a:rPr lang="en-US" sz="1200" b="0" i="0" dirty="0">
                <a:solidFill>
                  <a:srgbClr val="444444"/>
                </a:solidFill>
                <a:effectLst/>
                <a:latin typeface="Segoe UI" panose="020B0502040204020203" pitchFamily="34" charset="0"/>
              </a:rPr>
              <a:t>​</a:t>
            </a:r>
            <a:endParaRPr lang="en-US" b="0" i="0" dirty="0">
              <a:solidFill>
                <a:srgbClr val="444444"/>
              </a:solidFill>
              <a:effectLst/>
              <a:latin typeface="Calibri" panose="020F0502020204030204" pitchFamily="34" charset="0"/>
            </a:endParaRPr>
          </a:p>
          <a:p>
            <a:pPr algn="l" rtl="0" fontAlgn="base"/>
            <a:r>
              <a:rPr lang="en-US" sz="1200" b="0" i="0" u="none" strike="noStrike" dirty="0">
                <a:solidFill>
                  <a:srgbClr val="000000"/>
                </a:solidFill>
                <a:effectLst/>
                <a:latin typeface="Segoe UI" panose="020B0502040204020203" pitchFamily="34" charset="0"/>
              </a:rPr>
              <a:t>Talking Points:</a:t>
            </a:r>
            <a:r>
              <a:rPr lang="en-US" sz="1200" b="0" i="0" dirty="0">
                <a:solidFill>
                  <a:srgbClr val="444444"/>
                </a:solidFill>
                <a:effectLst/>
                <a:latin typeface="Segoe UI" panose="020B0502040204020203" pitchFamily="34" charset="0"/>
              </a:rPr>
              <a:t>​</a:t>
            </a:r>
          </a:p>
          <a:p>
            <a:pPr marL="171450" lvl="0" indent="-171450">
              <a:buFont typeface="Arial" panose="020B0604020202020204" pitchFamily="34" charset="0"/>
              <a:buChar char="•"/>
            </a:pPr>
            <a:r>
              <a:rPr lang="en-US" dirty="0"/>
              <a:t>You should then open the Zscaler app from the menu bar to verify that Zscaler is connected. In the app you should see Private Access and Internet Security are showing as Service Status ON.</a:t>
            </a:r>
          </a:p>
          <a:p>
            <a:pPr marL="0" lvl="0" indent="0">
              <a:buFont typeface="Arial" panose="020B0604020202020204" pitchFamily="34" charset="0"/>
              <a:buNone/>
            </a:pPr>
            <a:endParaRPr lang="en-US" dirty="0"/>
          </a:p>
          <a:p>
            <a:pPr marL="171450" lvl="0" indent="-171450">
              <a:buFont typeface="Arial" panose="020B0604020202020204" pitchFamily="34" charset="0"/>
              <a:buChar char="•"/>
            </a:pPr>
            <a:r>
              <a:rPr lang="en-US" dirty="0"/>
              <a:t>Although there are a few more steps for Mac users, in the last pilot, there were no concerns from the testers regarding the installation.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t>Once you have successfully connected to </a:t>
            </a:r>
            <a:r>
              <a:rPr lang="en-US" err="1"/>
              <a:t>Zscaler</a:t>
            </a:r>
            <a:r>
              <a:rPr lang="en-US"/>
              <a:t> the first time, you will not need to go through this process again. </a:t>
            </a:r>
          </a:p>
          <a:p>
            <a:pPr marL="171450" lvl="0" indent="-171450">
              <a:buFont typeface="Arial" panose="020B0604020202020204" pitchFamily="34" charset="0"/>
              <a:buChar char="•"/>
            </a:pPr>
            <a:endParaRPr lang="en-US"/>
          </a:p>
          <a:p>
            <a:pPr marL="171450" lvl="0" indent="-171450">
              <a:buFont typeface="Arial" panose="020B0604020202020204" pitchFamily="34" charset="0"/>
              <a:buChar char="•"/>
            </a:pPr>
            <a:endParaRPr lang="en-US"/>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Are there any questions for Mac users?</a:t>
            </a:r>
          </a:p>
          <a:p>
            <a:pPr marL="0" lvl="0" indent="0">
              <a:buFont typeface="Arial" panose="020B0604020202020204" pitchFamily="34" charset="0"/>
              <a:buNone/>
            </a:pPr>
            <a:endParaRPr lang="en-US" dirty="0"/>
          </a:p>
          <a:p>
            <a:pPr marL="171450" lvl="0" indent="-171450">
              <a:buFont typeface="Arial" panose="020B0604020202020204" pitchFamily="34" charset="0"/>
              <a:buChar char="•"/>
            </a:pPr>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u="none" strike="noStrike" dirty="0">
                <a:solidFill>
                  <a:srgbClr val="000000"/>
                </a:solidFill>
                <a:effectLst/>
                <a:latin typeface="Calibri" panose="020F0502020204030204" pitchFamily="34" charset="0"/>
              </a:rPr>
              <a:t>Megan</a:t>
            </a:r>
            <a:r>
              <a:rPr lang="en-US" sz="1200" b="0" i="0" u="none" strike="noStrike" dirty="0">
                <a:solidFill>
                  <a:srgbClr val="000000"/>
                </a:solidFill>
                <a:effectLst/>
                <a:latin typeface="Calibri" panose="020F0502020204030204" pitchFamily="34" charset="0"/>
              </a:rPr>
              <a:t>: Navigate to next slide</a:t>
            </a:r>
            <a:r>
              <a:rPr lang="en-US" sz="1200" b="0" i="0" dirty="0">
                <a:solidFill>
                  <a:srgbClr val="444444"/>
                </a:solidFill>
                <a:effectLst/>
                <a:latin typeface="Calibri" panose="020F0502020204030204" pitchFamily="34" charset="0"/>
              </a:rPr>
              <a:t>​</a:t>
            </a:r>
            <a:endParaRPr lang="en-US" b="0" i="0" dirty="0">
              <a:solidFill>
                <a:srgbClr val="444444"/>
              </a:solidFill>
              <a:effectLst/>
              <a:latin typeface="Calibri" panose="020F0502020204030204" pitchFamily="34" charset="0"/>
            </a:endParaRPr>
          </a:p>
          <a:p>
            <a:endParaRPr lang="en-US" dirty="0"/>
          </a:p>
          <a:p>
            <a:endParaRPr lang="en-US" dirty="0"/>
          </a:p>
          <a:p>
            <a:pPr marL="171450" indent="-171450" algn="l" rtl="0" fontAlgn="base">
              <a:buFont typeface="Arial" panose="020B0604020202020204" pitchFamily="34" charset="0"/>
              <a:buChar char="•"/>
            </a:pPr>
            <a:endParaRPr lang="en-US" dirty="0"/>
          </a:p>
          <a:p>
            <a:endParaRPr lang="en-US" dirty="0"/>
          </a:p>
        </p:txBody>
      </p:sp>
      <p:sp>
        <p:nvSpPr>
          <p:cNvPr id="4" name="Slide Number Placeholder 3"/>
          <p:cNvSpPr>
            <a:spLocks noGrp="1"/>
          </p:cNvSpPr>
          <p:nvPr>
            <p:ph type="sldNum" sz="quarter" idx="5"/>
          </p:nvPr>
        </p:nvSpPr>
        <p:spPr/>
        <p:txBody>
          <a:bodyPr/>
          <a:lstStyle/>
          <a:p>
            <a:fld id="{13065C56-15FD-4452-8647-C639C8054F28}" type="slidenum">
              <a:rPr lang="en-US" smtClean="0"/>
              <a:t>6</a:t>
            </a:fld>
            <a:endParaRPr lang="en-US" dirty="0"/>
          </a:p>
        </p:txBody>
      </p:sp>
    </p:spTree>
    <p:extLst>
      <p:ext uri="{BB962C8B-B14F-4D97-AF65-F5344CB8AC3E}">
        <p14:creationId xmlns:p14="http://schemas.microsoft.com/office/powerpoint/2010/main" val="7425514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fontAlgn="base"/>
            <a:r>
              <a:rPr lang="en-US" sz="1200" b="0" i="0" u="none" strike="noStrike" dirty="0">
                <a:solidFill>
                  <a:srgbClr val="000000"/>
                </a:solidFill>
                <a:effectLst/>
                <a:latin typeface="Segoe UI" panose="020B0502040204020203" pitchFamily="34" charset="0"/>
              </a:rPr>
              <a:t>Speaker: </a:t>
            </a:r>
            <a:r>
              <a:rPr lang="en-US" sz="1200" b="1" i="0" u="none" strike="noStrike" dirty="0">
                <a:solidFill>
                  <a:srgbClr val="000000"/>
                </a:solidFill>
                <a:effectLst/>
                <a:latin typeface="Segoe UI" panose="020B0502040204020203" pitchFamily="34" charset="0"/>
              </a:rPr>
              <a:t>Megan Luten</a:t>
            </a:r>
            <a:endParaRPr lang="en-US" b="0" i="0" dirty="0">
              <a:solidFill>
                <a:srgbClr val="444444"/>
              </a:solidFill>
              <a:effectLst/>
              <a:latin typeface="Calibri" panose="020F0502020204030204" pitchFamily="34" charset="0"/>
            </a:endParaRPr>
          </a:p>
          <a:p>
            <a:pPr algn="l" rtl="0" fontAlgn="base"/>
            <a:r>
              <a:rPr lang="en-US" sz="1200" b="0" i="0" dirty="0">
                <a:solidFill>
                  <a:srgbClr val="444444"/>
                </a:solidFill>
                <a:effectLst/>
                <a:latin typeface="Segoe UI" panose="020B0502040204020203" pitchFamily="34" charset="0"/>
              </a:rPr>
              <a:t>​</a:t>
            </a:r>
            <a:endParaRPr lang="en-US" b="0" i="0" dirty="0">
              <a:solidFill>
                <a:srgbClr val="444444"/>
              </a:solidFill>
              <a:effectLst/>
              <a:latin typeface="Calibri" panose="020F0502020204030204" pitchFamily="34" charset="0"/>
            </a:endParaRPr>
          </a:p>
          <a:p>
            <a:pPr algn="l" rtl="0" fontAlgn="base"/>
            <a:r>
              <a:rPr lang="en-US" sz="1200" b="0" i="0" u="none" strike="noStrike" dirty="0">
                <a:solidFill>
                  <a:srgbClr val="000000"/>
                </a:solidFill>
                <a:effectLst/>
                <a:latin typeface="Segoe UI" panose="020B0502040204020203" pitchFamily="34" charset="0"/>
              </a:rPr>
              <a:t>Talking Points:</a:t>
            </a:r>
            <a:r>
              <a:rPr lang="en-US" sz="1200" b="0" i="0" dirty="0">
                <a:solidFill>
                  <a:srgbClr val="444444"/>
                </a:solidFill>
                <a:effectLst/>
                <a:latin typeface="Segoe UI" panose="020B0502040204020203" pitchFamily="34" charset="0"/>
              </a:rPr>
              <a:t>​</a:t>
            </a:r>
          </a:p>
          <a:p>
            <a:pPr marL="171450" indent="-171450">
              <a:buFont typeface="Arial" panose="020B0604020202020204" pitchFamily="34" charset="0"/>
              <a:buChar char="•"/>
            </a:pPr>
            <a:r>
              <a:rPr lang="en-US" dirty="0"/>
              <a:t>The team has developed a few resources for you to access throughout the process. </a:t>
            </a:r>
          </a:p>
          <a:p>
            <a:pPr marL="171450" indent="-171450">
              <a:buFont typeface="Arial" panose="020B0604020202020204" pitchFamily="34" charset="0"/>
              <a:buChar char="•"/>
            </a:pPr>
            <a:r>
              <a:rPr lang="en-US" dirty="0"/>
              <a:t>The Mac installation guide will be provided directly to Mac users, but can also be accessed through this link. </a:t>
            </a:r>
          </a:p>
          <a:p>
            <a:pPr marL="171450" indent="-171450">
              <a:buFont typeface="Arial" panose="020B0604020202020204" pitchFamily="34" charset="0"/>
              <a:buChar char="•"/>
            </a:pPr>
            <a:r>
              <a:rPr lang="en-US" dirty="0"/>
              <a:t>We also have a Zscaler Wiki page with information about Zscaler, FAQs, and additional resources.</a:t>
            </a:r>
          </a:p>
          <a:p>
            <a:pPr marL="171450" indent="-171450">
              <a:buFont typeface="Arial" panose="020B0604020202020204" pitchFamily="34" charset="0"/>
              <a:buChar char="•"/>
            </a:pPr>
            <a:r>
              <a:rPr lang="en-US" dirty="0"/>
              <a:t>These links as well as this deck will be available in the T&amp;I Pathfinders Network Team in the dedicated Zscaler channel.</a:t>
            </a:r>
          </a:p>
          <a:p>
            <a:pPr marL="171450" indent="-171450">
              <a:buFont typeface="Arial" panose="020B0604020202020204" pitchFamily="34" charset="0"/>
              <a:buChar char="•"/>
            </a:pPr>
            <a:r>
              <a:rPr lang="en-US" dirty="0"/>
              <a:t>As a reminder, the Teams channel can be used to post feedback, questions, and discussion with the group, however, issues or anything you need help with should be submitted in a ticket through the Service Desk.</a:t>
            </a:r>
          </a:p>
          <a:p>
            <a:pPr marL="0" lvl="0" indent="0">
              <a:buFont typeface="Arial" panose="020B0604020202020204" pitchFamily="34" charset="0"/>
              <a:buNone/>
            </a:pPr>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u="none" strike="noStrike" dirty="0">
                <a:solidFill>
                  <a:srgbClr val="000000"/>
                </a:solidFill>
                <a:effectLst/>
                <a:latin typeface="Calibri" panose="020F0502020204030204" pitchFamily="34" charset="0"/>
              </a:rPr>
              <a:t>Megan</a:t>
            </a:r>
            <a:r>
              <a:rPr lang="en-US" sz="1200" b="0" i="0" u="none" strike="noStrike" dirty="0">
                <a:solidFill>
                  <a:srgbClr val="000000"/>
                </a:solidFill>
                <a:effectLst/>
                <a:latin typeface="Calibri" panose="020F0502020204030204" pitchFamily="34" charset="0"/>
              </a:rPr>
              <a:t>: Navigate to next slide</a:t>
            </a:r>
            <a:r>
              <a:rPr lang="en-US" sz="1200" b="0" i="0" dirty="0">
                <a:solidFill>
                  <a:srgbClr val="444444"/>
                </a:solidFill>
                <a:effectLst/>
                <a:latin typeface="Calibri" panose="020F0502020204030204" pitchFamily="34" charset="0"/>
              </a:rPr>
              <a:t>​</a:t>
            </a:r>
            <a:endParaRPr lang="en-US" b="0" i="0" dirty="0">
              <a:solidFill>
                <a:srgbClr val="444444"/>
              </a:solidFill>
              <a:effectLst/>
              <a:latin typeface="Calibri" panose="020F0502020204030204" pitchFamily="34" charset="0"/>
            </a:endParaRPr>
          </a:p>
          <a:p>
            <a:endParaRPr lang="en-US" dirty="0"/>
          </a:p>
        </p:txBody>
      </p:sp>
      <p:sp>
        <p:nvSpPr>
          <p:cNvPr id="4" name="Slide Number Placeholder 3"/>
          <p:cNvSpPr>
            <a:spLocks noGrp="1"/>
          </p:cNvSpPr>
          <p:nvPr>
            <p:ph type="sldNum" sz="quarter" idx="5"/>
          </p:nvPr>
        </p:nvSpPr>
        <p:spPr/>
        <p:txBody>
          <a:bodyPr/>
          <a:lstStyle/>
          <a:p>
            <a:fld id="{13065C56-15FD-4452-8647-C639C8054F28}" type="slidenum">
              <a:rPr lang="en-US" smtClean="0"/>
              <a:t>7</a:t>
            </a:fld>
            <a:endParaRPr lang="en-US" dirty="0"/>
          </a:p>
        </p:txBody>
      </p:sp>
    </p:spTree>
    <p:extLst>
      <p:ext uri="{BB962C8B-B14F-4D97-AF65-F5344CB8AC3E}">
        <p14:creationId xmlns:p14="http://schemas.microsoft.com/office/powerpoint/2010/main" val="13557776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B493A-670A-9899-95C5-D633EC725CA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EF96294-D12A-D61A-AC09-9F5CC8C368B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4CBED28-3F0B-064F-B680-3E793842AB15}"/>
              </a:ext>
            </a:extLst>
          </p:cNvPr>
          <p:cNvSpPr>
            <a:spLocks noGrp="1"/>
          </p:cNvSpPr>
          <p:nvPr>
            <p:ph type="dt" sz="half" idx="10"/>
          </p:nvPr>
        </p:nvSpPr>
        <p:spPr/>
        <p:txBody>
          <a:bodyPr/>
          <a:lstStyle/>
          <a:p>
            <a:fld id="{552477B1-A646-4B3D-AAEC-1506B3BB9020}" type="datetimeFigureOut">
              <a:rPr lang="en-US" smtClean="0"/>
              <a:t>8/14/2024</a:t>
            </a:fld>
            <a:endParaRPr lang="en-US"/>
          </a:p>
        </p:txBody>
      </p:sp>
      <p:sp>
        <p:nvSpPr>
          <p:cNvPr id="5" name="Footer Placeholder 4">
            <a:extLst>
              <a:ext uri="{FF2B5EF4-FFF2-40B4-BE49-F238E27FC236}">
                <a16:creationId xmlns:a16="http://schemas.microsoft.com/office/drawing/2014/main" id="{56AB30DF-8039-4BF5-9AA2-F5ABAB7CFD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63B06E-DABF-C6F5-A9FB-EE7BBFC042B3}"/>
              </a:ext>
            </a:extLst>
          </p:cNvPr>
          <p:cNvSpPr>
            <a:spLocks noGrp="1"/>
          </p:cNvSpPr>
          <p:nvPr>
            <p:ph type="sldNum" sz="quarter" idx="12"/>
          </p:nvPr>
        </p:nvSpPr>
        <p:spPr/>
        <p:txBody>
          <a:bodyPr/>
          <a:lstStyle/>
          <a:p>
            <a:fld id="{BF280A40-C313-47B4-A24C-DF5CE5A9BDB9}" type="slidenum">
              <a:rPr lang="en-US" smtClean="0"/>
              <a:t>‹#›</a:t>
            </a:fld>
            <a:endParaRPr lang="en-US"/>
          </a:p>
        </p:txBody>
      </p:sp>
    </p:spTree>
    <p:extLst>
      <p:ext uri="{BB962C8B-B14F-4D97-AF65-F5344CB8AC3E}">
        <p14:creationId xmlns:p14="http://schemas.microsoft.com/office/powerpoint/2010/main" val="21113178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85FBA-DD9C-C910-C5D3-CBDCD645BEB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21CCE69-6C32-0FEF-8712-9A14BCF3195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9043E0-3E9B-708D-EE0F-18092C2E4EED}"/>
              </a:ext>
            </a:extLst>
          </p:cNvPr>
          <p:cNvSpPr>
            <a:spLocks noGrp="1"/>
          </p:cNvSpPr>
          <p:nvPr>
            <p:ph type="dt" sz="half" idx="10"/>
          </p:nvPr>
        </p:nvSpPr>
        <p:spPr/>
        <p:txBody>
          <a:bodyPr/>
          <a:lstStyle/>
          <a:p>
            <a:fld id="{552477B1-A646-4B3D-AAEC-1506B3BB9020}" type="datetimeFigureOut">
              <a:rPr lang="en-US" smtClean="0"/>
              <a:t>8/14/2024</a:t>
            </a:fld>
            <a:endParaRPr lang="en-US"/>
          </a:p>
        </p:txBody>
      </p:sp>
      <p:sp>
        <p:nvSpPr>
          <p:cNvPr id="5" name="Footer Placeholder 4">
            <a:extLst>
              <a:ext uri="{FF2B5EF4-FFF2-40B4-BE49-F238E27FC236}">
                <a16:creationId xmlns:a16="http://schemas.microsoft.com/office/drawing/2014/main" id="{CF8F8548-E904-687A-A846-58EF91714C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68B39F-48E3-6DD2-1B5C-E6E6DDC95D0E}"/>
              </a:ext>
            </a:extLst>
          </p:cNvPr>
          <p:cNvSpPr>
            <a:spLocks noGrp="1"/>
          </p:cNvSpPr>
          <p:nvPr>
            <p:ph type="sldNum" sz="quarter" idx="12"/>
          </p:nvPr>
        </p:nvSpPr>
        <p:spPr/>
        <p:txBody>
          <a:bodyPr/>
          <a:lstStyle/>
          <a:p>
            <a:fld id="{BF280A40-C313-47B4-A24C-DF5CE5A9BDB9}" type="slidenum">
              <a:rPr lang="en-US" smtClean="0"/>
              <a:t>‹#›</a:t>
            </a:fld>
            <a:endParaRPr lang="en-US"/>
          </a:p>
        </p:txBody>
      </p:sp>
    </p:spTree>
    <p:extLst>
      <p:ext uri="{BB962C8B-B14F-4D97-AF65-F5344CB8AC3E}">
        <p14:creationId xmlns:p14="http://schemas.microsoft.com/office/powerpoint/2010/main" val="11264212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1D0BA42-9820-F60A-F58B-D6CC9CF94E8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C00D20C-911F-0022-67B8-B65C1D1B850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0067C9-FD2F-5F9D-FFB2-1A280713AF59}"/>
              </a:ext>
            </a:extLst>
          </p:cNvPr>
          <p:cNvSpPr>
            <a:spLocks noGrp="1"/>
          </p:cNvSpPr>
          <p:nvPr>
            <p:ph type="dt" sz="half" idx="10"/>
          </p:nvPr>
        </p:nvSpPr>
        <p:spPr/>
        <p:txBody>
          <a:bodyPr/>
          <a:lstStyle/>
          <a:p>
            <a:fld id="{552477B1-A646-4B3D-AAEC-1506B3BB9020}" type="datetimeFigureOut">
              <a:rPr lang="en-US" smtClean="0"/>
              <a:t>8/14/2024</a:t>
            </a:fld>
            <a:endParaRPr lang="en-US"/>
          </a:p>
        </p:txBody>
      </p:sp>
      <p:sp>
        <p:nvSpPr>
          <p:cNvPr id="5" name="Footer Placeholder 4">
            <a:extLst>
              <a:ext uri="{FF2B5EF4-FFF2-40B4-BE49-F238E27FC236}">
                <a16:creationId xmlns:a16="http://schemas.microsoft.com/office/drawing/2014/main" id="{7593B905-9D17-1CEC-BC60-DC865FD53D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5B56F4-59C6-BCF0-2621-4955C1B71A9C}"/>
              </a:ext>
            </a:extLst>
          </p:cNvPr>
          <p:cNvSpPr>
            <a:spLocks noGrp="1"/>
          </p:cNvSpPr>
          <p:nvPr>
            <p:ph type="sldNum" sz="quarter" idx="12"/>
          </p:nvPr>
        </p:nvSpPr>
        <p:spPr/>
        <p:txBody>
          <a:bodyPr/>
          <a:lstStyle/>
          <a:p>
            <a:fld id="{BF280A40-C313-47B4-A24C-DF5CE5A9BDB9}" type="slidenum">
              <a:rPr lang="en-US" smtClean="0"/>
              <a:t>‹#›</a:t>
            </a:fld>
            <a:endParaRPr lang="en-US"/>
          </a:p>
        </p:txBody>
      </p:sp>
    </p:spTree>
    <p:extLst>
      <p:ext uri="{BB962C8B-B14F-4D97-AF65-F5344CB8AC3E}">
        <p14:creationId xmlns:p14="http://schemas.microsoft.com/office/powerpoint/2010/main" val="4888517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D2E41-F75E-C69F-02B1-DF749F14834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A294A2E-90D8-CC3C-4A66-995C048FE34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537D78-BF42-708C-DE48-7052837860EB}"/>
              </a:ext>
            </a:extLst>
          </p:cNvPr>
          <p:cNvSpPr>
            <a:spLocks noGrp="1"/>
          </p:cNvSpPr>
          <p:nvPr>
            <p:ph type="dt" sz="half" idx="10"/>
          </p:nvPr>
        </p:nvSpPr>
        <p:spPr/>
        <p:txBody>
          <a:bodyPr/>
          <a:lstStyle/>
          <a:p>
            <a:fld id="{552477B1-A646-4B3D-AAEC-1506B3BB9020}" type="datetimeFigureOut">
              <a:rPr lang="en-US" smtClean="0"/>
              <a:t>8/14/2024</a:t>
            </a:fld>
            <a:endParaRPr lang="en-US"/>
          </a:p>
        </p:txBody>
      </p:sp>
      <p:sp>
        <p:nvSpPr>
          <p:cNvPr id="5" name="Footer Placeholder 4">
            <a:extLst>
              <a:ext uri="{FF2B5EF4-FFF2-40B4-BE49-F238E27FC236}">
                <a16:creationId xmlns:a16="http://schemas.microsoft.com/office/drawing/2014/main" id="{9904B2B6-3CDC-2A1B-95E6-2A2B13DF25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012283-26FA-C78B-511A-68696A71C67C}"/>
              </a:ext>
            </a:extLst>
          </p:cNvPr>
          <p:cNvSpPr>
            <a:spLocks noGrp="1"/>
          </p:cNvSpPr>
          <p:nvPr>
            <p:ph type="sldNum" sz="quarter" idx="12"/>
          </p:nvPr>
        </p:nvSpPr>
        <p:spPr/>
        <p:txBody>
          <a:bodyPr/>
          <a:lstStyle/>
          <a:p>
            <a:fld id="{BF280A40-C313-47B4-A24C-DF5CE5A9BDB9}" type="slidenum">
              <a:rPr lang="en-US" smtClean="0"/>
              <a:t>‹#›</a:t>
            </a:fld>
            <a:endParaRPr lang="en-US"/>
          </a:p>
        </p:txBody>
      </p:sp>
    </p:spTree>
    <p:extLst>
      <p:ext uri="{BB962C8B-B14F-4D97-AF65-F5344CB8AC3E}">
        <p14:creationId xmlns:p14="http://schemas.microsoft.com/office/powerpoint/2010/main" val="20568856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494B0-EF2A-8822-E5D6-05CF2A6A5BE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9C20BAA-18D1-7C30-2338-629E8203B7F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E3615A-3005-6E53-F8F0-E9A0B12F2EC0}"/>
              </a:ext>
            </a:extLst>
          </p:cNvPr>
          <p:cNvSpPr>
            <a:spLocks noGrp="1"/>
          </p:cNvSpPr>
          <p:nvPr>
            <p:ph type="dt" sz="half" idx="10"/>
          </p:nvPr>
        </p:nvSpPr>
        <p:spPr/>
        <p:txBody>
          <a:bodyPr/>
          <a:lstStyle/>
          <a:p>
            <a:fld id="{552477B1-A646-4B3D-AAEC-1506B3BB9020}" type="datetimeFigureOut">
              <a:rPr lang="en-US" smtClean="0"/>
              <a:t>8/14/2024</a:t>
            </a:fld>
            <a:endParaRPr lang="en-US"/>
          </a:p>
        </p:txBody>
      </p:sp>
      <p:sp>
        <p:nvSpPr>
          <p:cNvPr id="5" name="Footer Placeholder 4">
            <a:extLst>
              <a:ext uri="{FF2B5EF4-FFF2-40B4-BE49-F238E27FC236}">
                <a16:creationId xmlns:a16="http://schemas.microsoft.com/office/drawing/2014/main" id="{BEE90C1A-013E-BF27-9940-E43AC11848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1EF569-D030-544B-BB93-5D85C0C244FD}"/>
              </a:ext>
            </a:extLst>
          </p:cNvPr>
          <p:cNvSpPr>
            <a:spLocks noGrp="1"/>
          </p:cNvSpPr>
          <p:nvPr>
            <p:ph type="sldNum" sz="quarter" idx="12"/>
          </p:nvPr>
        </p:nvSpPr>
        <p:spPr/>
        <p:txBody>
          <a:bodyPr/>
          <a:lstStyle/>
          <a:p>
            <a:fld id="{BF280A40-C313-47B4-A24C-DF5CE5A9BDB9}" type="slidenum">
              <a:rPr lang="en-US" smtClean="0"/>
              <a:t>‹#›</a:t>
            </a:fld>
            <a:endParaRPr lang="en-US"/>
          </a:p>
        </p:txBody>
      </p:sp>
    </p:spTree>
    <p:extLst>
      <p:ext uri="{BB962C8B-B14F-4D97-AF65-F5344CB8AC3E}">
        <p14:creationId xmlns:p14="http://schemas.microsoft.com/office/powerpoint/2010/main" val="17745264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82CDC-3B1E-C69B-AA1C-F766DCD011E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F6B604A-E3B7-7449-1FF0-1655B12C6FC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C765B99-DAD9-507D-36CF-C003E04BDF5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97F18FE-978A-B578-F01B-01CAFF066751}"/>
              </a:ext>
            </a:extLst>
          </p:cNvPr>
          <p:cNvSpPr>
            <a:spLocks noGrp="1"/>
          </p:cNvSpPr>
          <p:nvPr>
            <p:ph type="dt" sz="half" idx="10"/>
          </p:nvPr>
        </p:nvSpPr>
        <p:spPr/>
        <p:txBody>
          <a:bodyPr/>
          <a:lstStyle/>
          <a:p>
            <a:fld id="{552477B1-A646-4B3D-AAEC-1506B3BB9020}" type="datetimeFigureOut">
              <a:rPr lang="en-US" smtClean="0"/>
              <a:t>8/14/2024</a:t>
            </a:fld>
            <a:endParaRPr lang="en-US"/>
          </a:p>
        </p:txBody>
      </p:sp>
      <p:sp>
        <p:nvSpPr>
          <p:cNvPr id="6" name="Footer Placeholder 5">
            <a:extLst>
              <a:ext uri="{FF2B5EF4-FFF2-40B4-BE49-F238E27FC236}">
                <a16:creationId xmlns:a16="http://schemas.microsoft.com/office/drawing/2014/main" id="{CA3831AD-2A52-AAA2-835C-582C009BF7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3E2200-944E-2EFC-CCA1-5D80DDF95AAB}"/>
              </a:ext>
            </a:extLst>
          </p:cNvPr>
          <p:cNvSpPr>
            <a:spLocks noGrp="1"/>
          </p:cNvSpPr>
          <p:nvPr>
            <p:ph type="sldNum" sz="quarter" idx="12"/>
          </p:nvPr>
        </p:nvSpPr>
        <p:spPr/>
        <p:txBody>
          <a:bodyPr/>
          <a:lstStyle/>
          <a:p>
            <a:fld id="{BF280A40-C313-47B4-A24C-DF5CE5A9BDB9}" type="slidenum">
              <a:rPr lang="en-US" smtClean="0"/>
              <a:t>‹#›</a:t>
            </a:fld>
            <a:endParaRPr lang="en-US"/>
          </a:p>
        </p:txBody>
      </p:sp>
    </p:spTree>
    <p:extLst>
      <p:ext uri="{BB962C8B-B14F-4D97-AF65-F5344CB8AC3E}">
        <p14:creationId xmlns:p14="http://schemas.microsoft.com/office/powerpoint/2010/main" val="10541329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120C2-CBA0-75C8-254E-9B52AF464EF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5639492-7DB7-40E2-9DC1-873ACF21F59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7FB4167-D438-CA6A-6958-62EF2E9E22F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E6103FC-86F0-FC30-85F8-079E59B2141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477DDC-D3A2-167F-99D8-E807BA7C101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01F752A-1299-A3A7-6B6D-6306A194C53E}"/>
              </a:ext>
            </a:extLst>
          </p:cNvPr>
          <p:cNvSpPr>
            <a:spLocks noGrp="1"/>
          </p:cNvSpPr>
          <p:nvPr>
            <p:ph type="dt" sz="half" idx="10"/>
          </p:nvPr>
        </p:nvSpPr>
        <p:spPr/>
        <p:txBody>
          <a:bodyPr/>
          <a:lstStyle/>
          <a:p>
            <a:fld id="{552477B1-A646-4B3D-AAEC-1506B3BB9020}" type="datetimeFigureOut">
              <a:rPr lang="en-US" smtClean="0"/>
              <a:t>8/14/2024</a:t>
            </a:fld>
            <a:endParaRPr lang="en-US"/>
          </a:p>
        </p:txBody>
      </p:sp>
      <p:sp>
        <p:nvSpPr>
          <p:cNvPr id="8" name="Footer Placeholder 7">
            <a:extLst>
              <a:ext uri="{FF2B5EF4-FFF2-40B4-BE49-F238E27FC236}">
                <a16:creationId xmlns:a16="http://schemas.microsoft.com/office/drawing/2014/main" id="{5B5902C3-895F-1A3E-A483-8ED3F128E36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3319C2F-B2FC-3462-2496-FE853B148843}"/>
              </a:ext>
            </a:extLst>
          </p:cNvPr>
          <p:cNvSpPr>
            <a:spLocks noGrp="1"/>
          </p:cNvSpPr>
          <p:nvPr>
            <p:ph type="sldNum" sz="quarter" idx="12"/>
          </p:nvPr>
        </p:nvSpPr>
        <p:spPr/>
        <p:txBody>
          <a:bodyPr/>
          <a:lstStyle/>
          <a:p>
            <a:fld id="{BF280A40-C313-47B4-A24C-DF5CE5A9BDB9}" type="slidenum">
              <a:rPr lang="en-US" smtClean="0"/>
              <a:t>‹#›</a:t>
            </a:fld>
            <a:endParaRPr lang="en-US"/>
          </a:p>
        </p:txBody>
      </p:sp>
    </p:spTree>
    <p:extLst>
      <p:ext uri="{BB962C8B-B14F-4D97-AF65-F5344CB8AC3E}">
        <p14:creationId xmlns:p14="http://schemas.microsoft.com/office/powerpoint/2010/main" val="18444946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B4D6C-184F-83EB-D8A9-79AF1D91547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4ADB6B7-89A2-BCA9-0F1E-505D8552C264}"/>
              </a:ext>
            </a:extLst>
          </p:cNvPr>
          <p:cNvSpPr>
            <a:spLocks noGrp="1"/>
          </p:cNvSpPr>
          <p:nvPr>
            <p:ph type="dt" sz="half" idx="10"/>
          </p:nvPr>
        </p:nvSpPr>
        <p:spPr/>
        <p:txBody>
          <a:bodyPr/>
          <a:lstStyle/>
          <a:p>
            <a:fld id="{552477B1-A646-4B3D-AAEC-1506B3BB9020}" type="datetimeFigureOut">
              <a:rPr lang="en-US" smtClean="0"/>
              <a:t>8/14/2024</a:t>
            </a:fld>
            <a:endParaRPr lang="en-US"/>
          </a:p>
        </p:txBody>
      </p:sp>
      <p:sp>
        <p:nvSpPr>
          <p:cNvPr id="4" name="Footer Placeholder 3">
            <a:extLst>
              <a:ext uri="{FF2B5EF4-FFF2-40B4-BE49-F238E27FC236}">
                <a16:creationId xmlns:a16="http://schemas.microsoft.com/office/drawing/2014/main" id="{C833CDEE-0F50-AE8B-A41B-EB8AEBBD6D7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2285967-A4BE-9158-E815-8AF59A71F762}"/>
              </a:ext>
            </a:extLst>
          </p:cNvPr>
          <p:cNvSpPr>
            <a:spLocks noGrp="1"/>
          </p:cNvSpPr>
          <p:nvPr>
            <p:ph type="sldNum" sz="quarter" idx="12"/>
          </p:nvPr>
        </p:nvSpPr>
        <p:spPr/>
        <p:txBody>
          <a:bodyPr/>
          <a:lstStyle/>
          <a:p>
            <a:fld id="{BF280A40-C313-47B4-A24C-DF5CE5A9BDB9}" type="slidenum">
              <a:rPr lang="en-US" smtClean="0"/>
              <a:t>‹#›</a:t>
            </a:fld>
            <a:endParaRPr lang="en-US"/>
          </a:p>
        </p:txBody>
      </p:sp>
    </p:spTree>
    <p:extLst>
      <p:ext uri="{BB962C8B-B14F-4D97-AF65-F5344CB8AC3E}">
        <p14:creationId xmlns:p14="http://schemas.microsoft.com/office/powerpoint/2010/main" val="20371858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45D275C-2ECB-B1F1-AFBD-97733D38EA11}"/>
              </a:ext>
            </a:extLst>
          </p:cNvPr>
          <p:cNvSpPr>
            <a:spLocks noGrp="1"/>
          </p:cNvSpPr>
          <p:nvPr>
            <p:ph type="dt" sz="half" idx="10"/>
          </p:nvPr>
        </p:nvSpPr>
        <p:spPr/>
        <p:txBody>
          <a:bodyPr/>
          <a:lstStyle/>
          <a:p>
            <a:fld id="{552477B1-A646-4B3D-AAEC-1506B3BB9020}" type="datetimeFigureOut">
              <a:rPr lang="en-US" smtClean="0"/>
              <a:t>8/14/2024</a:t>
            </a:fld>
            <a:endParaRPr lang="en-US"/>
          </a:p>
        </p:txBody>
      </p:sp>
      <p:sp>
        <p:nvSpPr>
          <p:cNvPr id="3" name="Footer Placeholder 2">
            <a:extLst>
              <a:ext uri="{FF2B5EF4-FFF2-40B4-BE49-F238E27FC236}">
                <a16:creationId xmlns:a16="http://schemas.microsoft.com/office/drawing/2014/main" id="{43D436E8-FFCD-C389-8DCB-C3C1FB21D26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C339059-08CB-0476-F607-01D04EDED30B}"/>
              </a:ext>
            </a:extLst>
          </p:cNvPr>
          <p:cNvSpPr>
            <a:spLocks noGrp="1"/>
          </p:cNvSpPr>
          <p:nvPr>
            <p:ph type="sldNum" sz="quarter" idx="12"/>
          </p:nvPr>
        </p:nvSpPr>
        <p:spPr/>
        <p:txBody>
          <a:bodyPr/>
          <a:lstStyle/>
          <a:p>
            <a:fld id="{BF280A40-C313-47B4-A24C-DF5CE5A9BDB9}" type="slidenum">
              <a:rPr lang="en-US" smtClean="0"/>
              <a:t>‹#›</a:t>
            </a:fld>
            <a:endParaRPr lang="en-US"/>
          </a:p>
        </p:txBody>
      </p:sp>
    </p:spTree>
    <p:extLst>
      <p:ext uri="{BB962C8B-B14F-4D97-AF65-F5344CB8AC3E}">
        <p14:creationId xmlns:p14="http://schemas.microsoft.com/office/powerpoint/2010/main" val="26568458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BDD77-9AA9-6634-9D07-C0482725DAC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20D0603-FFD6-440B-4F8B-8B5226D0942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67DDDE3-BD22-843A-0FC2-BE4190E408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7186D9-2B0F-6D81-D9A3-C314B019F688}"/>
              </a:ext>
            </a:extLst>
          </p:cNvPr>
          <p:cNvSpPr>
            <a:spLocks noGrp="1"/>
          </p:cNvSpPr>
          <p:nvPr>
            <p:ph type="dt" sz="half" idx="10"/>
          </p:nvPr>
        </p:nvSpPr>
        <p:spPr/>
        <p:txBody>
          <a:bodyPr/>
          <a:lstStyle/>
          <a:p>
            <a:fld id="{552477B1-A646-4B3D-AAEC-1506B3BB9020}" type="datetimeFigureOut">
              <a:rPr lang="en-US" smtClean="0"/>
              <a:t>8/14/2024</a:t>
            </a:fld>
            <a:endParaRPr lang="en-US"/>
          </a:p>
        </p:txBody>
      </p:sp>
      <p:sp>
        <p:nvSpPr>
          <p:cNvPr id="6" name="Footer Placeholder 5">
            <a:extLst>
              <a:ext uri="{FF2B5EF4-FFF2-40B4-BE49-F238E27FC236}">
                <a16:creationId xmlns:a16="http://schemas.microsoft.com/office/drawing/2014/main" id="{97E4A415-C6A9-50BC-F27A-D0C96EA1D06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2BD23E-759F-CEE3-11EC-29E0CBC59438}"/>
              </a:ext>
            </a:extLst>
          </p:cNvPr>
          <p:cNvSpPr>
            <a:spLocks noGrp="1"/>
          </p:cNvSpPr>
          <p:nvPr>
            <p:ph type="sldNum" sz="quarter" idx="12"/>
          </p:nvPr>
        </p:nvSpPr>
        <p:spPr/>
        <p:txBody>
          <a:bodyPr/>
          <a:lstStyle/>
          <a:p>
            <a:fld id="{BF280A40-C313-47B4-A24C-DF5CE5A9BDB9}" type="slidenum">
              <a:rPr lang="en-US" smtClean="0"/>
              <a:t>‹#›</a:t>
            </a:fld>
            <a:endParaRPr lang="en-US"/>
          </a:p>
        </p:txBody>
      </p:sp>
    </p:spTree>
    <p:extLst>
      <p:ext uri="{BB962C8B-B14F-4D97-AF65-F5344CB8AC3E}">
        <p14:creationId xmlns:p14="http://schemas.microsoft.com/office/powerpoint/2010/main" val="14597448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15E1B-DF3E-F2BB-52B2-4B10278623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DB99B25-CD24-E3CE-2C58-F105CBA466E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C1B2736-D5C9-8584-071D-9FF74E73F6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D2F39FD-DE24-F8B3-C831-5EC391772344}"/>
              </a:ext>
            </a:extLst>
          </p:cNvPr>
          <p:cNvSpPr>
            <a:spLocks noGrp="1"/>
          </p:cNvSpPr>
          <p:nvPr>
            <p:ph type="dt" sz="half" idx="10"/>
          </p:nvPr>
        </p:nvSpPr>
        <p:spPr/>
        <p:txBody>
          <a:bodyPr/>
          <a:lstStyle/>
          <a:p>
            <a:fld id="{552477B1-A646-4B3D-AAEC-1506B3BB9020}" type="datetimeFigureOut">
              <a:rPr lang="en-US" smtClean="0"/>
              <a:t>8/14/2024</a:t>
            </a:fld>
            <a:endParaRPr lang="en-US"/>
          </a:p>
        </p:txBody>
      </p:sp>
      <p:sp>
        <p:nvSpPr>
          <p:cNvPr id="6" name="Footer Placeholder 5">
            <a:extLst>
              <a:ext uri="{FF2B5EF4-FFF2-40B4-BE49-F238E27FC236}">
                <a16:creationId xmlns:a16="http://schemas.microsoft.com/office/drawing/2014/main" id="{AAA0268D-A2E7-D3C1-EB47-142CE2899C9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94950FA-8B28-25DE-0C2E-EAD7CBDE88B8}"/>
              </a:ext>
            </a:extLst>
          </p:cNvPr>
          <p:cNvSpPr>
            <a:spLocks noGrp="1"/>
          </p:cNvSpPr>
          <p:nvPr>
            <p:ph type="sldNum" sz="quarter" idx="12"/>
          </p:nvPr>
        </p:nvSpPr>
        <p:spPr/>
        <p:txBody>
          <a:bodyPr/>
          <a:lstStyle/>
          <a:p>
            <a:fld id="{BF280A40-C313-47B4-A24C-DF5CE5A9BDB9}" type="slidenum">
              <a:rPr lang="en-US" smtClean="0"/>
              <a:t>‹#›</a:t>
            </a:fld>
            <a:endParaRPr lang="en-US"/>
          </a:p>
        </p:txBody>
      </p:sp>
    </p:spTree>
    <p:extLst>
      <p:ext uri="{BB962C8B-B14F-4D97-AF65-F5344CB8AC3E}">
        <p14:creationId xmlns:p14="http://schemas.microsoft.com/office/powerpoint/2010/main" val="16494430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55F8EDF-D905-0CC3-F1A3-715240CE9B0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E69140B-88BE-9321-8DFB-7D30D795767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09582A-44E1-2C38-536F-3E988E6C978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2477B1-A646-4B3D-AAEC-1506B3BB9020}" type="datetimeFigureOut">
              <a:rPr lang="en-US" smtClean="0"/>
              <a:t>8/14/2024</a:t>
            </a:fld>
            <a:endParaRPr lang="en-US"/>
          </a:p>
        </p:txBody>
      </p:sp>
      <p:sp>
        <p:nvSpPr>
          <p:cNvPr id="5" name="Footer Placeholder 4">
            <a:extLst>
              <a:ext uri="{FF2B5EF4-FFF2-40B4-BE49-F238E27FC236}">
                <a16:creationId xmlns:a16="http://schemas.microsoft.com/office/drawing/2014/main" id="{A753B97B-A3D0-2EC6-4FEC-E4821DE8A7D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F48749A-69B6-C1CC-AFBC-B35E05FEDE7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280A40-C313-47B4-A24C-DF5CE5A9BDB9}" type="slidenum">
              <a:rPr lang="en-US" smtClean="0"/>
              <a:t>‹#›</a:t>
            </a:fld>
            <a:endParaRPr lang="en-US"/>
          </a:p>
        </p:txBody>
      </p:sp>
    </p:spTree>
    <p:extLst>
      <p:ext uri="{BB962C8B-B14F-4D97-AF65-F5344CB8AC3E}">
        <p14:creationId xmlns:p14="http://schemas.microsoft.com/office/powerpoint/2010/main" val="35161812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team.cfpb.local/wiki/images/2/2d/CFPB_QRG_Install_Zscaler_Mac_v01.pdf"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hyperlink" Target="https://teams.microsoft.com/l/channel/19%3A168d5e42d3ff42ccac980b0bb2b0053d%40thread.tacv2/Zscaler?groupId=20940323-27b0-48c6-85b5-6d508b9087fe&amp;tenantId=c817bf69-ef41-4ed6-ac5f-1f44da3798c0" TargetMode="External"/><Relationship Id="rId4" Type="http://schemas.openxmlformats.org/officeDocument/2006/relationships/hyperlink" Target="https://team.cfpb.local/wiki/index.php/Zscaler"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09C0D-0F6E-4401-1549-ADA68F588058}"/>
              </a:ext>
            </a:extLst>
          </p:cNvPr>
          <p:cNvSpPr>
            <a:spLocks noGrp="1"/>
          </p:cNvSpPr>
          <p:nvPr>
            <p:ph type="ctrTitle"/>
          </p:nvPr>
        </p:nvSpPr>
        <p:spPr/>
        <p:txBody>
          <a:bodyPr/>
          <a:lstStyle/>
          <a:p>
            <a:r>
              <a:rPr lang="en-US" dirty="0"/>
              <a:t>Zscaler Deployment</a:t>
            </a:r>
          </a:p>
        </p:txBody>
      </p:sp>
      <p:sp>
        <p:nvSpPr>
          <p:cNvPr id="3" name="Subtitle 2">
            <a:extLst>
              <a:ext uri="{FF2B5EF4-FFF2-40B4-BE49-F238E27FC236}">
                <a16:creationId xmlns:a16="http://schemas.microsoft.com/office/drawing/2014/main" id="{198566F6-0D21-C7FC-29FD-287C360B5847}"/>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0313934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6A3B5-07E0-1184-F5B6-F18BCA513AE0}"/>
              </a:ext>
            </a:extLst>
          </p:cNvPr>
          <p:cNvSpPr>
            <a:spLocks noGrp="1"/>
          </p:cNvSpPr>
          <p:nvPr>
            <p:ph type="title"/>
          </p:nvPr>
        </p:nvSpPr>
        <p:spPr/>
        <p:txBody>
          <a:bodyPr/>
          <a:lstStyle/>
          <a:p>
            <a:r>
              <a:rPr lang="en-US" dirty="0">
                <a:latin typeface="Avenir Next LT Pro Demi"/>
              </a:rPr>
              <a:t>What to Expect – For Windows Users</a:t>
            </a:r>
            <a:endParaRPr lang="en-US" dirty="0"/>
          </a:p>
        </p:txBody>
      </p:sp>
      <p:sp>
        <p:nvSpPr>
          <p:cNvPr id="3" name="Content Placeholder 2">
            <a:extLst>
              <a:ext uri="{FF2B5EF4-FFF2-40B4-BE49-F238E27FC236}">
                <a16:creationId xmlns:a16="http://schemas.microsoft.com/office/drawing/2014/main" id="{8C56D8FE-472C-726B-91F1-CA5F7F47CC7A}"/>
              </a:ext>
            </a:extLst>
          </p:cNvPr>
          <p:cNvSpPr>
            <a:spLocks noGrp="1"/>
          </p:cNvSpPr>
          <p:nvPr>
            <p:ph idx="1"/>
          </p:nvPr>
        </p:nvSpPr>
        <p:spPr>
          <a:xfrm>
            <a:off x="294112" y="2483583"/>
            <a:ext cx="5573108" cy="2741220"/>
          </a:xfrm>
        </p:spPr>
        <p:txBody>
          <a:bodyPr vert="horz" lIns="91440" tIns="45720" rIns="91440" bIns="45720" rtlCol="0" anchor="t">
            <a:noAutofit/>
          </a:bodyPr>
          <a:lstStyle/>
          <a:p>
            <a:pPr marL="457200" indent="-457200">
              <a:buFont typeface="+mj-lt"/>
              <a:buAutoNum type="arabicPeriod"/>
            </a:pPr>
            <a:r>
              <a:rPr lang="en-US" dirty="0">
                <a:latin typeface="Avenir Next LT Pro"/>
              </a:rPr>
              <a:t>Zscaler will open automatically, and a welcome pop-up will appear. Click </a:t>
            </a:r>
            <a:r>
              <a:rPr lang="en-US" b="1" dirty="0">
                <a:latin typeface="Avenir Next LT Pro"/>
              </a:rPr>
              <a:t>Accept.</a:t>
            </a:r>
          </a:p>
          <a:p>
            <a:pPr marL="0" indent="0">
              <a:buNone/>
            </a:pPr>
            <a:endParaRPr lang="en-US" dirty="0"/>
          </a:p>
        </p:txBody>
      </p:sp>
      <p:sp>
        <p:nvSpPr>
          <p:cNvPr id="4" name="Slide Number Placeholder 3">
            <a:extLst>
              <a:ext uri="{FF2B5EF4-FFF2-40B4-BE49-F238E27FC236}">
                <a16:creationId xmlns:a16="http://schemas.microsoft.com/office/drawing/2014/main" id="{540BD3A3-14C7-767B-2BAE-9F95F2F884F0}"/>
              </a:ext>
            </a:extLst>
          </p:cNvPr>
          <p:cNvSpPr>
            <a:spLocks noGrp="1"/>
          </p:cNvSpPr>
          <p:nvPr>
            <p:ph type="sldNum" sz="quarter" idx="12"/>
          </p:nvPr>
        </p:nvSpPr>
        <p:spPr/>
        <p:txBody>
          <a:bodyPr/>
          <a:lstStyle/>
          <a:p>
            <a:fld id="{77AEC899-E21D-4369-B2B0-F60FBAF25933}" type="slidenum">
              <a:rPr lang="en-US" smtClean="0"/>
              <a:t>2</a:t>
            </a:fld>
            <a:endParaRPr lang="en-US" dirty="0"/>
          </a:p>
        </p:txBody>
      </p:sp>
      <p:sp>
        <p:nvSpPr>
          <p:cNvPr id="5" name="TextBox 4">
            <a:extLst>
              <a:ext uri="{FF2B5EF4-FFF2-40B4-BE49-F238E27FC236}">
                <a16:creationId xmlns:a16="http://schemas.microsoft.com/office/drawing/2014/main" id="{37B018DF-4172-00C4-F5BE-C5A89509380C}"/>
              </a:ext>
            </a:extLst>
          </p:cNvPr>
          <p:cNvSpPr txBox="1"/>
          <p:nvPr/>
        </p:nvSpPr>
        <p:spPr>
          <a:xfrm>
            <a:off x="478944" y="1310275"/>
            <a:ext cx="11202068" cy="830997"/>
          </a:xfrm>
          <a:prstGeom prst="rect">
            <a:avLst/>
          </a:prstGeom>
          <a:noFill/>
        </p:spPr>
        <p:txBody>
          <a:bodyPr wrap="square" lIns="91440" tIns="45720" rIns="91440" bIns="45720" anchor="t">
            <a:spAutoFit/>
          </a:bodyPr>
          <a:lstStyle/>
          <a:p>
            <a:r>
              <a:rPr lang="en-US" sz="2400" b="1" dirty="0">
                <a:latin typeface="Avenir Next LT Pro"/>
              </a:rPr>
              <a:t>The deployment process will begin on August </a:t>
            </a:r>
            <a:r>
              <a:rPr lang="en-US" sz="2400" b="1">
                <a:latin typeface="Avenir Next LT Pro"/>
              </a:rPr>
              <a:t>22</a:t>
            </a:r>
            <a:r>
              <a:rPr lang="en-US" sz="2400" b="1" dirty="0">
                <a:latin typeface="Avenir Next LT Pro"/>
              </a:rPr>
              <a:t>. At 4pm ET, Zscaler will become available on your device.</a:t>
            </a:r>
          </a:p>
        </p:txBody>
      </p:sp>
      <p:pic>
        <p:nvPicPr>
          <p:cNvPr id="7" name="Picture 6" descr="Graphical user interface, text, application, email&#10;&#10;Description automatically generated">
            <a:extLst>
              <a:ext uri="{FF2B5EF4-FFF2-40B4-BE49-F238E27FC236}">
                <a16:creationId xmlns:a16="http://schemas.microsoft.com/office/drawing/2014/main" id="{D59C1658-EF13-6AA8-815E-003B3F7984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2218295"/>
            <a:ext cx="5799936" cy="4423993"/>
          </a:xfrm>
          <a:prstGeom prst="rect">
            <a:avLst/>
          </a:prstGeom>
          <a:ln>
            <a:solidFill>
              <a:schemeClr val="accent2"/>
            </a:solidFill>
          </a:ln>
        </p:spPr>
      </p:pic>
      <p:sp>
        <p:nvSpPr>
          <p:cNvPr id="6" name="Rectangle 5">
            <a:extLst>
              <a:ext uri="{FF2B5EF4-FFF2-40B4-BE49-F238E27FC236}">
                <a16:creationId xmlns:a16="http://schemas.microsoft.com/office/drawing/2014/main" id="{0EE2DD29-F6C7-0915-5D9A-10A136380755}"/>
              </a:ext>
            </a:extLst>
          </p:cNvPr>
          <p:cNvSpPr/>
          <p:nvPr/>
        </p:nvSpPr>
        <p:spPr>
          <a:xfrm>
            <a:off x="11153817" y="6218399"/>
            <a:ext cx="734542" cy="329514"/>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6C1C5A5C-15EC-6349-58D5-DDF661827481}"/>
              </a:ext>
            </a:extLst>
          </p:cNvPr>
          <p:cNvSpPr txBox="1"/>
          <p:nvPr/>
        </p:nvSpPr>
        <p:spPr>
          <a:xfrm>
            <a:off x="585323" y="4058816"/>
            <a:ext cx="5388276"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latin typeface="Avenir Next LT Pro"/>
              </a:rPr>
              <a:t>Note: Your network will briefly disconnect. It will reconnect once you hit Accept.  </a:t>
            </a:r>
          </a:p>
        </p:txBody>
      </p:sp>
      <p:sp>
        <p:nvSpPr>
          <p:cNvPr id="10" name="Flowchart: Connector 9">
            <a:extLst>
              <a:ext uri="{FF2B5EF4-FFF2-40B4-BE49-F238E27FC236}">
                <a16:creationId xmlns:a16="http://schemas.microsoft.com/office/drawing/2014/main" id="{311DA625-2E7B-BF3D-76F4-0E7433F8B27F}"/>
              </a:ext>
            </a:extLst>
          </p:cNvPr>
          <p:cNvSpPr/>
          <p:nvPr/>
        </p:nvSpPr>
        <p:spPr>
          <a:xfrm>
            <a:off x="10979122" y="5938590"/>
            <a:ext cx="361163" cy="284105"/>
          </a:xfrm>
          <a:prstGeom prst="flowChartConnector">
            <a:avLst/>
          </a:prstGeom>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1200" b="1" dirty="0">
              <a:solidFill>
                <a:schemeClr val="accent2"/>
              </a:solidFill>
              <a:latin typeface="Avenir Next LT Pro"/>
              <a:cs typeface="Calibri"/>
            </a:endParaRPr>
          </a:p>
        </p:txBody>
      </p:sp>
      <p:sp>
        <p:nvSpPr>
          <p:cNvPr id="9" name="TextBox 8">
            <a:extLst>
              <a:ext uri="{FF2B5EF4-FFF2-40B4-BE49-F238E27FC236}">
                <a16:creationId xmlns:a16="http://schemas.microsoft.com/office/drawing/2014/main" id="{B9CF9EC2-2BE7-7CFE-147E-1B20F2127643}"/>
              </a:ext>
            </a:extLst>
          </p:cNvPr>
          <p:cNvSpPr txBox="1"/>
          <p:nvPr/>
        </p:nvSpPr>
        <p:spPr>
          <a:xfrm>
            <a:off x="11025781" y="5922136"/>
            <a:ext cx="302985"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b="1" dirty="0">
                <a:latin typeface="Avenir Next LT Pro"/>
                <a:cs typeface="Calibri"/>
              </a:rPr>
              <a:t>1</a:t>
            </a:r>
            <a:endParaRPr lang="en-US" sz="1400" b="1" dirty="0">
              <a:latin typeface="Avenir Next LT Pro"/>
            </a:endParaRPr>
          </a:p>
        </p:txBody>
      </p:sp>
    </p:spTree>
    <p:extLst>
      <p:ext uri="{BB962C8B-B14F-4D97-AF65-F5344CB8AC3E}">
        <p14:creationId xmlns:p14="http://schemas.microsoft.com/office/powerpoint/2010/main" val="5545379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B6A43-6B40-49A2-7A06-342600D48A7C}"/>
              </a:ext>
            </a:extLst>
          </p:cNvPr>
          <p:cNvSpPr>
            <a:spLocks noGrp="1"/>
          </p:cNvSpPr>
          <p:nvPr>
            <p:ph type="title"/>
          </p:nvPr>
        </p:nvSpPr>
        <p:spPr/>
        <p:txBody>
          <a:bodyPr/>
          <a:lstStyle/>
          <a:p>
            <a:r>
              <a:rPr lang="en-US" dirty="0">
                <a:latin typeface="Avenir Next LT Pro Demi"/>
              </a:rPr>
              <a:t>What to Expect – For Mac Users</a:t>
            </a:r>
            <a:endParaRPr lang="en-US" dirty="0"/>
          </a:p>
        </p:txBody>
      </p:sp>
      <p:sp>
        <p:nvSpPr>
          <p:cNvPr id="3" name="Content Placeholder 2">
            <a:extLst>
              <a:ext uri="{FF2B5EF4-FFF2-40B4-BE49-F238E27FC236}">
                <a16:creationId xmlns:a16="http://schemas.microsoft.com/office/drawing/2014/main" id="{5133015B-C12C-7F77-9763-2F28DA35EF2A}"/>
              </a:ext>
            </a:extLst>
          </p:cNvPr>
          <p:cNvSpPr>
            <a:spLocks noGrp="1"/>
          </p:cNvSpPr>
          <p:nvPr>
            <p:ph idx="1"/>
          </p:nvPr>
        </p:nvSpPr>
        <p:spPr>
          <a:xfrm>
            <a:off x="478943" y="2150920"/>
            <a:ext cx="11202068" cy="719603"/>
          </a:xfrm>
        </p:spPr>
        <p:txBody>
          <a:bodyPr vert="horz" lIns="91440" tIns="45720" rIns="91440" bIns="45720" numCol="2" rtlCol="0" anchor="t">
            <a:noAutofit/>
          </a:bodyPr>
          <a:lstStyle/>
          <a:p>
            <a:pPr marL="457200" indent="-457200">
              <a:lnSpc>
                <a:spcPct val="110000"/>
              </a:lnSpc>
              <a:spcBef>
                <a:spcPts val="0"/>
              </a:spcBef>
              <a:spcAft>
                <a:spcPts val="1200"/>
              </a:spcAft>
              <a:buFont typeface="+mj-lt"/>
              <a:buAutoNum type="arabicPeriod"/>
            </a:pPr>
            <a:r>
              <a:rPr lang="en-US" dirty="0"/>
              <a:t>Open </a:t>
            </a:r>
            <a:r>
              <a:rPr lang="en-US" b="1" dirty="0"/>
              <a:t>Self Service </a:t>
            </a:r>
            <a:r>
              <a:rPr lang="en-US" dirty="0"/>
              <a:t>and search for Zscaler.</a:t>
            </a:r>
          </a:p>
          <a:p>
            <a:pPr marL="457200" indent="-457200">
              <a:lnSpc>
                <a:spcPct val="110000"/>
              </a:lnSpc>
              <a:spcBef>
                <a:spcPts val="0"/>
              </a:spcBef>
              <a:spcAft>
                <a:spcPts val="1200"/>
              </a:spcAft>
              <a:buFont typeface="+mj-lt"/>
              <a:buAutoNum type="arabicPeriod"/>
            </a:pPr>
            <a:r>
              <a:rPr lang="en-US" dirty="0"/>
              <a:t>Click </a:t>
            </a:r>
            <a:r>
              <a:rPr lang="en-US" b="1" dirty="0"/>
              <a:t>Install</a:t>
            </a:r>
            <a:r>
              <a:rPr lang="en-US" dirty="0"/>
              <a:t>. </a:t>
            </a:r>
          </a:p>
        </p:txBody>
      </p:sp>
      <p:sp>
        <p:nvSpPr>
          <p:cNvPr id="4" name="Slide Number Placeholder 3">
            <a:extLst>
              <a:ext uri="{FF2B5EF4-FFF2-40B4-BE49-F238E27FC236}">
                <a16:creationId xmlns:a16="http://schemas.microsoft.com/office/drawing/2014/main" id="{8CEDC304-979B-9457-6242-32D5B8687DC4}"/>
              </a:ext>
            </a:extLst>
          </p:cNvPr>
          <p:cNvSpPr>
            <a:spLocks noGrp="1"/>
          </p:cNvSpPr>
          <p:nvPr>
            <p:ph type="sldNum" sz="quarter" idx="12"/>
          </p:nvPr>
        </p:nvSpPr>
        <p:spPr/>
        <p:txBody>
          <a:bodyPr/>
          <a:lstStyle/>
          <a:p>
            <a:fld id="{77AEC899-E21D-4369-B2B0-F60FBAF25933}" type="slidenum">
              <a:rPr lang="en-US" smtClean="0"/>
              <a:t>3</a:t>
            </a:fld>
            <a:endParaRPr lang="en-US" dirty="0"/>
          </a:p>
        </p:txBody>
      </p:sp>
      <p:pic>
        <p:nvPicPr>
          <p:cNvPr id="14" name="Picture 13">
            <a:extLst>
              <a:ext uri="{FF2B5EF4-FFF2-40B4-BE49-F238E27FC236}">
                <a16:creationId xmlns:a16="http://schemas.microsoft.com/office/drawing/2014/main" id="{5F3B9736-FB72-645C-66DC-25BB7E774E49}"/>
              </a:ext>
            </a:extLst>
          </p:cNvPr>
          <p:cNvPicPr>
            <a:picLocks noChangeAspect="1"/>
          </p:cNvPicPr>
          <p:nvPr/>
        </p:nvPicPr>
        <p:blipFill rotWithShape="1">
          <a:blip r:embed="rId3"/>
          <a:srcRect t="1" r="48691" b="48691"/>
          <a:stretch/>
        </p:blipFill>
        <p:spPr>
          <a:xfrm>
            <a:off x="1040507" y="3078622"/>
            <a:ext cx="3437496" cy="2194560"/>
          </a:xfrm>
          <a:prstGeom prst="rect">
            <a:avLst/>
          </a:prstGeom>
          <a:ln w="12700">
            <a:solidFill>
              <a:schemeClr val="accent2"/>
            </a:solidFill>
          </a:ln>
        </p:spPr>
      </p:pic>
      <p:pic>
        <p:nvPicPr>
          <p:cNvPr id="15" name="Picture 14">
            <a:extLst>
              <a:ext uri="{FF2B5EF4-FFF2-40B4-BE49-F238E27FC236}">
                <a16:creationId xmlns:a16="http://schemas.microsoft.com/office/drawing/2014/main" id="{3B8BA8E5-B43F-7E22-C55B-2B6F6F126DAB}"/>
              </a:ext>
            </a:extLst>
          </p:cNvPr>
          <p:cNvPicPr>
            <a:picLocks noChangeAspect="1"/>
          </p:cNvPicPr>
          <p:nvPr/>
        </p:nvPicPr>
        <p:blipFill rotWithShape="1">
          <a:blip r:embed="rId4"/>
          <a:srcRect t="1" r="49082" b="49084"/>
          <a:stretch/>
        </p:blipFill>
        <p:spPr>
          <a:xfrm>
            <a:off x="6595522" y="3078622"/>
            <a:ext cx="3437496" cy="2194560"/>
          </a:xfrm>
          <a:prstGeom prst="rect">
            <a:avLst/>
          </a:prstGeom>
          <a:ln w="12700">
            <a:solidFill>
              <a:schemeClr val="accent2"/>
            </a:solidFill>
          </a:ln>
        </p:spPr>
      </p:pic>
      <p:sp>
        <p:nvSpPr>
          <p:cNvPr id="6" name="TextBox 5">
            <a:extLst>
              <a:ext uri="{FF2B5EF4-FFF2-40B4-BE49-F238E27FC236}">
                <a16:creationId xmlns:a16="http://schemas.microsoft.com/office/drawing/2014/main" id="{AA3FCD1E-13CE-A27E-1D16-D36FEFA23689}"/>
              </a:ext>
            </a:extLst>
          </p:cNvPr>
          <p:cNvSpPr txBox="1"/>
          <p:nvPr/>
        </p:nvSpPr>
        <p:spPr>
          <a:xfrm>
            <a:off x="478944" y="1310275"/>
            <a:ext cx="11202068" cy="461665"/>
          </a:xfrm>
          <a:prstGeom prst="rect">
            <a:avLst/>
          </a:prstGeom>
          <a:noFill/>
        </p:spPr>
        <p:txBody>
          <a:bodyPr wrap="square" lIns="91440" tIns="45720" rIns="91440" bIns="45720" anchor="t">
            <a:spAutoFit/>
          </a:bodyPr>
          <a:lstStyle/>
          <a:p>
            <a:r>
              <a:rPr lang="en-US" sz="2400" b="1" dirty="0">
                <a:latin typeface="Avenir Next LT Pro"/>
              </a:rPr>
              <a:t>By 11am ET on August 22, Zscaler will become available on your device.</a:t>
            </a:r>
          </a:p>
        </p:txBody>
      </p:sp>
      <p:sp>
        <p:nvSpPr>
          <p:cNvPr id="11" name="Flowchart: Connector 10">
            <a:extLst>
              <a:ext uri="{FF2B5EF4-FFF2-40B4-BE49-F238E27FC236}">
                <a16:creationId xmlns:a16="http://schemas.microsoft.com/office/drawing/2014/main" id="{3F439F0C-0D62-958C-F85D-7BCB66B9183B}"/>
              </a:ext>
            </a:extLst>
          </p:cNvPr>
          <p:cNvSpPr/>
          <p:nvPr/>
        </p:nvSpPr>
        <p:spPr>
          <a:xfrm>
            <a:off x="9330243" y="4420486"/>
            <a:ext cx="361163" cy="284105"/>
          </a:xfrm>
          <a:prstGeom prst="flowChartConnector">
            <a:avLst/>
          </a:prstGeom>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1200" b="1" dirty="0">
              <a:solidFill>
                <a:schemeClr val="accent2"/>
              </a:solidFill>
              <a:latin typeface="Avenir Next LT Pro"/>
              <a:cs typeface="Calibri"/>
            </a:endParaRPr>
          </a:p>
        </p:txBody>
      </p:sp>
      <p:sp>
        <p:nvSpPr>
          <p:cNvPr id="13" name="Flowchart: Connector 12">
            <a:extLst>
              <a:ext uri="{FF2B5EF4-FFF2-40B4-BE49-F238E27FC236}">
                <a16:creationId xmlns:a16="http://schemas.microsoft.com/office/drawing/2014/main" id="{D7973F04-05AA-4C9F-4626-9920F551907B}"/>
              </a:ext>
            </a:extLst>
          </p:cNvPr>
          <p:cNvSpPr/>
          <p:nvPr/>
        </p:nvSpPr>
        <p:spPr>
          <a:xfrm>
            <a:off x="2497643" y="3429886"/>
            <a:ext cx="361163" cy="284105"/>
          </a:xfrm>
          <a:prstGeom prst="flowChartConnector">
            <a:avLst/>
          </a:prstGeom>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1200" b="1" dirty="0">
              <a:solidFill>
                <a:schemeClr val="accent2"/>
              </a:solidFill>
              <a:latin typeface="Avenir Next LT Pro"/>
              <a:cs typeface="Calibri"/>
            </a:endParaRPr>
          </a:p>
        </p:txBody>
      </p:sp>
      <p:sp>
        <p:nvSpPr>
          <p:cNvPr id="16" name="TextBox 15">
            <a:extLst>
              <a:ext uri="{FF2B5EF4-FFF2-40B4-BE49-F238E27FC236}">
                <a16:creationId xmlns:a16="http://schemas.microsoft.com/office/drawing/2014/main" id="{2783F2ED-2CE1-5589-408D-3539A35BE5DF}"/>
              </a:ext>
            </a:extLst>
          </p:cNvPr>
          <p:cNvSpPr txBox="1"/>
          <p:nvPr/>
        </p:nvSpPr>
        <p:spPr>
          <a:xfrm>
            <a:off x="9359445" y="4394860"/>
            <a:ext cx="302985"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b="1" dirty="0">
                <a:latin typeface="Avenir Next LT Pro"/>
                <a:cs typeface="Calibri"/>
              </a:rPr>
              <a:t>2</a:t>
            </a:r>
          </a:p>
        </p:txBody>
      </p:sp>
      <p:sp>
        <p:nvSpPr>
          <p:cNvPr id="9" name="TextBox 8">
            <a:extLst>
              <a:ext uri="{FF2B5EF4-FFF2-40B4-BE49-F238E27FC236}">
                <a16:creationId xmlns:a16="http://schemas.microsoft.com/office/drawing/2014/main" id="{728A5485-C669-E3B7-099E-DE25E60E5957}"/>
              </a:ext>
            </a:extLst>
          </p:cNvPr>
          <p:cNvSpPr txBox="1"/>
          <p:nvPr/>
        </p:nvSpPr>
        <p:spPr>
          <a:xfrm>
            <a:off x="2528660" y="3433535"/>
            <a:ext cx="302985"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b="1" dirty="0">
                <a:latin typeface="Avenir Next LT Pro"/>
                <a:cs typeface="Calibri"/>
              </a:rPr>
              <a:t>1</a:t>
            </a:r>
            <a:endParaRPr lang="en-US" sz="1400" b="1" dirty="0">
              <a:latin typeface="Avenir Next LT Pro"/>
            </a:endParaRPr>
          </a:p>
        </p:txBody>
      </p:sp>
    </p:spTree>
    <p:extLst>
      <p:ext uri="{BB962C8B-B14F-4D97-AF65-F5344CB8AC3E}">
        <p14:creationId xmlns:p14="http://schemas.microsoft.com/office/powerpoint/2010/main" val="13133725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C33AE5F8-585F-129C-47DF-DDB6B2103453}"/>
              </a:ext>
            </a:extLst>
          </p:cNvPr>
          <p:cNvPicPr>
            <a:picLocks noChangeAspect="1"/>
          </p:cNvPicPr>
          <p:nvPr/>
        </p:nvPicPr>
        <p:blipFill>
          <a:blip r:embed="rId3"/>
          <a:stretch>
            <a:fillRect/>
          </a:stretch>
        </p:blipFill>
        <p:spPr>
          <a:xfrm>
            <a:off x="1016947" y="2673496"/>
            <a:ext cx="2460143" cy="2269259"/>
          </a:xfrm>
          <a:prstGeom prst="rect">
            <a:avLst/>
          </a:prstGeom>
          <a:ln>
            <a:solidFill>
              <a:schemeClr val="accent2"/>
            </a:solidFill>
          </a:ln>
        </p:spPr>
      </p:pic>
      <p:sp>
        <p:nvSpPr>
          <p:cNvPr id="2" name="Title 1">
            <a:extLst>
              <a:ext uri="{FF2B5EF4-FFF2-40B4-BE49-F238E27FC236}">
                <a16:creationId xmlns:a16="http://schemas.microsoft.com/office/drawing/2014/main" id="{D456D9C0-03A9-C926-BB4B-EB4E04D0D099}"/>
              </a:ext>
            </a:extLst>
          </p:cNvPr>
          <p:cNvSpPr>
            <a:spLocks noGrp="1"/>
          </p:cNvSpPr>
          <p:nvPr>
            <p:ph type="title"/>
          </p:nvPr>
        </p:nvSpPr>
        <p:spPr>
          <a:xfrm>
            <a:off x="478944" y="365126"/>
            <a:ext cx="11202068" cy="719603"/>
          </a:xfrm>
        </p:spPr>
        <p:txBody>
          <a:bodyPr/>
          <a:lstStyle/>
          <a:p>
            <a:r>
              <a:rPr lang="en-US" dirty="0"/>
              <a:t>What to Expect – For Mac Users</a:t>
            </a:r>
          </a:p>
        </p:txBody>
      </p:sp>
      <p:sp>
        <p:nvSpPr>
          <p:cNvPr id="3" name="Content Placeholder 2">
            <a:extLst>
              <a:ext uri="{FF2B5EF4-FFF2-40B4-BE49-F238E27FC236}">
                <a16:creationId xmlns:a16="http://schemas.microsoft.com/office/drawing/2014/main" id="{1FA389D3-E3A3-1E14-E74C-F3CE73ADE60D}"/>
              </a:ext>
            </a:extLst>
          </p:cNvPr>
          <p:cNvSpPr>
            <a:spLocks noGrp="1"/>
          </p:cNvSpPr>
          <p:nvPr>
            <p:ph idx="1"/>
          </p:nvPr>
        </p:nvSpPr>
        <p:spPr>
          <a:xfrm>
            <a:off x="478944" y="1380565"/>
            <a:ext cx="5665824" cy="1424858"/>
          </a:xfrm>
        </p:spPr>
        <p:txBody>
          <a:bodyPr vert="horz" lIns="91440" tIns="45720" rIns="91440" bIns="45720" rtlCol="0" anchor="t">
            <a:normAutofit fontScale="92500" lnSpcReduction="10000"/>
          </a:bodyPr>
          <a:lstStyle/>
          <a:p>
            <a:pPr marL="457200" indent="-457200">
              <a:lnSpc>
                <a:spcPct val="100000"/>
              </a:lnSpc>
              <a:spcBef>
                <a:spcPts val="0"/>
              </a:spcBef>
              <a:spcAft>
                <a:spcPts val="1200"/>
              </a:spcAft>
              <a:buFont typeface="+mj-lt"/>
              <a:buAutoNum type="arabicPeriod" startAt="3"/>
            </a:pPr>
            <a:r>
              <a:rPr lang="en-US" dirty="0">
                <a:latin typeface="Avenir Next LT Pro"/>
              </a:rPr>
              <a:t>Insert your PIV card or YubiKey. </a:t>
            </a:r>
            <a:endParaRPr lang="en-US" dirty="0"/>
          </a:p>
          <a:p>
            <a:pPr marL="457200" indent="-457200">
              <a:lnSpc>
                <a:spcPct val="100000"/>
              </a:lnSpc>
              <a:spcBef>
                <a:spcPts val="0"/>
              </a:spcBef>
              <a:spcAft>
                <a:spcPts val="1200"/>
              </a:spcAft>
              <a:buFont typeface="+mj-lt"/>
              <a:buAutoNum type="arabicPeriod" startAt="3"/>
            </a:pPr>
            <a:r>
              <a:rPr lang="en-US" dirty="0">
                <a:latin typeface="Avenir Next LT Pro"/>
              </a:rPr>
              <a:t>Open Zscaler from the menu bar. </a:t>
            </a:r>
            <a:endParaRPr lang="en-US" dirty="0"/>
          </a:p>
        </p:txBody>
      </p:sp>
      <p:sp>
        <p:nvSpPr>
          <p:cNvPr id="4" name="Slide Number Placeholder 3">
            <a:extLst>
              <a:ext uri="{FF2B5EF4-FFF2-40B4-BE49-F238E27FC236}">
                <a16:creationId xmlns:a16="http://schemas.microsoft.com/office/drawing/2014/main" id="{1EEB886F-F4E8-E349-9C59-5C284AEBA3F6}"/>
              </a:ext>
            </a:extLst>
          </p:cNvPr>
          <p:cNvSpPr>
            <a:spLocks noGrp="1"/>
          </p:cNvSpPr>
          <p:nvPr>
            <p:ph type="sldNum" sz="quarter" idx="12"/>
          </p:nvPr>
        </p:nvSpPr>
        <p:spPr>
          <a:xfrm>
            <a:off x="8937812" y="6345693"/>
            <a:ext cx="2743200" cy="365125"/>
          </a:xfrm>
        </p:spPr>
        <p:txBody>
          <a:bodyPr/>
          <a:lstStyle/>
          <a:p>
            <a:fld id="{77AEC899-E21D-4369-B2B0-F60FBAF25933}" type="slidenum">
              <a:rPr lang="en-US" smtClean="0"/>
              <a:pPr/>
              <a:t>4</a:t>
            </a:fld>
            <a:endParaRPr lang="en-US" dirty="0"/>
          </a:p>
        </p:txBody>
      </p:sp>
      <p:sp>
        <p:nvSpPr>
          <p:cNvPr id="9" name="Rectangle 8">
            <a:extLst>
              <a:ext uri="{FF2B5EF4-FFF2-40B4-BE49-F238E27FC236}">
                <a16:creationId xmlns:a16="http://schemas.microsoft.com/office/drawing/2014/main" id="{3C31E390-FF3E-0B14-9AAF-D7B553008E7A}"/>
              </a:ext>
            </a:extLst>
          </p:cNvPr>
          <p:cNvSpPr/>
          <p:nvPr/>
        </p:nvSpPr>
        <p:spPr>
          <a:xfrm>
            <a:off x="1238677" y="2673496"/>
            <a:ext cx="738446" cy="455341"/>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A842F774-A74C-FD95-23F2-413414ADF00D}"/>
              </a:ext>
            </a:extLst>
          </p:cNvPr>
          <p:cNvSpPr/>
          <p:nvPr/>
        </p:nvSpPr>
        <p:spPr>
          <a:xfrm>
            <a:off x="1386519" y="3351800"/>
            <a:ext cx="738446" cy="455341"/>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6" name="Picture 2">
            <a:extLst>
              <a:ext uri="{FF2B5EF4-FFF2-40B4-BE49-F238E27FC236}">
                <a16:creationId xmlns:a16="http://schemas.microsoft.com/office/drawing/2014/main" id="{6D41D35F-A746-ED00-9F52-C9FB4AD0DA5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48878" y="2374130"/>
            <a:ext cx="4478200" cy="3643968"/>
          </a:xfrm>
          <a:prstGeom prst="rect">
            <a:avLst/>
          </a:prstGeom>
          <a:noFill/>
          <a:ln>
            <a:solidFill>
              <a:schemeClr val="accent2"/>
            </a:solidFill>
          </a:ln>
          <a:extLst>
            <a:ext uri="{909E8E84-426E-40DD-AFC4-6F175D3DCCD1}">
              <a14:hiddenFill xmlns:a14="http://schemas.microsoft.com/office/drawing/2010/main">
                <a:solidFill>
                  <a:srgbClr val="FFFFFF"/>
                </a:solidFill>
              </a14:hiddenFill>
            </a:ext>
          </a:extLst>
        </p:spPr>
      </p:pic>
      <p:sp>
        <p:nvSpPr>
          <p:cNvPr id="15" name="Rectangle 14">
            <a:extLst>
              <a:ext uri="{FF2B5EF4-FFF2-40B4-BE49-F238E27FC236}">
                <a16:creationId xmlns:a16="http://schemas.microsoft.com/office/drawing/2014/main" id="{9D52F929-4914-0A2B-890D-EF84FA667B39}"/>
              </a:ext>
            </a:extLst>
          </p:cNvPr>
          <p:cNvSpPr/>
          <p:nvPr/>
        </p:nvSpPr>
        <p:spPr>
          <a:xfrm>
            <a:off x="9821062" y="5393739"/>
            <a:ext cx="689633" cy="284686"/>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a:extLst>
              <a:ext uri="{FF2B5EF4-FFF2-40B4-BE49-F238E27FC236}">
                <a16:creationId xmlns:a16="http://schemas.microsoft.com/office/drawing/2014/main" id="{BDCC2263-C2ED-107B-896A-B41C5295E223}"/>
              </a:ext>
            </a:extLst>
          </p:cNvPr>
          <p:cNvSpPr txBox="1"/>
          <p:nvPr/>
        </p:nvSpPr>
        <p:spPr>
          <a:xfrm>
            <a:off x="6485382" y="1380564"/>
            <a:ext cx="6094476" cy="461665"/>
          </a:xfrm>
          <a:prstGeom prst="rect">
            <a:avLst/>
          </a:prstGeom>
          <a:noFill/>
        </p:spPr>
        <p:txBody>
          <a:bodyPr wrap="square">
            <a:spAutoFit/>
          </a:bodyPr>
          <a:lstStyle/>
          <a:p>
            <a:pPr marL="457200" marR="0" lvl="0" indent="-457200" algn="l" defTabSz="914400" rtl="0" eaLnBrk="1" fontAlgn="auto" latinLnBrk="0" hangingPunct="1">
              <a:lnSpc>
                <a:spcPct val="100000"/>
              </a:lnSpc>
              <a:spcBef>
                <a:spcPts val="0"/>
              </a:spcBef>
              <a:spcAft>
                <a:spcPts val="1200"/>
              </a:spcAft>
              <a:buClr>
                <a:srgbClr val="20AA3F"/>
              </a:buClr>
              <a:buSzTx/>
              <a:buFont typeface="+mj-lt"/>
              <a:buAutoNum type="arabicPeriod" startAt="5"/>
              <a:tabLst/>
              <a:defRPr/>
            </a:pPr>
            <a:r>
              <a:rPr kumimoji="0" lang="en-US" sz="2400" b="0" i="0" u="none" strike="noStrike" kern="1200" cap="none" spc="0" normalizeH="0" baseline="0" noProof="0" dirty="0">
                <a:ln>
                  <a:noFill/>
                </a:ln>
                <a:solidFill>
                  <a:srgbClr val="101820"/>
                </a:solidFill>
                <a:effectLst/>
                <a:uLnTx/>
                <a:uFillTx/>
                <a:latin typeface="Avenir Next LT Pro"/>
                <a:ea typeface="+mn-ea"/>
                <a:cs typeface="+mn-cs"/>
              </a:rPr>
              <a:t>Accept CFPB Terms.</a:t>
            </a:r>
          </a:p>
        </p:txBody>
      </p:sp>
      <p:sp>
        <p:nvSpPr>
          <p:cNvPr id="11" name="Flowchart: Connector 10">
            <a:extLst>
              <a:ext uri="{FF2B5EF4-FFF2-40B4-BE49-F238E27FC236}">
                <a16:creationId xmlns:a16="http://schemas.microsoft.com/office/drawing/2014/main" id="{3DC00F7D-5182-6F70-BEFC-9A28319EB902}"/>
              </a:ext>
            </a:extLst>
          </p:cNvPr>
          <p:cNvSpPr/>
          <p:nvPr/>
        </p:nvSpPr>
        <p:spPr>
          <a:xfrm>
            <a:off x="1757316" y="3072766"/>
            <a:ext cx="361163" cy="284105"/>
          </a:xfrm>
          <a:prstGeom prst="flowChartConnector">
            <a:avLst/>
          </a:prstGeom>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1200" b="1" dirty="0">
              <a:solidFill>
                <a:schemeClr val="accent2"/>
              </a:solidFill>
              <a:latin typeface="Avenir Next LT Pro"/>
              <a:cs typeface="Calibri"/>
            </a:endParaRPr>
          </a:p>
        </p:txBody>
      </p:sp>
      <p:sp>
        <p:nvSpPr>
          <p:cNvPr id="16" name="Flowchart: Connector 15">
            <a:extLst>
              <a:ext uri="{FF2B5EF4-FFF2-40B4-BE49-F238E27FC236}">
                <a16:creationId xmlns:a16="http://schemas.microsoft.com/office/drawing/2014/main" id="{DC87886D-7180-7C4B-FDD8-EC4E303188FE}"/>
              </a:ext>
            </a:extLst>
          </p:cNvPr>
          <p:cNvSpPr/>
          <p:nvPr/>
        </p:nvSpPr>
        <p:spPr>
          <a:xfrm>
            <a:off x="9640261" y="5113711"/>
            <a:ext cx="361163" cy="284105"/>
          </a:xfrm>
          <a:prstGeom prst="flowChartConnector">
            <a:avLst/>
          </a:prstGeom>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1200" b="1" dirty="0">
              <a:solidFill>
                <a:schemeClr val="accent2"/>
              </a:solidFill>
              <a:latin typeface="Avenir Next LT Pro"/>
              <a:cs typeface="Calibri"/>
            </a:endParaRPr>
          </a:p>
        </p:txBody>
      </p:sp>
      <p:sp>
        <p:nvSpPr>
          <p:cNvPr id="6" name="TextBox 5">
            <a:extLst>
              <a:ext uri="{FF2B5EF4-FFF2-40B4-BE49-F238E27FC236}">
                <a16:creationId xmlns:a16="http://schemas.microsoft.com/office/drawing/2014/main" id="{70474790-6920-7E59-3C4E-250EA6686398}"/>
              </a:ext>
            </a:extLst>
          </p:cNvPr>
          <p:cNvSpPr txBox="1"/>
          <p:nvPr/>
        </p:nvSpPr>
        <p:spPr>
          <a:xfrm>
            <a:off x="1785383" y="3059504"/>
            <a:ext cx="302985"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b="1" dirty="0">
                <a:latin typeface="Avenir Next LT Pro"/>
                <a:cs typeface="Calibri"/>
              </a:rPr>
              <a:t>4</a:t>
            </a:r>
          </a:p>
        </p:txBody>
      </p:sp>
      <p:sp>
        <p:nvSpPr>
          <p:cNvPr id="13" name="TextBox 12">
            <a:extLst>
              <a:ext uri="{FF2B5EF4-FFF2-40B4-BE49-F238E27FC236}">
                <a16:creationId xmlns:a16="http://schemas.microsoft.com/office/drawing/2014/main" id="{C4D04456-9E9B-5223-BD47-7F6FB23CCB5F}"/>
              </a:ext>
            </a:extLst>
          </p:cNvPr>
          <p:cNvSpPr txBox="1"/>
          <p:nvPr/>
        </p:nvSpPr>
        <p:spPr>
          <a:xfrm>
            <a:off x="9674569" y="5085887"/>
            <a:ext cx="302985"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b="1" dirty="0">
                <a:latin typeface="Avenir Next LT Pro"/>
                <a:cs typeface="Calibri"/>
              </a:rPr>
              <a:t>5</a:t>
            </a:r>
          </a:p>
        </p:txBody>
      </p:sp>
    </p:spTree>
    <p:extLst>
      <p:ext uri="{BB962C8B-B14F-4D97-AF65-F5344CB8AC3E}">
        <p14:creationId xmlns:p14="http://schemas.microsoft.com/office/powerpoint/2010/main" val="12996734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6D9C0-03A9-C926-BB4B-EB4E04D0D099}"/>
              </a:ext>
            </a:extLst>
          </p:cNvPr>
          <p:cNvSpPr>
            <a:spLocks noGrp="1"/>
          </p:cNvSpPr>
          <p:nvPr>
            <p:ph type="title"/>
          </p:nvPr>
        </p:nvSpPr>
        <p:spPr>
          <a:xfrm>
            <a:off x="478944" y="365126"/>
            <a:ext cx="11202068" cy="719603"/>
          </a:xfrm>
        </p:spPr>
        <p:txBody>
          <a:bodyPr/>
          <a:lstStyle/>
          <a:p>
            <a:r>
              <a:rPr lang="en-US" dirty="0"/>
              <a:t>What to Expect – For Mac Users</a:t>
            </a:r>
          </a:p>
        </p:txBody>
      </p:sp>
      <p:sp>
        <p:nvSpPr>
          <p:cNvPr id="3" name="Content Placeholder 2">
            <a:extLst>
              <a:ext uri="{FF2B5EF4-FFF2-40B4-BE49-F238E27FC236}">
                <a16:creationId xmlns:a16="http://schemas.microsoft.com/office/drawing/2014/main" id="{1FA389D3-E3A3-1E14-E74C-F3CE73ADE60D}"/>
              </a:ext>
            </a:extLst>
          </p:cNvPr>
          <p:cNvSpPr>
            <a:spLocks noGrp="1"/>
          </p:cNvSpPr>
          <p:nvPr>
            <p:ph idx="1"/>
          </p:nvPr>
        </p:nvSpPr>
        <p:spPr>
          <a:xfrm>
            <a:off x="478944" y="1389069"/>
            <a:ext cx="5750406" cy="1696010"/>
          </a:xfrm>
        </p:spPr>
        <p:txBody>
          <a:bodyPr vert="horz" lIns="91440" tIns="45720" rIns="91440" bIns="45720" rtlCol="0" anchor="t">
            <a:normAutofit fontScale="77500" lnSpcReduction="20000"/>
          </a:bodyPr>
          <a:lstStyle/>
          <a:p>
            <a:pPr marL="457200" indent="-457200">
              <a:lnSpc>
                <a:spcPct val="100000"/>
              </a:lnSpc>
              <a:spcBef>
                <a:spcPts val="0"/>
              </a:spcBef>
              <a:spcAft>
                <a:spcPts val="1200"/>
              </a:spcAft>
              <a:buFont typeface="+mj-lt"/>
              <a:buAutoNum type="arabicPeriod" startAt="6"/>
            </a:pPr>
            <a:r>
              <a:rPr lang="en-US" dirty="0">
                <a:latin typeface="Avenir Next LT Pro"/>
              </a:rPr>
              <a:t>Safari will open. Enter PIV pin or YubiKey credential.</a:t>
            </a:r>
          </a:p>
          <a:p>
            <a:pPr marL="457200" indent="-457200">
              <a:lnSpc>
                <a:spcPct val="100000"/>
              </a:lnSpc>
              <a:spcBef>
                <a:spcPts val="0"/>
              </a:spcBef>
              <a:spcAft>
                <a:spcPts val="1200"/>
              </a:spcAft>
              <a:buFont typeface="+mj-lt"/>
              <a:buAutoNum type="arabicPeriod" startAt="7"/>
            </a:pPr>
            <a:r>
              <a:rPr lang="en-US" dirty="0"/>
              <a:t>Safari may open a second time asking for authentication. Enter PIV pin or YubiKey credential, if prompted.</a:t>
            </a:r>
          </a:p>
        </p:txBody>
      </p:sp>
      <p:sp>
        <p:nvSpPr>
          <p:cNvPr id="4" name="Slide Number Placeholder 3">
            <a:extLst>
              <a:ext uri="{FF2B5EF4-FFF2-40B4-BE49-F238E27FC236}">
                <a16:creationId xmlns:a16="http://schemas.microsoft.com/office/drawing/2014/main" id="{1EEB886F-F4E8-E349-9C59-5C284AEBA3F6}"/>
              </a:ext>
            </a:extLst>
          </p:cNvPr>
          <p:cNvSpPr>
            <a:spLocks noGrp="1"/>
          </p:cNvSpPr>
          <p:nvPr>
            <p:ph type="sldNum" sz="quarter" idx="12"/>
          </p:nvPr>
        </p:nvSpPr>
        <p:spPr>
          <a:xfrm>
            <a:off x="8937812" y="6345693"/>
            <a:ext cx="2743200" cy="365125"/>
          </a:xfrm>
        </p:spPr>
        <p:txBody>
          <a:bodyPr/>
          <a:lstStyle/>
          <a:p>
            <a:fld id="{77AEC899-E21D-4369-B2B0-F60FBAF25933}" type="slidenum">
              <a:rPr lang="en-US" smtClean="0"/>
              <a:pPr/>
              <a:t>5</a:t>
            </a:fld>
            <a:endParaRPr lang="en-US" dirty="0"/>
          </a:p>
        </p:txBody>
      </p:sp>
      <p:pic>
        <p:nvPicPr>
          <p:cNvPr id="13" name="Picture 12">
            <a:extLst>
              <a:ext uri="{FF2B5EF4-FFF2-40B4-BE49-F238E27FC236}">
                <a16:creationId xmlns:a16="http://schemas.microsoft.com/office/drawing/2014/main" id="{8DAD8C01-E841-507E-4AC8-FAE003E4F5EC}"/>
              </a:ext>
            </a:extLst>
          </p:cNvPr>
          <p:cNvPicPr>
            <a:picLocks noChangeAspect="1"/>
          </p:cNvPicPr>
          <p:nvPr/>
        </p:nvPicPr>
        <p:blipFill rotWithShape="1">
          <a:blip r:embed="rId3"/>
          <a:srcRect l="21354" t="29621" r="23612" b="33928"/>
          <a:stretch/>
        </p:blipFill>
        <p:spPr>
          <a:xfrm>
            <a:off x="7266340" y="3112531"/>
            <a:ext cx="3809645" cy="1871948"/>
          </a:xfrm>
          <a:prstGeom prst="rect">
            <a:avLst/>
          </a:prstGeom>
          <a:ln>
            <a:solidFill>
              <a:schemeClr val="accent2"/>
            </a:solidFill>
          </a:ln>
        </p:spPr>
      </p:pic>
      <p:pic>
        <p:nvPicPr>
          <p:cNvPr id="2052" name="Picture 4">
            <a:extLst>
              <a:ext uri="{FF2B5EF4-FFF2-40B4-BE49-F238E27FC236}">
                <a16:creationId xmlns:a16="http://schemas.microsoft.com/office/drawing/2014/main" id="{3103567D-F2CF-2080-4B1C-40B7E855F43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31753" t="27064" r="31928" b="25418"/>
          <a:stretch/>
        </p:blipFill>
        <p:spPr bwMode="auto">
          <a:xfrm>
            <a:off x="1639646" y="3159186"/>
            <a:ext cx="3429001" cy="277177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4BF1F042-CD81-3C16-0F1B-6A600EF6F602}"/>
              </a:ext>
            </a:extLst>
          </p:cNvPr>
          <p:cNvSpPr txBox="1"/>
          <p:nvPr/>
        </p:nvSpPr>
        <p:spPr>
          <a:xfrm>
            <a:off x="6904213" y="1701500"/>
            <a:ext cx="4533900" cy="1107996"/>
          </a:xfrm>
          <a:prstGeom prst="rect">
            <a:avLst/>
          </a:prstGeom>
          <a:noFill/>
        </p:spPr>
        <p:txBody>
          <a:bodyPr wrap="square">
            <a:spAutoFit/>
          </a:bodyPr>
          <a:lstStyle/>
          <a:p>
            <a:pPr marL="457200" indent="-457200">
              <a:lnSpc>
                <a:spcPct val="100000"/>
              </a:lnSpc>
              <a:spcBef>
                <a:spcPts val="0"/>
              </a:spcBef>
              <a:spcAft>
                <a:spcPts val="1200"/>
              </a:spcAft>
              <a:buClr>
                <a:schemeClr val="tx2"/>
              </a:buClr>
              <a:buFont typeface="+mj-lt"/>
              <a:buAutoNum type="arabicPeriod" startAt="8"/>
            </a:pPr>
            <a:r>
              <a:rPr lang="en-US" sz="2200" dirty="0">
                <a:latin typeface="Avenir Next LT Pro"/>
              </a:rPr>
              <a:t>Select </a:t>
            </a:r>
            <a:r>
              <a:rPr lang="en-US" sz="2200" b="1" dirty="0">
                <a:latin typeface="Avenir Next LT Pro"/>
              </a:rPr>
              <a:t>Allow</a:t>
            </a:r>
            <a:r>
              <a:rPr lang="en-US" sz="2200" dirty="0">
                <a:latin typeface="Avenir Next LT Pro"/>
              </a:rPr>
              <a:t> when prompted “Do you want to allow this website to open Zscaler?“</a:t>
            </a:r>
          </a:p>
        </p:txBody>
      </p:sp>
      <p:sp>
        <p:nvSpPr>
          <p:cNvPr id="12" name="Rectangle 11">
            <a:extLst>
              <a:ext uri="{FF2B5EF4-FFF2-40B4-BE49-F238E27FC236}">
                <a16:creationId xmlns:a16="http://schemas.microsoft.com/office/drawing/2014/main" id="{A842F774-A74C-FD95-23F2-413414ADF00D}"/>
              </a:ext>
            </a:extLst>
          </p:cNvPr>
          <p:cNvSpPr/>
          <p:nvPr/>
        </p:nvSpPr>
        <p:spPr>
          <a:xfrm>
            <a:off x="10044590" y="4108080"/>
            <a:ext cx="379331" cy="251814"/>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7895326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6D9C0-03A9-C926-BB4B-EB4E04D0D099}"/>
              </a:ext>
            </a:extLst>
          </p:cNvPr>
          <p:cNvSpPr>
            <a:spLocks noGrp="1"/>
          </p:cNvSpPr>
          <p:nvPr>
            <p:ph type="title"/>
          </p:nvPr>
        </p:nvSpPr>
        <p:spPr>
          <a:xfrm>
            <a:off x="478944" y="365126"/>
            <a:ext cx="11202068" cy="719603"/>
          </a:xfrm>
        </p:spPr>
        <p:txBody>
          <a:bodyPr/>
          <a:lstStyle/>
          <a:p>
            <a:r>
              <a:rPr lang="en-US" dirty="0">
                <a:latin typeface="Avenir Next LT Pro Demi"/>
              </a:rPr>
              <a:t>What to Expect – For Mac Users</a:t>
            </a:r>
            <a:endParaRPr lang="en-US" dirty="0"/>
          </a:p>
        </p:txBody>
      </p:sp>
      <p:sp>
        <p:nvSpPr>
          <p:cNvPr id="3" name="Content Placeholder 2">
            <a:extLst>
              <a:ext uri="{FF2B5EF4-FFF2-40B4-BE49-F238E27FC236}">
                <a16:creationId xmlns:a16="http://schemas.microsoft.com/office/drawing/2014/main" id="{1FA389D3-E3A3-1E14-E74C-F3CE73ADE60D}"/>
              </a:ext>
            </a:extLst>
          </p:cNvPr>
          <p:cNvSpPr>
            <a:spLocks noGrp="1"/>
          </p:cNvSpPr>
          <p:nvPr>
            <p:ph idx="1"/>
          </p:nvPr>
        </p:nvSpPr>
        <p:spPr>
          <a:xfrm>
            <a:off x="478944" y="1380565"/>
            <a:ext cx="11202068" cy="4796398"/>
          </a:xfrm>
        </p:spPr>
        <p:txBody>
          <a:bodyPr>
            <a:normAutofit/>
          </a:bodyPr>
          <a:lstStyle/>
          <a:p>
            <a:pPr marL="457200" indent="-457200">
              <a:lnSpc>
                <a:spcPct val="100000"/>
              </a:lnSpc>
              <a:spcBef>
                <a:spcPts val="0"/>
              </a:spcBef>
              <a:spcAft>
                <a:spcPts val="1200"/>
              </a:spcAft>
              <a:buFont typeface="+mj-lt"/>
              <a:buAutoNum type="arabicPeriod" startAt="10"/>
            </a:pPr>
            <a:r>
              <a:rPr lang="en-US" dirty="0"/>
              <a:t>Verify Zscaler is connected by opening the Zscaler app from the menu bar. </a:t>
            </a:r>
            <a:br>
              <a:rPr lang="en-US" dirty="0"/>
            </a:br>
            <a:r>
              <a:rPr lang="en-US" dirty="0"/>
              <a:t>Private Access and Internet Security should show </a:t>
            </a:r>
            <a:r>
              <a:rPr lang="en-US" b="1" dirty="0"/>
              <a:t>Service Status ON</a:t>
            </a:r>
            <a:r>
              <a:rPr lang="en-US" dirty="0"/>
              <a:t>.</a:t>
            </a:r>
          </a:p>
        </p:txBody>
      </p:sp>
      <p:sp>
        <p:nvSpPr>
          <p:cNvPr id="4" name="Slide Number Placeholder 3">
            <a:extLst>
              <a:ext uri="{FF2B5EF4-FFF2-40B4-BE49-F238E27FC236}">
                <a16:creationId xmlns:a16="http://schemas.microsoft.com/office/drawing/2014/main" id="{1EEB886F-F4E8-E349-9C59-5C284AEBA3F6}"/>
              </a:ext>
            </a:extLst>
          </p:cNvPr>
          <p:cNvSpPr>
            <a:spLocks noGrp="1"/>
          </p:cNvSpPr>
          <p:nvPr>
            <p:ph type="sldNum" sz="quarter" idx="12"/>
          </p:nvPr>
        </p:nvSpPr>
        <p:spPr>
          <a:xfrm>
            <a:off x="8937812" y="6345693"/>
            <a:ext cx="2743200" cy="365125"/>
          </a:xfrm>
        </p:spPr>
        <p:txBody>
          <a:bodyPr/>
          <a:lstStyle/>
          <a:p>
            <a:fld id="{77AEC899-E21D-4369-B2B0-F60FBAF25933}" type="slidenum">
              <a:rPr lang="en-US" smtClean="0"/>
              <a:pPr/>
              <a:t>6</a:t>
            </a:fld>
            <a:endParaRPr lang="en-US" dirty="0"/>
          </a:p>
        </p:txBody>
      </p:sp>
      <p:pic>
        <p:nvPicPr>
          <p:cNvPr id="5" name="Picture 4">
            <a:extLst>
              <a:ext uri="{FF2B5EF4-FFF2-40B4-BE49-F238E27FC236}">
                <a16:creationId xmlns:a16="http://schemas.microsoft.com/office/drawing/2014/main" id="{96CB9B6D-E8B5-EBEF-51D7-EB1939F24D04}"/>
              </a:ext>
            </a:extLst>
          </p:cNvPr>
          <p:cNvPicPr>
            <a:picLocks noChangeAspect="1"/>
          </p:cNvPicPr>
          <p:nvPr/>
        </p:nvPicPr>
        <p:blipFill rotWithShape="1">
          <a:blip r:embed="rId3"/>
          <a:srcRect b="30698"/>
          <a:stretch/>
        </p:blipFill>
        <p:spPr>
          <a:xfrm>
            <a:off x="3161937" y="2394156"/>
            <a:ext cx="5588871" cy="2883106"/>
          </a:xfrm>
          <a:prstGeom prst="rect">
            <a:avLst/>
          </a:prstGeom>
          <a:ln w="12700">
            <a:solidFill>
              <a:schemeClr val="accent2">
                <a:lumMod val="20000"/>
                <a:lumOff val="80000"/>
              </a:schemeClr>
            </a:solidFill>
          </a:ln>
        </p:spPr>
      </p:pic>
      <p:sp>
        <p:nvSpPr>
          <p:cNvPr id="6" name="TextBox 5">
            <a:extLst>
              <a:ext uri="{FF2B5EF4-FFF2-40B4-BE49-F238E27FC236}">
                <a16:creationId xmlns:a16="http://schemas.microsoft.com/office/drawing/2014/main" id="{177DAF6B-0992-78A4-A987-812169F4640F}"/>
              </a:ext>
            </a:extLst>
          </p:cNvPr>
          <p:cNvSpPr txBox="1"/>
          <p:nvPr/>
        </p:nvSpPr>
        <p:spPr>
          <a:xfrm>
            <a:off x="478944" y="5572656"/>
            <a:ext cx="10843611"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latin typeface="Avenir Next LT Pro"/>
              </a:rPr>
              <a:t>Note: The Cisco AnyConnect app will automatically be removed from your system. </a:t>
            </a:r>
          </a:p>
        </p:txBody>
      </p:sp>
    </p:spTree>
    <p:extLst>
      <p:ext uri="{BB962C8B-B14F-4D97-AF65-F5344CB8AC3E}">
        <p14:creationId xmlns:p14="http://schemas.microsoft.com/office/powerpoint/2010/main" val="1980508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68598-72E7-8928-EF79-D5E5317D3831}"/>
              </a:ext>
            </a:extLst>
          </p:cNvPr>
          <p:cNvSpPr>
            <a:spLocks noGrp="1"/>
          </p:cNvSpPr>
          <p:nvPr>
            <p:ph type="title"/>
          </p:nvPr>
        </p:nvSpPr>
        <p:spPr>
          <a:xfrm>
            <a:off x="478944" y="365126"/>
            <a:ext cx="11202068" cy="719603"/>
          </a:xfrm>
        </p:spPr>
        <p:txBody>
          <a:bodyPr/>
          <a:lstStyle/>
          <a:p>
            <a:r>
              <a:rPr lang="en-US" dirty="0"/>
              <a:t>Resources</a:t>
            </a:r>
          </a:p>
        </p:txBody>
      </p:sp>
      <p:sp>
        <p:nvSpPr>
          <p:cNvPr id="3" name="Content Placeholder 2">
            <a:extLst>
              <a:ext uri="{FF2B5EF4-FFF2-40B4-BE49-F238E27FC236}">
                <a16:creationId xmlns:a16="http://schemas.microsoft.com/office/drawing/2014/main" id="{F07D28B4-51FE-1365-C2BE-512CAAE0B3E2}"/>
              </a:ext>
            </a:extLst>
          </p:cNvPr>
          <p:cNvSpPr>
            <a:spLocks noGrp="1"/>
          </p:cNvSpPr>
          <p:nvPr>
            <p:ph idx="1"/>
          </p:nvPr>
        </p:nvSpPr>
        <p:spPr>
          <a:xfrm>
            <a:off x="478944" y="1380565"/>
            <a:ext cx="11202068" cy="4796398"/>
          </a:xfrm>
        </p:spPr>
        <p:txBody>
          <a:bodyPr vert="horz" lIns="91440" tIns="45720" rIns="91440" bIns="45720" rtlCol="0" anchor="t">
            <a:normAutofit/>
          </a:bodyPr>
          <a:lstStyle/>
          <a:p>
            <a:pPr marL="320040" indent="-320040">
              <a:lnSpc>
                <a:spcPct val="100000"/>
              </a:lnSpc>
              <a:spcBef>
                <a:spcPts val="0"/>
              </a:spcBef>
              <a:spcAft>
                <a:spcPts val="1200"/>
              </a:spcAft>
            </a:pPr>
            <a:r>
              <a:rPr lang="en-US" dirty="0">
                <a:hlinkClick r:id="rId3"/>
              </a:rPr>
              <a:t>Installation guide for Macs </a:t>
            </a:r>
            <a:endParaRPr lang="en-US" dirty="0"/>
          </a:p>
          <a:p>
            <a:pPr marL="320040" indent="-320040">
              <a:lnSpc>
                <a:spcPct val="100000"/>
              </a:lnSpc>
              <a:spcBef>
                <a:spcPts val="0"/>
              </a:spcBef>
              <a:spcAft>
                <a:spcPts val="1200"/>
              </a:spcAft>
            </a:pPr>
            <a:r>
              <a:rPr lang="en-US" dirty="0">
                <a:hlinkClick r:id="rId4"/>
              </a:rPr>
              <a:t>Zscaler Wiki page </a:t>
            </a:r>
            <a:endParaRPr lang="en-US" dirty="0"/>
          </a:p>
          <a:p>
            <a:pPr marL="320040" indent="-320040">
              <a:lnSpc>
                <a:spcPct val="100000"/>
              </a:lnSpc>
              <a:spcBef>
                <a:spcPts val="0"/>
              </a:spcBef>
              <a:spcAft>
                <a:spcPts val="1200"/>
              </a:spcAft>
            </a:pPr>
            <a:r>
              <a:rPr lang="en-US" dirty="0">
                <a:hlinkClick r:id="rId5"/>
              </a:rPr>
              <a:t>Zscaler – Pathfinders Teams Channel</a:t>
            </a:r>
            <a:endParaRPr lang="en-US" dirty="0"/>
          </a:p>
        </p:txBody>
      </p:sp>
      <p:sp>
        <p:nvSpPr>
          <p:cNvPr id="4" name="Slide Number Placeholder 3">
            <a:extLst>
              <a:ext uri="{FF2B5EF4-FFF2-40B4-BE49-F238E27FC236}">
                <a16:creationId xmlns:a16="http://schemas.microsoft.com/office/drawing/2014/main" id="{B7530045-D549-C116-A430-F5D1CFD7C294}"/>
              </a:ext>
            </a:extLst>
          </p:cNvPr>
          <p:cNvSpPr>
            <a:spLocks noGrp="1"/>
          </p:cNvSpPr>
          <p:nvPr>
            <p:ph type="sldNum" sz="quarter" idx="12"/>
          </p:nvPr>
        </p:nvSpPr>
        <p:spPr>
          <a:xfrm>
            <a:off x="8937812" y="6345693"/>
            <a:ext cx="2743200" cy="365125"/>
          </a:xfrm>
        </p:spPr>
        <p:txBody>
          <a:bodyPr/>
          <a:lstStyle/>
          <a:p>
            <a:fld id="{77AEC899-E21D-4369-B2B0-F60FBAF25933}" type="slidenum">
              <a:rPr lang="en-US" smtClean="0"/>
              <a:pPr/>
              <a:t>7</a:t>
            </a:fld>
            <a:endParaRPr lang="en-US" dirty="0"/>
          </a:p>
        </p:txBody>
      </p:sp>
    </p:spTree>
    <p:extLst>
      <p:ext uri="{BB962C8B-B14F-4D97-AF65-F5344CB8AC3E}">
        <p14:creationId xmlns:p14="http://schemas.microsoft.com/office/powerpoint/2010/main" val="21770502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TotalTime>
  <Words>1017</Words>
  <Application>Microsoft Office PowerPoint</Application>
  <PresentationFormat>Widescreen</PresentationFormat>
  <Paragraphs>125</Paragraphs>
  <Slides>7</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Avenir Next LT Pro</vt:lpstr>
      <vt:lpstr>Avenir Next LT Pro Demi</vt:lpstr>
      <vt:lpstr>Calibri</vt:lpstr>
      <vt:lpstr>Calibri Light</vt:lpstr>
      <vt:lpstr>Segoe UI</vt:lpstr>
      <vt:lpstr>Office Theme</vt:lpstr>
      <vt:lpstr>Zscaler Deployment</vt:lpstr>
      <vt:lpstr>What to Expect – For Windows Users</vt:lpstr>
      <vt:lpstr>What to Expect – For Mac Users</vt:lpstr>
      <vt:lpstr>What to Expect – For Mac Users</vt:lpstr>
      <vt:lpstr>What to Expect – For Mac Users</vt:lpstr>
      <vt:lpstr>What to Expect – For Mac Users</vt:lpstr>
      <vt:lpstr>Resources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Zscaler Deployement</dc:title>
  <dc:creator>Sadeghi, Ali (CFPB)</dc:creator>
  <cp:lastModifiedBy>Sadeghi, Ali (CFPB)</cp:lastModifiedBy>
  <cp:revision>1</cp:revision>
  <dcterms:created xsi:type="dcterms:W3CDTF">2024-08-14T19:48:19Z</dcterms:created>
  <dcterms:modified xsi:type="dcterms:W3CDTF">2024-08-14T19:53:20Z</dcterms:modified>
</cp:coreProperties>
</file>