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ppt/notesSlides/notesSlide1.xml" ContentType="application/vnd.openxmlformats-officedocument.presentationml.notesSlide+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7" r:id="rId5"/>
    <p:sldId id="260" r:id="rId6"/>
    <p:sldId id="261"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p:cViewPr varScale="1">
        <p:scale>
          <a:sx n="80" d="100"/>
          <a:sy n="80" d="100"/>
        </p:scale>
        <p:origin x="71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2AA6E-3292-4675-9FB9-97C41B5D6C33}"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47A57-EB48-496A-98EA-8F41CE4C5C78}" type="slidenum">
              <a:rPr lang="en-US" smtClean="0"/>
              <a:t>‹#›</a:t>
            </a:fld>
            <a:endParaRPr lang="en-US"/>
          </a:p>
        </p:txBody>
      </p:sp>
    </p:spTree>
    <p:extLst>
      <p:ext uri="{BB962C8B-B14F-4D97-AF65-F5344CB8AC3E}">
        <p14:creationId xmlns:p14="http://schemas.microsoft.com/office/powerpoint/2010/main" val="196597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1043D-4A81-44B7-8BAB-170107C27FAA}" type="slidenum">
              <a:rPr lang="en-US" smtClean="0"/>
              <a:t>4</a:t>
            </a:fld>
            <a:endParaRPr lang="en-US"/>
          </a:p>
        </p:txBody>
      </p:sp>
    </p:spTree>
    <p:extLst>
      <p:ext uri="{BB962C8B-B14F-4D97-AF65-F5344CB8AC3E}">
        <p14:creationId xmlns:p14="http://schemas.microsoft.com/office/powerpoint/2010/main" val="403022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8EC2EE-077B-47E2-B3EC-E189D3DB4943}"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174110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8EC2EE-077B-47E2-B3EC-E189D3DB4943}"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299418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8EC2EE-077B-47E2-B3EC-E189D3DB4943}"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259665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8EC2EE-077B-47E2-B3EC-E189D3DB4943}"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221165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8EC2EE-077B-47E2-B3EC-E189D3DB4943}"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300363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8EC2EE-077B-47E2-B3EC-E189D3DB4943}"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38882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8EC2EE-077B-47E2-B3EC-E189D3DB4943}"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87465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8EC2EE-077B-47E2-B3EC-E189D3DB4943}"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78241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EC2EE-077B-47E2-B3EC-E189D3DB4943}"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19122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8EC2EE-077B-47E2-B3EC-E189D3DB4943}"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240441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8EC2EE-077B-47E2-B3EC-E189D3DB4943}"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107DF-1DEF-4DC6-BFC1-4818DD4B7875}" type="slidenum">
              <a:rPr lang="en-US" smtClean="0"/>
              <a:t>‹#›</a:t>
            </a:fld>
            <a:endParaRPr lang="en-US"/>
          </a:p>
        </p:txBody>
      </p:sp>
    </p:spTree>
    <p:extLst>
      <p:ext uri="{BB962C8B-B14F-4D97-AF65-F5344CB8AC3E}">
        <p14:creationId xmlns:p14="http://schemas.microsoft.com/office/powerpoint/2010/main" val="236067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EC2EE-077B-47E2-B3EC-E189D3DB4943}" type="datetimeFigureOut">
              <a:rPr lang="en-US" smtClean="0"/>
              <a:t>2/11/2025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107DF-1DEF-4DC6-BFC1-4818DD4B7875}" type="slidenum">
              <a:rPr lang="en-US" smtClean="0"/>
              <a:t>‹#›</a:t>
            </a:fld>
            <a:endParaRPr lang="en-US"/>
          </a:p>
        </p:txBody>
      </p:sp>
    </p:spTree>
    <p:extLst>
      <p:ext uri="{BB962C8B-B14F-4D97-AF65-F5344CB8AC3E}">
        <p14:creationId xmlns:p14="http://schemas.microsoft.com/office/powerpoint/2010/main" val="292916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0066" y="740011"/>
            <a:ext cx="7177405" cy="2967479"/>
          </a:xfrm>
          <a:prstGeom prst="rect">
            <a:avLst/>
          </a:prstGeom>
        </p:spPr>
        <p:txBody>
          <a:bodyPr vert="horz" wrap="square" lIns="0" tIns="12700" rIns="0" bIns="0" rtlCol="0">
            <a:spAutoFit/>
          </a:bodyPr>
          <a:lstStyle/>
          <a:p>
            <a:pPr marL="12700" marR="5080" algn="ctr">
              <a:lnSpc>
                <a:spcPct val="100000"/>
              </a:lnSpc>
              <a:spcBef>
                <a:spcPts val="100"/>
              </a:spcBef>
            </a:pPr>
            <a:r>
              <a:rPr lang="en-US" sz="3200" b="1" spc="60" dirty="0" smtClean="0">
                <a:solidFill>
                  <a:schemeClr val="tx1"/>
                </a:solidFill>
                <a:latin typeface="Arial" panose="020B0604020202020204" pitchFamily="34" charset="0"/>
                <a:cs typeface="Arial" panose="020B0604020202020204" pitchFamily="34" charset="0"/>
              </a:rPr>
              <a:t>Office Supplies Analysis</a:t>
            </a:r>
            <a:br>
              <a:rPr lang="en-US" sz="3200" b="1" spc="60" dirty="0" smtClean="0">
                <a:solidFill>
                  <a:schemeClr val="tx1"/>
                </a:solidFill>
                <a:latin typeface="Arial" panose="020B0604020202020204" pitchFamily="34" charset="0"/>
                <a:cs typeface="Arial" panose="020B0604020202020204" pitchFamily="34" charset="0"/>
              </a:rPr>
            </a:br>
            <a:r>
              <a:rPr lang="en-US" sz="4000" spc="60" dirty="0" smtClean="0">
                <a:solidFill>
                  <a:schemeClr val="tx1"/>
                </a:solidFill>
                <a:latin typeface="Arial" panose="020B0604020202020204" pitchFamily="34" charset="0"/>
                <a:cs typeface="Arial" panose="020B0604020202020204" pitchFamily="34" charset="0"/>
              </a:rPr>
              <a:t/>
            </a:r>
            <a:br>
              <a:rPr lang="en-US" sz="4000" spc="60" dirty="0" smtClean="0">
                <a:solidFill>
                  <a:schemeClr val="tx1"/>
                </a:solidFill>
                <a:latin typeface="Arial" panose="020B0604020202020204" pitchFamily="34" charset="0"/>
                <a:cs typeface="Arial" panose="020B0604020202020204" pitchFamily="34" charset="0"/>
              </a:rPr>
            </a:br>
            <a:r>
              <a:rPr lang="en-US" sz="4000" b="1" spc="60" dirty="0" smtClean="0">
                <a:solidFill>
                  <a:schemeClr val="tx1"/>
                </a:solidFill>
                <a:latin typeface="Arial" panose="020B0604020202020204" pitchFamily="34" charset="0"/>
                <a:cs typeface="Arial" panose="020B0604020202020204" pitchFamily="34" charset="0"/>
              </a:rPr>
              <a:t>by</a:t>
            </a:r>
            <a:br>
              <a:rPr lang="en-US" sz="4000" b="1" spc="60" dirty="0" smtClean="0">
                <a:solidFill>
                  <a:schemeClr val="tx1"/>
                </a:solidFill>
                <a:latin typeface="Arial" panose="020B0604020202020204" pitchFamily="34" charset="0"/>
                <a:cs typeface="Arial" panose="020B0604020202020204" pitchFamily="34" charset="0"/>
              </a:rPr>
            </a:br>
            <a:r>
              <a:rPr lang="en-US" sz="4000" spc="60" dirty="0" smtClean="0">
                <a:solidFill>
                  <a:schemeClr val="tx1"/>
                </a:solidFill>
                <a:latin typeface="Arial" panose="020B0604020202020204" pitchFamily="34" charset="0"/>
                <a:cs typeface="Arial" panose="020B0604020202020204" pitchFamily="34" charset="0"/>
              </a:rPr>
              <a:t/>
            </a:r>
            <a:br>
              <a:rPr lang="en-US" sz="4000" spc="60" dirty="0" smtClean="0">
                <a:solidFill>
                  <a:schemeClr val="tx1"/>
                </a:solidFill>
                <a:latin typeface="Arial" panose="020B0604020202020204" pitchFamily="34" charset="0"/>
                <a:cs typeface="Arial" panose="020B0604020202020204" pitchFamily="34" charset="0"/>
              </a:rPr>
            </a:br>
            <a:r>
              <a:rPr lang="en-US" sz="4000" b="1" spc="60" dirty="0" err="1" smtClean="0">
                <a:solidFill>
                  <a:schemeClr val="tx1"/>
                </a:solidFill>
                <a:latin typeface="Arial" panose="020B0604020202020204" pitchFamily="34" charset="0"/>
                <a:cs typeface="Arial" panose="020B0604020202020204" pitchFamily="34" charset="0"/>
              </a:rPr>
              <a:t>Fyneface</a:t>
            </a:r>
            <a:r>
              <a:rPr lang="en-US" sz="4000" b="1" spc="60" dirty="0" smtClean="0">
                <a:solidFill>
                  <a:schemeClr val="tx1"/>
                </a:solidFill>
                <a:latin typeface="Arial" panose="020B0604020202020204" pitchFamily="34" charset="0"/>
                <a:cs typeface="Arial" panose="020B0604020202020204" pitchFamily="34" charset="0"/>
              </a:rPr>
              <a:t> </a:t>
            </a:r>
            <a:r>
              <a:rPr lang="en-US" sz="4000" b="1" spc="60" dirty="0" err="1" smtClean="0">
                <a:solidFill>
                  <a:schemeClr val="tx1"/>
                </a:solidFill>
                <a:latin typeface="Arial" panose="020B0604020202020204" pitchFamily="34" charset="0"/>
                <a:cs typeface="Arial" panose="020B0604020202020204" pitchFamily="34" charset="0"/>
              </a:rPr>
              <a:t>Ndubuisi</a:t>
            </a:r>
            <a:endParaRPr sz="3200" b="1" dirty="0">
              <a:solidFill>
                <a:schemeClr val="tx1"/>
              </a:solidFill>
              <a:latin typeface="Arial" panose="020B0604020202020204" pitchFamily="34" charset="0"/>
              <a:cs typeface="Arial" panose="020B0604020202020204" pitchFamily="34" charset="0"/>
            </a:endParaRPr>
          </a:p>
        </p:txBody>
      </p:sp>
      <p:sp>
        <p:nvSpPr>
          <p:cNvPr id="3" name="object 3"/>
          <p:cNvSpPr/>
          <p:nvPr/>
        </p:nvSpPr>
        <p:spPr>
          <a:xfrm>
            <a:off x="523493" y="170927"/>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chemeClr val="tx1"/>
          </a:solidFill>
        </p:spPr>
        <p:txBody>
          <a:bodyPr wrap="square" lIns="0" tIns="0" rIns="0" bIns="0" rtlCol="0"/>
          <a:lstStyle/>
          <a:p>
            <a:endParaRPr/>
          </a:p>
        </p:txBody>
      </p:sp>
      <p:sp>
        <p:nvSpPr>
          <p:cNvPr id="4" name="object 4"/>
          <p:cNvSpPr/>
          <p:nvPr/>
        </p:nvSpPr>
        <p:spPr>
          <a:xfrm>
            <a:off x="4226813" y="104775"/>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FF0000"/>
          </a:solidFill>
        </p:spPr>
        <p:txBody>
          <a:bodyPr wrap="square" lIns="0" tIns="0" rIns="0" bIns="0" rtlCol="0"/>
          <a:lstStyle/>
          <a:p>
            <a:endParaRPr/>
          </a:p>
        </p:txBody>
      </p:sp>
      <p:sp>
        <p:nvSpPr>
          <p:cNvPr id="5" name="object 5"/>
          <p:cNvSpPr/>
          <p:nvPr/>
        </p:nvSpPr>
        <p:spPr>
          <a:xfrm>
            <a:off x="7930133" y="180835"/>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pic>
        <p:nvPicPr>
          <p:cNvPr id="6" name="object 6"/>
          <p:cNvPicPr/>
          <p:nvPr/>
        </p:nvPicPr>
        <p:blipFill>
          <a:blip r:embed="rId2" cstate="print"/>
          <a:stretch>
            <a:fillRect/>
          </a:stretch>
        </p:blipFill>
        <p:spPr>
          <a:xfrm>
            <a:off x="523493" y="4168876"/>
            <a:ext cx="11290553" cy="2227315"/>
          </a:xfrm>
          <a:prstGeom prst="rect">
            <a:avLst/>
          </a:prstGeom>
        </p:spPr>
      </p:pic>
    </p:spTree>
    <p:extLst>
      <p:ext uri="{BB962C8B-B14F-4D97-AF65-F5344CB8AC3E}">
        <p14:creationId xmlns:p14="http://schemas.microsoft.com/office/powerpoint/2010/main" val="731422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704" y="849248"/>
            <a:ext cx="2966712" cy="2228815"/>
          </a:xfrm>
          <a:prstGeom prst="rect">
            <a:avLst/>
          </a:prstGeom>
        </p:spPr>
        <p:txBody>
          <a:bodyPr vert="horz" wrap="square" lIns="0" tIns="12700" rIns="0" bIns="0" rtlCol="0">
            <a:spAutoFit/>
          </a:bodyPr>
          <a:lstStyle/>
          <a:p>
            <a:pPr marL="12700" marR="5080" algn="ctr">
              <a:lnSpc>
                <a:spcPct val="100000"/>
              </a:lnSpc>
              <a:spcBef>
                <a:spcPts val="100"/>
              </a:spcBef>
            </a:pPr>
            <a:r>
              <a:rPr lang="en-US" sz="3600" b="1" u="sng" spc="65" dirty="0" smtClean="0">
                <a:solidFill>
                  <a:srgbClr val="252525"/>
                </a:solidFill>
                <a:latin typeface="+mn-lt"/>
              </a:rPr>
              <a:t>Project Overview</a:t>
            </a:r>
            <a:br>
              <a:rPr lang="en-US" sz="3600" b="1" u="sng" spc="65" dirty="0" smtClean="0">
                <a:solidFill>
                  <a:srgbClr val="252525"/>
                </a:solidFill>
                <a:latin typeface="+mn-lt"/>
              </a:rPr>
            </a:br>
            <a:r>
              <a:rPr lang="en-US" sz="3600" b="1" u="sng" spc="65" dirty="0" smtClean="0">
                <a:solidFill>
                  <a:srgbClr val="252525"/>
                </a:solidFill>
                <a:latin typeface="+mn-lt"/>
              </a:rPr>
              <a:t>&amp;</a:t>
            </a:r>
            <a:br>
              <a:rPr lang="en-US" sz="3600" b="1" u="sng" spc="65" dirty="0" smtClean="0">
                <a:solidFill>
                  <a:srgbClr val="252525"/>
                </a:solidFill>
                <a:latin typeface="+mn-lt"/>
              </a:rPr>
            </a:br>
            <a:r>
              <a:rPr lang="en-US" sz="3600" b="1" u="sng" spc="65" dirty="0" smtClean="0">
                <a:solidFill>
                  <a:srgbClr val="252525"/>
                </a:solidFill>
                <a:latin typeface="+mn-lt"/>
              </a:rPr>
              <a:t>Business Goals</a:t>
            </a:r>
            <a:endParaRPr sz="3600" b="1" u="sng" dirty="0">
              <a:latin typeface="+mn-lt"/>
            </a:endParaRPr>
          </a:p>
        </p:txBody>
      </p:sp>
      <p:sp>
        <p:nvSpPr>
          <p:cNvPr id="3" name="object 3"/>
          <p:cNvSpPr/>
          <p:nvPr/>
        </p:nvSpPr>
        <p:spPr>
          <a:xfrm>
            <a:off x="4448936" y="133318"/>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FF0000"/>
          </a:solidFill>
        </p:spPr>
        <p:txBody>
          <a:bodyPr wrap="square" lIns="0" tIns="0" rIns="0" bIns="0" rtlCol="0"/>
          <a:lstStyle/>
          <a:p>
            <a:endParaRPr>
              <a:solidFill>
                <a:srgbClr val="FF0000"/>
              </a:solidFill>
            </a:endParaRPr>
          </a:p>
        </p:txBody>
      </p:sp>
      <p:sp>
        <p:nvSpPr>
          <p:cNvPr id="4" name="object 4"/>
          <p:cNvSpPr/>
          <p:nvPr/>
        </p:nvSpPr>
        <p:spPr>
          <a:xfrm>
            <a:off x="8152256" y="211684"/>
            <a:ext cx="3812287" cy="91932"/>
          </a:xfrm>
          <a:custGeom>
            <a:avLst/>
            <a:gdLst/>
            <a:ahLst/>
            <a:cxnLst/>
            <a:rect l="l" t="t" r="r" b="b"/>
            <a:pathLst>
              <a:path w="7498080" h="91440">
                <a:moveTo>
                  <a:pt x="7498079" y="0"/>
                </a:moveTo>
                <a:lnTo>
                  <a:pt x="0" y="0"/>
                </a:lnTo>
                <a:lnTo>
                  <a:pt x="0" y="91439"/>
                </a:lnTo>
                <a:lnTo>
                  <a:pt x="7498079" y="91439"/>
                </a:lnTo>
                <a:lnTo>
                  <a:pt x="7498079" y="0"/>
                </a:lnTo>
                <a:close/>
              </a:path>
            </a:pathLst>
          </a:custGeom>
          <a:solidFill>
            <a:schemeClr val="tx1"/>
          </a:solidFill>
        </p:spPr>
        <p:txBody>
          <a:bodyPr wrap="square" lIns="0" tIns="0" rIns="0" bIns="0" rtlCol="0"/>
          <a:lstStyle/>
          <a:p>
            <a:endParaRPr/>
          </a:p>
        </p:txBody>
      </p:sp>
      <p:sp>
        <p:nvSpPr>
          <p:cNvPr id="6" name="object 6"/>
          <p:cNvSpPr/>
          <p:nvPr/>
        </p:nvSpPr>
        <p:spPr>
          <a:xfrm>
            <a:off x="3867912" y="859536"/>
            <a:ext cx="8158339" cy="5676900"/>
          </a:xfrm>
          <a:custGeom>
            <a:avLst/>
            <a:gdLst/>
            <a:ahLst/>
            <a:cxnLst/>
            <a:rect l="l" t="t" r="r" b="b"/>
            <a:pathLst>
              <a:path w="7498080" h="5676900">
                <a:moveTo>
                  <a:pt x="7498079" y="0"/>
                </a:moveTo>
                <a:lnTo>
                  <a:pt x="0" y="0"/>
                </a:lnTo>
                <a:lnTo>
                  <a:pt x="0" y="5676900"/>
                </a:lnTo>
                <a:lnTo>
                  <a:pt x="7498079" y="5676900"/>
                </a:lnTo>
                <a:lnTo>
                  <a:pt x="7498079" y="0"/>
                </a:lnTo>
                <a:close/>
              </a:path>
            </a:pathLst>
          </a:custGeom>
          <a:solidFill>
            <a:srgbClr val="C00000"/>
          </a:solidFill>
        </p:spPr>
        <p:txBody>
          <a:bodyPr wrap="square" lIns="0" tIns="0" rIns="0" bIns="0" rtlCol="0"/>
          <a:lstStyle/>
          <a:p>
            <a:endParaRPr/>
          </a:p>
        </p:txBody>
      </p:sp>
      <p:sp>
        <p:nvSpPr>
          <p:cNvPr id="8" name="object 8"/>
          <p:cNvSpPr/>
          <p:nvPr/>
        </p:nvSpPr>
        <p:spPr>
          <a:xfrm>
            <a:off x="4059936" y="1161287"/>
            <a:ext cx="7807312" cy="1397712"/>
          </a:xfrm>
          <a:custGeom>
            <a:avLst/>
            <a:gdLst/>
            <a:ahLst/>
            <a:cxnLst/>
            <a:rect l="l" t="t" r="r" b="b"/>
            <a:pathLst>
              <a:path w="7123430" h="1275714">
                <a:moveTo>
                  <a:pt x="0" y="127508"/>
                </a:moveTo>
                <a:lnTo>
                  <a:pt x="10029" y="77902"/>
                </a:lnTo>
                <a:lnTo>
                  <a:pt x="37369" y="37369"/>
                </a:lnTo>
                <a:lnTo>
                  <a:pt x="77902" y="10029"/>
                </a:lnTo>
                <a:lnTo>
                  <a:pt x="127507" y="0"/>
                </a:lnTo>
                <a:lnTo>
                  <a:pt x="6995668" y="0"/>
                </a:lnTo>
                <a:lnTo>
                  <a:pt x="7045273" y="10029"/>
                </a:lnTo>
                <a:lnTo>
                  <a:pt x="7085806" y="37369"/>
                </a:lnTo>
                <a:lnTo>
                  <a:pt x="7113146" y="77902"/>
                </a:lnTo>
                <a:lnTo>
                  <a:pt x="7123176" y="127508"/>
                </a:lnTo>
                <a:lnTo>
                  <a:pt x="7123176" y="1148080"/>
                </a:lnTo>
                <a:lnTo>
                  <a:pt x="7113146" y="1197685"/>
                </a:lnTo>
                <a:lnTo>
                  <a:pt x="7085806" y="1238218"/>
                </a:lnTo>
                <a:lnTo>
                  <a:pt x="7045273" y="1265558"/>
                </a:lnTo>
                <a:lnTo>
                  <a:pt x="6995668" y="1275588"/>
                </a:lnTo>
                <a:lnTo>
                  <a:pt x="127507" y="1275588"/>
                </a:lnTo>
                <a:lnTo>
                  <a:pt x="77902" y="1265558"/>
                </a:lnTo>
                <a:lnTo>
                  <a:pt x="37369" y="1238218"/>
                </a:lnTo>
                <a:lnTo>
                  <a:pt x="10029" y="1197685"/>
                </a:lnTo>
                <a:lnTo>
                  <a:pt x="0" y="1148080"/>
                </a:lnTo>
                <a:lnTo>
                  <a:pt x="0" y="127508"/>
                </a:lnTo>
                <a:close/>
              </a:path>
            </a:pathLst>
          </a:custGeom>
          <a:solidFill>
            <a:schemeClr val="tx1"/>
          </a:solidFill>
          <a:ln w="22860">
            <a:solidFill>
              <a:srgbClr val="FFFFFF"/>
            </a:solidFill>
          </a:ln>
        </p:spPr>
        <p:txBody>
          <a:bodyPr wrap="square" lIns="0" tIns="0" rIns="0" bIns="0" rtlCol="0"/>
          <a:lstStyle/>
          <a:p>
            <a:endParaRPr/>
          </a:p>
        </p:txBody>
      </p:sp>
      <p:sp>
        <p:nvSpPr>
          <p:cNvPr id="9" name="object 9"/>
          <p:cNvSpPr/>
          <p:nvPr/>
        </p:nvSpPr>
        <p:spPr>
          <a:xfrm>
            <a:off x="7578851" y="2594401"/>
            <a:ext cx="573405" cy="478790"/>
          </a:xfrm>
          <a:custGeom>
            <a:avLst/>
            <a:gdLst/>
            <a:ahLst/>
            <a:cxnLst/>
            <a:rect l="l" t="t" r="r" b="b"/>
            <a:pathLst>
              <a:path w="573404" h="478789">
                <a:moveTo>
                  <a:pt x="458470" y="0"/>
                </a:moveTo>
                <a:lnTo>
                  <a:pt x="114554" y="0"/>
                </a:lnTo>
                <a:lnTo>
                  <a:pt x="114554" y="239268"/>
                </a:lnTo>
                <a:lnTo>
                  <a:pt x="0" y="239268"/>
                </a:lnTo>
                <a:lnTo>
                  <a:pt x="286512" y="478536"/>
                </a:lnTo>
                <a:lnTo>
                  <a:pt x="573024" y="239268"/>
                </a:lnTo>
                <a:lnTo>
                  <a:pt x="458470" y="239268"/>
                </a:lnTo>
                <a:lnTo>
                  <a:pt x="458470" y="0"/>
                </a:lnTo>
                <a:close/>
              </a:path>
            </a:pathLst>
          </a:custGeom>
          <a:solidFill>
            <a:schemeClr val="bg1"/>
          </a:solidFill>
        </p:spPr>
        <p:txBody>
          <a:bodyPr wrap="square" lIns="0" tIns="0" rIns="0" bIns="0" rtlCol="0"/>
          <a:lstStyle/>
          <a:p>
            <a:endParaRPr/>
          </a:p>
        </p:txBody>
      </p:sp>
      <p:sp>
        <p:nvSpPr>
          <p:cNvPr id="10" name="object 10"/>
          <p:cNvSpPr/>
          <p:nvPr/>
        </p:nvSpPr>
        <p:spPr>
          <a:xfrm>
            <a:off x="4059936" y="3084957"/>
            <a:ext cx="7778483" cy="1316553"/>
          </a:xfrm>
          <a:custGeom>
            <a:avLst/>
            <a:gdLst/>
            <a:ahLst/>
            <a:cxnLst/>
            <a:rect l="l" t="t" r="r" b="b"/>
            <a:pathLst>
              <a:path w="7065645" h="1275714">
                <a:moveTo>
                  <a:pt x="6937756" y="0"/>
                </a:moveTo>
                <a:lnTo>
                  <a:pt x="127508" y="0"/>
                </a:lnTo>
                <a:lnTo>
                  <a:pt x="77902" y="10029"/>
                </a:lnTo>
                <a:lnTo>
                  <a:pt x="37369" y="37369"/>
                </a:lnTo>
                <a:lnTo>
                  <a:pt x="10029" y="77902"/>
                </a:lnTo>
                <a:lnTo>
                  <a:pt x="0" y="127507"/>
                </a:lnTo>
                <a:lnTo>
                  <a:pt x="0" y="1148079"/>
                </a:lnTo>
                <a:lnTo>
                  <a:pt x="10029" y="1197685"/>
                </a:lnTo>
                <a:lnTo>
                  <a:pt x="37369" y="1238218"/>
                </a:lnTo>
                <a:lnTo>
                  <a:pt x="77902" y="1265558"/>
                </a:lnTo>
                <a:lnTo>
                  <a:pt x="127508" y="1275588"/>
                </a:lnTo>
                <a:lnTo>
                  <a:pt x="6937756" y="1275588"/>
                </a:lnTo>
                <a:lnTo>
                  <a:pt x="6987361" y="1265558"/>
                </a:lnTo>
                <a:lnTo>
                  <a:pt x="7027894" y="1238218"/>
                </a:lnTo>
                <a:lnTo>
                  <a:pt x="7055234" y="1197685"/>
                </a:lnTo>
                <a:lnTo>
                  <a:pt x="7065264" y="1148079"/>
                </a:lnTo>
                <a:lnTo>
                  <a:pt x="7065264" y="127507"/>
                </a:lnTo>
                <a:lnTo>
                  <a:pt x="7055234" y="77902"/>
                </a:lnTo>
                <a:lnTo>
                  <a:pt x="7027894" y="37369"/>
                </a:lnTo>
                <a:lnTo>
                  <a:pt x="6987361" y="10029"/>
                </a:lnTo>
                <a:lnTo>
                  <a:pt x="6937756" y="0"/>
                </a:lnTo>
                <a:close/>
              </a:path>
            </a:pathLst>
          </a:custGeom>
          <a:solidFill>
            <a:schemeClr val="tx1"/>
          </a:solidFill>
        </p:spPr>
        <p:txBody>
          <a:bodyPr wrap="square" lIns="0" tIns="0" rIns="0" bIns="0" rtlCol="0"/>
          <a:lstStyle/>
          <a:p>
            <a:r>
              <a:rPr lang="en-US" dirty="0" smtClean="0"/>
              <a:t>v</a:t>
            </a:r>
            <a:endParaRPr dirty="0"/>
          </a:p>
        </p:txBody>
      </p:sp>
      <p:sp>
        <p:nvSpPr>
          <p:cNvPr id="11" name="object 11"/>
          <p:cNvSpPr/>
          <p:nvPr/>
        </p:nvSpPr>
        <p:spPr>
          <a:xfrm>
            <a:off x="4059936" y="3094482"/>
            <a:ext cx="7778483" cy="1316553"/>
          </a:xfrm>
          <a:custGeom>
            <a:avLst/>
            <a:gdLst/>
            <a:ahLst/>
            <a:cxnLst/>
            <a:rect l="l" t="t" r="r" b="b"/>
            <a:pathLst>
              <a:path w="7065645" h="1275714">
                <a:moveTo>
                  <a:pt x="0" y="127507"/>
                </a:moveTo>
                <a:lnTo>
                  <a:pt x="10029" y="77902"/>
                </a:lnTo>
                <a:lnTo>
                  <a:pt x="37369" y="37369"/>
                </a:lnTo>
                <a:lnTo>
                  <a:pt x="77902" y="10029"/>
                </a:lnTo>
                <a:lnTo>
                  <a:pt x="127508" y="0"/>
                </a:lnTo>
                <a:lnTo>
                  <a:pt x="6937756" y="0"/>
                </a:lnTo>
                <a:lnTo>
                  <a:pt x="6987361" y="10029"/>
                </a:lnTo>
                <a:lnTo>
                  <a:pt x="7027894" y="37369"/>
                </a:lnTo>
                <a:lnTo>
                  <a:pt x="7055234" y="77902"/>
                </a:lnTo>
                <a:lnTo>
                  <a:pt x="7065264" y="127507"/>
                </a:lnTo>
                <a:lnTo>
                  <a:pt x="7065264" y="1148079"/>
                </a:lnTo>
                <a:lnTo>
                  <a:pt x="7055234" y="1197685"/>
                </a:lnTo>
                <a:lnTo>
                  <a:pt x="7027894" y="1238218"/>
                </a:lnTo>
                <a:lnTo>
                  <a:pt x="6987361" y="1265558"/>
                </a:lnTo>
                <a:lnTo>
                  <a:pt x="6937756" y="1275588"/>
                </a:lnTo>
                <a:lnTo>
                  <a:pt x="127508" y="1275588"/>
                </a:lnTo>
                <a:lnTo>
                  <a:pt x="77902" y="1265558"/>
                </a:lnTo>
                <a:lnTo>
                  <a:pt x="37369" y="1238218"/>
                </a:lnTo>
                <a:lnTo>
                  <a:pt x="10029" y="1197685"/>
                </a:lnTo>
                <a:lnTo>
                  <a:pt x="0" y="1148079"/>
                </a:lnTo>
                <a:lnTo>
                  <a:pt x="0" y="127507"/>
                </a:lnTo>
                <a:close/>
              </a:path>
            </a:pathLst>
          </a:custGeom>
          <a:ln w="22860">
            <a:solidFill>
              <a:srgbClr val="FFFFFF"/>
            </a:solidFill>
          </a:ln>
        </p:spPr>
        <p:txBody>
          <a:bodyPr wrap="square" lIns="0" tIns="0" rIns="0" bIns="0" rtlCol="0"/>
          <a:lstStyle/>
          <a:p>
            <a:endParaRPr/>
          </a:p>
        </p:txBody>
      </p:sp>
      <p:sp>
        <p:nvSpPr>
          <p:cNvPr id="12" name="object 12"/>
          <p:cNvSpPr/>
          <p:nvPr/>
        </p:nvSpPr>
        <p:spPr>
          <a:xfrm>
            <a:off x="7588376" y="4418275"/>
            <a:ext cx="650749" cy="478790"/>
          </a:xfrm>
          <a:custGeom>
            <a:avLst/>
            <a:gdLst/>
            <a:ahLst/>
            <a:cxnLst/>
            <a:rect l="l" t="t" r="r" b="b"/>
            <a:pathLst>
              <a:path w="573404" h="478789">
                <a:moveTo>
                  <a:pt x="458470" y="0"/>
                </a:moveTo>
                <a:lnTo>
                  <a:pt x="114554" y="0"/>
                </a:lnTo>
                <a:lnTo>
                  <a:pt x="114554" y="239268"/>
                </a:lnTo>
                <a:lnTo>
                  <a:pt x="0" y="239268"/>
                </a:lnTo>
                <a:lnTo>
                  <a:pt x="286512" y="478536"/>
                </a:lnTo>
                <a:lnTo>
                  <a:pt x="573024" y="239268"/>
                </a:lnTo>
                <a:lnTo>
                  <a:pt x="458470" y="239268"/>
                </a:lnTo>
                <a:lnTo>
                  <a:pt x="458470" y="0"/>
                </a:lnTo>
                <a:close/>
              </a:path>
            </a:pathLst>
          </a:custGeom>
          <a:solidFill>
            <a:schemeClr val="bg1"/>
          </a:solidFill>
        </p:spPr>
        <p:txBody>
          <a:bodyPr wrap="square" lIns="0" tIns="0" rIns="0" bIns="0" rtlCol="0"/>
          <a:lstStyle/>
          <a:p>
            <a:endParaRPr/>
          </a:p>
        </p:txBody>
      </p:sp>
      <p:sp>
        <p:nvSpPr>
          <p:cNvPr id="13" name="object 13"/>
          <p:cNvSpPr/>
          <p:nvPr/>
        </p:nvSpPr>
        <p:spPr>
          <a:xfrm>
            <a:off x="4044702" y="4897065"/>
            <a:ext cx="7709902" cy="1275715"/>
          </a:xfrm>
          <a:custGeom>
            <a:avLst/>
            <a:gdLst/>
            <a:ahLst/>
            <a:cxnLst/>
            <a:rect l="l" t="t" r="r" b="b"/>
            <a:pathLst>
              <a:path w="6928484" h="1275714">
                <a:moveTo>
                  <a:pt x="6800596" y="0"/>
                </a:moveTo>
                <a:lnTo>
                  <a:pt x="127507" y="0"/>
                </a:lnTo>
                <a:lnTo>
                  <a:pt x="77902" y="10029"/>
                </a:lnTo>
                <a:lnTo>
                  <a:pt x="37369" y="37369"/>
                </a:lnTo>
                <a:lnTo>
                  <a:pt x="10029" y="77902"/>
                </a:lnTo>
                <a:lnTo>
                  <a:pt x="0" y="127508"/>
                </a:lnTo>
                <a:lnTo>
                  <a:pt x="0" y="1148029"/>
                </a:lnTo>
                <a:lnTo>
                  <a:pt x="10029" y="1197680"/>
                </a:lnTo>
                <a:lnTo>
                  <a:pt x="37369" y="1238226"/>
                </a:lnTo>
                <a:lnTo>
                  <a:pt x="77902" y="1265563"/>
                </a:lnTo>
                <a:lnTo>
                  <a:pt x="127507" y="1275588"/>
                </a:lnTo>
                <a:lnTo>
                  <a:pt x="6800596" y="1275588"/>
                </a:lnTo>
                <a:lnTo>
                  <a:pt x="6850201" y="1265563"/>
                </a:lnTo>
                <a:lnTo>
                  <a:pt x="6890734" y="1238226"/>
                </a:lnTo>
                <a:lnTo>
                  <a:pt x="6918074" y="1197680"/>
                </a:lnTo>
                <a:lnTo>
                  <a:pt x="6928104" y="1148029"/>
                </a:lnTo>
                <a:lnTo>
                  <a:pt x="6928104" y="127508"/>
                </a:lnTo>
                <a:lnTo>
                  <a:pt x="6918074" y="77902"/>
                </a:lnTo>
                <a:lnTo>
                  <a:pt x="6890734" y="37369"/>
                </a:lnTo>
                <a:lnTo>
                  <a:pt x="6850201" y="10029"/>
                </a:lnTo>
                <a:lnTo>
                  <a:pt x="6800596" y="0"/>
                </a:lnTo>
                <a:close/>
              </a:path>
            </a:pathLst>
          </a:custGeom>
          <a:solidFill>
            <a:schemeClr val="tx1"/>
          </a:solidFill>
        </p:spPr>
        <p:txBody>
          <a:bodyPr wrap="square" lIns="0" tIns="0" rIns="0" bIns="0" rtlCol="0"/>
          <a:lstStyle/>
          <a:p>
            <a:endParaRPr/>
          </a:p>
        </p:txBody>
      </p:sp>
      <p:sp>
        <p:nvSpPr>
          <p:cNvPr id="14" name="object 14"/>
          <p:cNvSpPr/>
          <p:nvPr/>
        </p:nvSpPr>
        <p:spPr>
          <a:xfrm>
            <a:off x="4029469" y="4890238"/>
            <a:ext cx="7740369" cy="1275715"/>
          </a:xfrm>
          <a:custGeom>
            <a:avLst/>
            <a:gdLst/>
            <a:ahLst/>
            <a:cxnLst/>
            <a:rect l="l" t="t" r="r" b="b"/>
            <a:pathLst>
              <a:path w="6928484" h="1275714">
                <a:moveTo>
                  <a:pt x="0" y="127508"/>
                </a:moveTo>
                <a:lnTo>
                  <a:pt x="10029" y="77902"/>
                </a:lnTo>
                <a:lnTo>
                  <a:pt x="37369" y="37369"/>
                </a:lnTo>
                <a:lnTo>
                  <a:pt x="77902" y="10029"/>
                </a:lnTo>
                <a:lnTo>
                  <a:pt x="127507" y="0"/>
                </a:lnTo>
                <a:lnTo>
                  <a:pt x="6800596" y="0"/>
                </a:lnTo>
                <a:lnTo>
                  <a:pt x="6850201" y="10029"/>
                </a:lnTo>
                <a:lnTo>
                  <a:pt x="6890734" y="37369"/>
                </a:lnTo>
                <a:lnTo>
                  <a:pt x="6918074" y="77902"/>
                </a:lnTo>
                <a:lnTo>
                  <a:pt x="6928104" y="127508"/>
                </a:lnTo>
                <a:lnTo>
                  <a:pt x="6928104" y="1148029"/>
                </a:lnTo>
                <a:lnTo>
                  <a:pt x="6918074" y="1197680"/>
                </a:lnTo>
                <a:lnTo>
                  <a:pt x="6890734" y="1238226"/>
                </a:lnTo>
                <a:lnTo>
                  <a:pt x="6850201" y="1265563"/>
                </a:lnTo>
                <a:lnTo>
                  <a:pt x="6800596" y="1275588"/>
                </a:lnTo>
                <a:lnTo>
                  <a:pt x="127507" y="1275588"/>
                </a:lnTo>
                <a:lnTo>
                  <a:pt x="77902" y="1265563"/>
                </a:lnTo>
                <a:lnTo>
                  <a:pt x="37369" y="1238226"/>
                </a:lnTo>
                <a:lnTo>
                  <a:pt x="10029" y="1197680"/>
                </a:lnTo>
                <a:lnTo>
                  <a:pt x="0" y="1148029"/>
                </a:lnTo>
                <a:lnTo>
                  <a:pt x="0" y="127508"/>
                </a:lnTo>
                <a:close/>
              </a:path>
            </a:pathLst>
          </a:custGeom>
          <a:ln w="22860">
            <a:solidFill>
              <a:srgbClr val="FFFFFF"/>
            </a:solidFill>
          </a:ln>
        </p:spPr>
        <p:txBody>
          <a:bodyPr wrap="square" lIns="0" tIns="0" rIns="0" bIns="0" rtlCol="0"/>
          <a:lstStyle/>
          <a:p>
            <a:endParaRPr/>
          </a:p>
        </p:txBody>
      </p:sp>
      <p:sp>
        <p:nvSpPr>
          <p:cNvPr id="16" name="TextBox 15"/>
          <p:cNvSpPr txBox="1"/>
          <p:nvPr/>
        </p:nvSpPr>
        <p:spPr>
          <a:xfrm>
            <a:off x="4081270" y="1259136"/>
            <a:ext cx="768856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Pens &amp; Printers office supply chain Company sends stocks up same products in four of their warehouse located in East, West, South and Central Region. This leads to a lot of unsold products in these warehouse locations or stocking products that do not sell well in some of these locations. </a:t>
            </a:r>
            <a:endParaRPr lang="en-US" dirty="0">
              <a:solidFill>
                <a:schemeClr val="bg1"/>
              </a:solidFill>
            </a:endParaRPr>
          </a:p>
        </p:txBody>
      </p:sp>
      <p:sp>
        <p:nvSpPr>
          <p:cNvPr id="17" name="TextBox 16"/>
          <p:cNvSpPr txBox="1"/>
          <p:nvPr/>
        </p:nvSpPr>
        <p:spPr>
          <a:xfrm>
            <a:off x="4014235" y="5025324"/>
            <a:ext cx="7344157"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Lastly provide recommendations on what categories of products will be needed more in each warehouse so as to maximize profit and reduce loss to the barest minimum in each warehouse in coming years.</a:t>
            </a:r>
            <a:endParaRPr lang="en-US" dirty="0">
              <a:solidFill>
                <a:schemeClr val="bg1"/>
              </a:solidFill>
            </a:endParaRPr>
          </a:p>
        </p:txBody>
      </p:sp>
      <p:sp>
        <p:nvSpPr>
          <p:cNvPr id="18" name="TextBox 17"/>
          <p:cNvSpPr txBox="1"/>
          <p:nvPr/>
        </p:nvSpPr>
        <p:spPr>
          <a:xfrm>
            <a:off x="4044702" y="3271435"/>
            <a:ext cx="768856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Management wants to know which products didn’t yield profit for the company in each of the warehouse from  2014 to  2017 and find out if there is a trend or pattern associated with the products and warehouse locations.</a:t>
            </a:r>
          </a:p>
          <a:p>
            <a:endParaRPr lang="en-US" dirty="0">
              <a:solidFill>
                <a:schemeClr val="bg1"/>
              </a:solidFill>
            </a:endParaRPr>
          </a:p>
        </p:txBody>
      </p:sp>
      <p:sp>
        <p:nvSpPr>
          <p:cNvPr id="19" name="object 4"/>
          <p:cNvSpPr/>
          <p:nvPr/>
        </p:nvSpPr>
        <p:spPr>
          <a:xfrm>
            <a:off x="428625" y="198684"/>
            <a:ext cx="4020311" cy="104932"/>
          </a:xfrm>
          <a:custGeom>
            <a:avLst/>
            <a:gdLst/>
            <a:ahLst/>
            <a:cxnLst/>
            <a:rect l="l" t="t" r="r" b="b"/>
            <a:pathLst>
              <a:path w="7498080" h="91440">
                <a:moveTo>
                  <a:pt x="7498079" y="0"/>
                </a:moveTo>
                <a:lnTo>
                  <a:pt x="0" y="0"/>
                </a:lnTo>
                <a:lnTo>
                  <a:pt x="0" y="91439"/>
                </a:lnTo>
                <a:lnTo>
                  <a:pt x="7498079" y="91439"/>
                </a:lnTo>
                <a:lnTo>
                  <a:pt x="7498079" y="0"/>
                </a:lnTo>
                <a:close/>
              </a:path>
            </a:pathLst>
          </a:custGeom>
          <a:solidFill>
            <a:schemeClr val="tx1"/>
          </a:solidFill>
        </p:spPr>
        <p:txBody>
          <a:bodyPr wrap="square" lIns="0" tIns="0" rIns="0" bIns="0" rtlCol="0"/>
          <a:lstStyle/>
          <a:p>
            <a:endParaRPr/>
          </a:p>
        </p:txBody>
      </p:sp>
    </p:spTree>
    <p:extLst>
      <p:ext uri="{BB962C8B-B14F-4D97-AF65-F5344CB8AC3E}">
        <p14:creationId xmlns:p14="http://schemas.microsoft.com/office/powerpoint/2010/main" val="249971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94320" y="151838"/>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3" name="object 3"/>
          <p:cNvSpPr/>
          <p:nvPr/>
        </p:nvSpPr>
        <p:spPr>
          <a:xfrm>
            <a:off x="4191000" y="79448"/>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FF0000"/>
          </a:solidFill>
        </p:spPr>
        <p:txBody>
          <a:bodyPr wrap="square" lIns="0" tIns="0" rIns="0" bIns="0" rtlCol="0"/>
          <a:lstStyle/>
          <a:p>
            <a:endParaRPr/>
          </a:p>
        </p:txBody>
      </p:sp>
      <p:sp>
        <p:nvSpPr>
          <p:cNvPr id="12" name="object 2"/>
          <p:cNvSpPr/>
          <p:nvPr/>
        </p:nvSpPr>
        <p:spPr>
          <a:xfrm>
            <a:off x="487680" y="142313"/>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 y="602668"/>
            <a:ext cx="12001501" cy="6236283"/>
          </a:xfrm>
          <a:prstGeom prst="rect">
            <a:avLst/>
          </a:prstGeom>
        </p:spPr>
      </p:pic>
      <p:sp>
        <p:nvSpPr>
          <p:cNvPr id="15" name="TextBox 14"/>
          <p:cNvSpPr txBox="1"/>
          <p:nvPr/>
        </p:nvSpPr>
        <p:spPr>
          <a:xfrm>
            <a:off x="5035867" y="79448"/>
            <a:ext cx="3571875" cy="523220"/>
          </a:xfrm>
          <a:prstGeom prst="rect">
            <a:avLst/>
          </a:prstGeom>
          <a:noFill/>
        </p:spPr>
        <p:txBody>
          <a:bodyPr wrap="square" rtlCol="0">
            <a:spAutoFit/>
          </a:bodyPr>
          <a:lstStyle/>
          <a:p>
            <a:r>
              <a:rPr lang="en-US" sz="2800" u="sng" dirty="0" smtClean="0"/>
              <a:t>KEY FINDINGS</a:t>
            </a:r>
            <a:endParaRPr lang="en-US" sz="1600" u="sng" dirty="0"/>
          </a:p>
        </p:txBody>
      </p:sp>
    </p:spTree>
    <p:extLst>
      <p:ext uri="{BB962C8B-B14F-4D97-AF65-F5344CB8AC3E}">
        <p14:creationId xmlns:p14="http://schemas.microsoft.com/office/powerpoint/2010/main" val="957997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63664" y="180022"/>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465258"/>
          </a:solidFill>
        </p:spPr>
        <p:txBody>
          <a:bodyPr wrap="square" lIns="0" tIns="0" rIns="0" bIns="0" rtlCol="0"/>
          <a:lstStyle/>
          <a:p>
            <a:endParaRPr/>
          </a:p>
        </p:txBody>
      </p:sp>
      <p:sp>
        <p:nvSpPr>
          <p:cNvPr id="4" name="object 4"/>
          <p:cNvSpPr/>
          <p:nvPr/>
        </p:nvSpPr>
        <p:spPr>
          <a:xfrm>
            <a:off x="4066984" y="70167"/>
            <a:ext cx="4010216" cy="109855"/>
          </a:xfrm>
          <a:custGeom>
            <a:avLst/>
            <a:gdLst/>
            <a:ahLst/>
            <a:cxnLst/>
            <a:rect l="l" t="t" r="r" b="b"/>
            <a:pathLst>
              <a:path w="7498080" h="91440">
                <a:moveTo>
                  <a:pt x="7498079" y="0"/>
                </a:moveTo>
                <a:lnTo>
                  <a:pt x="0" y="0"/>
                </a:lnTo>
                <a:lnTo>
                  <a:pt x="0" y="91439"/>
                </a:lnTo>
                <a:lnTo>
                  <a:pt x="7498079" y="91439"/>
                </a:lnTo>
                <a:lnTo>
                  <a:pt x="7498079" y="0"/>
                </a:lnTo>
                <a:close/>
              </a:path>
            </a:pathLst>
          </a:custGeom>
          <a:solidFill>
            <a:srgbClr val="FF0000"/>
          </a:solidFill>
        </p:spPr>
        <p:txBody>
          <a:bodyPr wrap="square" lIns="0" tIns="0" rIns="0" bIns="0" rtlCol="0"/>
          <a:lstStyle/>
          <a:p>
            <a:endParaRPr/>
          </a:p>
        </p:txBody>
      </p:sp>
      <p:sp>
        <p:nvSpPr>
          <p:cNvPr id="14" name="TextBox 13"/>
          <p:cNvSpPr txBox="1"/>
          <p:nvPr/>
        </p:nvSpPr>
        <p:spPr>
          <a:xfrm>
            <a:off x="363664" y="4596836"/>
            <a:ext cx="3522536" cy="1323439"/>
          </a:xfrm>
          <a:prstGeom prst="rect">
            <a:avLst/>
          </a:prstGeom>
          <a:noFill/>
        </p:spPr>
        <p:txBody>
          <a:bodyPr wrap="square" rtlCol="0">
            <a:spAutoFit/>
          </a:bodyPr>
          <a:lstStyle/>
          <a:p>
            <a:pPr marL="342900" indent="-342900">
              <a:buClr>
                <a:schemeClr val="bg1"/>
              </a:buClr>
              <a:buSzPct val="120000"/>
              <a:buFont typeface="Wingdings" panose="05000000000000000000" pitchFamily="2" charset="2"/>
              <a:buChar char="ü"/>
            </a:pPr>
            <a:r>
              <a:rPr lang="en-US" sz="2000" b="1" dirty="0" smtClean="0">
                <a:solidFill>
                  <a:schemeClr val="bg1"/>
                </a:solidFill>
              </a:rPr>
              <a:t>We are interested more in the recall score. It needs to maximized while also decreasing False Negatives</a:t>
            </a:r>
            <a:endParaRPr lang="en-US" sz="2000" b="1" dirty="0">
              <a:solidFill>
                <a:schemeClr val="bg1"/>
              </a:solidFill>
            </a:endParaRPr>
          </a:p>
        </p:txBody>
      </p:sp>
      <p:sp>
        <p:nvSpPr>
          <p:cNvPr id="15" name="object 3"/>
          <p:cNvSpPr/>
          <p:nvPr/>
        </p:nvSpPr>
        <p:spPr>
          <a:xfrm>
            <a:off x="8077200" y="153925"/>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465258"/>
          </a:solidFill>
        </p:spPr>
        <p:txBody>
          <a:bodyPr wrap="square" lIns="0" tIns="0" rIns="0" bIns="0" rtlCol="0"/>
          <a:lstStyle/>
          <a:p>
            <a:endParaRPr/>
          </a:p>
        </p:txBody>
      </p:sp>
      <p:pic>
        <p:nvPicPr>
          <p:cNvPr id="20" name="Picture 19"/>
          <p:cNvPicPr>
            <a:picLocks noChangeAspect="1"/>
          </p:cNvPicPr>
          <p:nvPr/>
        </p:nvPicPr>
        <p:blipFill>
          <a:blip r:embed="rId3"/>
          <a:stretch>
            <a:fillRect/>
          </a:stretch>
        </p:blipFill>
        <p:spPr>
          <a:xfrm>
            <a:off x="247650" y="715050"/>
            <a:ext cx="11610975" cy="6000076"/>
          </a:xfrm>
          <a:prstGeom prst="rect">
            <a:avLst/>
          </a:prstGeom>
        </p:spPr>
      </p:pic>
      <p:sp>
        <p:nvSpPr>
          <p:cNvPr id="21" name="TextBox 20"/>
          <p:cNvSpPr txBox="1"/>
          <p:nvPr/>
        </p:nvSpPr>
        <p:spPr>
          <a:xfrm>
            <a:off x="4969192" y="81975"/>
            <a:ext cx="3571875" cy="523220"/>
          </a:xfrm>
          <a:prstGeom prst="rect">
            <a:avLst/>
          </a:prstGeom>
          <a:noFill/>
        </p:spPr>
        <p:txBody>
          <a:bodyPr wrap="square" rtlCol="0">
            <a:spAutoFit/>
          </a:bodyPr>
          <a:lstStyle/>
          <a:p>
            <a:r>
              <a:rPr lang="en-US" sz="2800" u="sng" dirty="0" smtClean="0"/>
              <a:t>KEY FINDINGS</a:t>
            </a:r>
            <a:endParaRPr lang="en-US" sz="1600" u="sng" dirty="0"/>
          </a:p>
        </p:txBody>
      </p:sp>
    </p:spTree>
    <p:extLst>
      <p:ext uri="{BB962C8B-B14F-4D97-AF65-F5344CB8AC3E}">
        <p14:creationId xmlns:p14="http://schemas.microsoft.com/office/powerpoint/2010/main" val="1798090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41291" y="85725"/>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FF0000"/>
          </a:solidFill>
        </p:spPr>
        <p:txBody>
          <a:bodyPr wrap="square" lIns="0" tIns="0" rIns="0" bIns="0" rtlCol="0"/>
          <a:lstStyle/>
          <a:p>
            <a:endParaRPr/>
          </a:p>
        </p:txBody>
      </p:sp>
      <p:sp>
        <p:nvSpPr>
          <p:cNvPr id="3" name="object 3"/>
          <p:cNvSpPr/>
          <p:nvPr/>
        </p:nvSpPr>
        <p:spPr>
          <a:xfrm>
            <a:off x="7944611" y="172529"/>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11" name="object 3"/>
          <p:cNvSpPr/>
          <p:nvPr/>
        </p:nvSpPr>
        <p:spPr>
          <a:xfrm>
            <a:off x="537971" y="172529"/>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 y="695748"/>
            <a:ext cx="11811000" cy="6107409"/>
          </a:xfrm>
          <a:prstGeom prst="rect">
            <a:avLst/>
          </a:prstGeom>
        </p:spPr>
      </p:pic>
      <p:sp>
        <p:nvSpPr>
          <p:cNvPr id="14" name="TextBox 13"/>
          <p:cNvSpPr txBox="1"/>
          <p:nvPr/>
        </p:nvSpPr>
        <p:spPr>
          <a:xfrm>
            <a:off x="5102542" y="85725"/>
            <a:ext cx="3571875" cy="523220"/>
          </a:xfrm>
          <a:prstGeom prst="rect">
            <a:avLst/>
          </a:prstGeom>
          <a:noFill/>
        </p:spPr>
        <p:txBody>
          <a:bodyPr wrap="square" rtlCol="0">
            <a:spAutoFit/>
          </a:bodyPr>
          <a:lstStyle/>
          <a:p>
            <a:r>
              <a:rPr lang="en-US" sz="2800" u="sng" dirty="0" smtClean="0"/>
              <a:t>KEY FINDINGS</a:t>
            </a:r>
            <a:endParaRPr lang="en-US" sz="1600" u="sng" dirty="0"/>
          </a:p>
        </p:txBody>
      </p:sp>
    </p:spTree>
    <p:extLst>
      <p:ext uri="{BB962C8B-B14F-4D97-AF65-F5344CB8AC3E}">
        <p14:creationId xmlns:p14="http://schemas.microsoft.com/office/powerpoint/2010/main" val="1751085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41291" y="9525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FF0000"/>
          </a:solidFill>
        </p:spPr>
        <p:txBody>
          <a:bodyPr wrap="square" lIns="0" tIns="0" rIns="0" bIns="0" rtlCol="0"/>
          <a:lstStyle/>
          <a:p>
            <a:endParaRPr/>
          </a:p>
        </p:txBody>
      </p:sp>
      <p:sp>
        <p:nvSpPr>
          <p:cNvPr id="3" name="object 3"/>
          <p:cNvSpPr/>
          <p:nvPr/>
        </p:nvSpPr>
        <p:spPr>
          <a:xfrm>
            <a:off x="7944611" y="187325"/>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8" name="object 5"/>
          <p:cNvSpPr txBox="1">
            <a:spLocks/>
          </p:cNvSpPr>
          <p:nvPr/>
        </p:nvSpPr>
        <p:spPr>
          <a:xfrm>
            <a:off x="838199" y="990600"/>
            <a:ext cx="3016275" cy="873957"/>
          </a:xfrm>
          <a:prstGeom prst="rect">
            <a:avLst/>
          </a:prstGeom>
        </p:spPr>
        <p:txBody>
          <a:bodyPr vert="horz" wrap="square" lIns="0" tIns="12065" rIns="0" bIns="0" rtlCol="0">
            <a:spAutoFit/>
          </a:bodyPr>
          <a:lstStyle>
            <a:lvl1pPr>
              <a:defRPr sz="2800" b="0" i="0">
                <a:solidFill>
                  <a:srgbClr val="335B74"/>
                </a:solidFill>
                <a:latin typeface="Franklin Gothic Medium"/>
                <a:ea typeface="+mj-ea"/>
                <a:cs typeface="Franklin Gothic Medium"/>
              </a:defRPr>
            </a:lvl1pPr>
          </a:lstStyle>
          <a:p>
            <a:pPr marL="12700" marR="5080">
              <a:spcBef>
                <a:spcPts val="95"/>
              </a:spcBef>
            </a:pPr>
            <a:r>
              <a:rPr lang="en-US" kern="0" spc="20" dirty="0" smtClean="0">
                <a:solidFill>
                  <a:srgbClr val="FFFFFF"/>
                </a:solidFill>
              </a:rPr>
              <a:t>SOLUTION </a:t>
            </a:r>
            <a:r>
              <a:rPr lang="en-US" kern="0" spc="25" dirty="0" smtClean="0">
                <a:solidFill>
                  <a:srgbClr val="FFFFFF"/>
                </a:solidFill>
              </a:rPr>
              <a:t> </a:t>
            </a:r>
            <a:r>
              <a:rPr lang="en-US" kern="0" spc="15" dirty="0" smtClean="0">
                <a:solidFill>
                  <a:srgbClr val="FFFFFF"/>
                </a:solidFill>
              </a:rPr>
              <a:t>APP</a:t>
            </a:r>
            <a:r>
              <a:rPr lang="en-US" kern="0" spc="-20" dirty="0" smtClean="0">
                <a:solidFill>
                  <a:srgbClr val="FFFFFF"/>
                </a:solidFill>
              </a:rPr>
              <a:t>R</a:t>
            </a:r>
            <a:r>
              <a:rPr lang="en-US" kern="0" spc="-80" dirty="0" smtClean="0">
                <a:solidFill>
                  <a:srgbClr val="FFFFFF"/>
                </a:solidFill>
              </a:rPr>
              <a:t>O</a:t>
            </a:r>
            <a:r>
              <a:rPr lang="en-US" kern="0" spc="-50" dirty="0" smtClean="0">
                <a:solidFill>
                  <a:srgbClr val="FFFFFF"/>
                </a:solidFill>
              </a:rPr>
              <a:t>A</a:t>
            </a:r>
            <a:r>
              <a:rPr lang="en-US" kern="0" spc="70" dirty="0" smtClean="0">
                <a:solidFill>
                  <a:srgbClr val="FFFFFF"/>
                </a:solidFill>
              </a:rPr>
              <a:t>CH cont’d</a:t>
            </a:r>
            <a:endParaRPr lang="en-US" kern="0" spc="70" dirty="0">
              <a:solidFill>
                <a:srgbClr val="FFFFFF"/>
              </a:solidFill>
            </a:endParaRPr>
          </a:p>
        </p:txBody>
      </p:sp>
      <p:sp>
        <p:nvSpPr>
          <p:cNvPr id="9" name="object 3"/>
          <p:cNvSpPr/>
          <p:nvPr/>
        </p:nvSpPr>
        <p:spPr>
          <a:xfrm>
            <a:off x="537971" y="178686"/>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12" name="TextBox 11"/>
          <p:cNvSpPr txBox="1"/>
          <p:nvPr/>
        </p:nvSpPr>
        <p:spPr>
          <a:xfrm>
            <a:off x="4969192" y="81975"/>
            <a:ext cx="3571875" cy="523220"/>
          </a:xfrm>
          <a:prstGeom prst="rect">
            <a:avLst/>
          </a:prstGeom>
          <a:noFill/>
        </p:spPr>
        <p:txBody>
          <a:bodyPr wrap="square" rtlCol="0">
            <a:spAutoFit/>
          </a:bodyPr>
          <a:lstStyle/>
          <a:p>
            <a:r>
              <a:rPr lang="en-US" sz="2800" u="sng" dirty="0" smtClean="0"/>
              <a:t>KEY FINDINGS</a:t>
            </a:r>
            <a:endParaRPr lang="en-US" sz="1600" u="sng"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48" y="688631"/>
            <a:ext cx="11948327" cy="6157555"/>
          </a:xfrm>
          <a:prstGeom prst="rect">
            <a:avLst/>
          </a:prstGeom>
        </p:spPr>
      </p:pic>
    </p:spTree>
    <p:extLst>
      <p:ext uri="{BB962C8B-B14F-4D97-AF65-F5344CB8AC3E}">
        <p14:creationId xmlns:p14="http://schemas.microsoft.com/office/powerpoint/2010/main" val="3925275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56" y="580370"/>
            <a:ext cx="11534775" cy="5734705"/>
          </a:xfrm>
          <a:prstGeom prst="rect">
            <a:avLst/>
          </a:prstGeom>
        </p:spPr>
      </p:pic>
      <p:sp>
        <p:nvSpPr>
          <p:cNvPr id="5" name="object 2"/>
          <p:cNvSpPr/>
          <p:nvPr/>
        </p:nvSpPr>
        <p:spPr>
          <a:xfrm>
            <a:off x="4241291" y="5715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FF0000"/>
          </a:solidFill>
        </p:spPr>
        <p:txBody>
          <a:bodyPr wrap="square" lIns="0" tIns="0" rIns="0" bIns="0" rtlCol="0"/>
          <a:lstStyle/>
          <a:p>
            <a:endParaRPr/>
          </a:p>
        </p:txBody>
      </p:sp>
      <p:sp>
        <p:nvSpPr>
          <p:cNvPr id="6" name="object 3"/>
          <p:cNvSpPr/>
          <p:nvPr/>
        </p:nvSpPr>
        <p:spPr>
          <a:xfrm>
            <a:off x="7944611" y="149225"/>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7" name="object 3"/>
          <p:cNvSpPr/>
          <p:nvPr/>
        </p:nvSpPr>
        <p:spPr>
          <a:xfrm>
            <a:off x="537971" y="15011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9" name="TextBox 8"/>
          <p:cNvSpPr txBox="1"/>
          <p:nvPr/>
        </p:nvSpPr>
        <p:spPr>
          <a:xfrm>
            <a:off x="9628631" y="6184629"/>
            <a:ext cx="2191893" cy="523220"/>
          </a:xfrm>
          <a:prstGeom prst="rect">
            <a:avLst/>
          </a:prstGeom>
          <a:noFill/>
        </p:spPr>
        <p:txBody>
          <a:bodyPr wrap="square" rtlCol="0">
            <a:spAutoFit/>
          </a:bodyPr>
          <a:lstStyle/>
          <a:p>
            <a:r>
              <a:rPr lang="en-US" sz="2800" dirty="0" smtClean="0"/>
              <a:t>THANK YOU !</a:t>
            </a:r>
            <a:endParaRPr lang="en-US" sz="2800" dirty="0"/>
          </a:p>
        </p:txBody>
      </p:sp>
      <p:sp>
        <p:nvSpPr>
          <p:cNvPr id="10" name="TextBox 9"/>
          <p:cNvSpPr txBox="1"/>
          <p:nvPr/>
        </p:nvSpPr>
        <p:spPr>
          <a:xfrm>
            <a:off x="4969192" y="81975"/>
            <a:ext cx="3571875" cy="523220"/>
          </a:xfrm>
          <a:prstGeom prst="rect">
            <a:avLst/>
          </a:prstGeom>
          <a:noFill/>
        </p:spPr>
        <p:txBody>
          <a:bodyPr wrap="square" rtlCol="0">
            <a:spAutoFit/>
          </a:bodyPr>
          <a:lstStyle/>
          <a:p>
            <a:r>
              <a:rPr lang="en-US" sz="2800" u="sng" dirty="0" smtClean="0"/>
              <a:t>KEY FINDINGS</a:t>
            </a:r>
            <a:endParaRPr lang="en-US" sz="1600" u="sng" dirty="0"/>
          </a:p>
        </p:txBody>
      </p:sp>
    </p:spTree>
    <p:extLst>
      <p:ext uri="{BB962C8B-B14F-4D97-AF65-F5344CB8AC3E}">
        <p14:creationId xmlns:p14="http://schemas.microsoft.com/office/powerpoint/2010/main" val="2712118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4241291" y="57150"/>
            <a:ext cx="3703320" cy="91440"/>
          </a:xfrm>
          <a:custGeom>
            <a:avLst/>
            <a:gdLst/>
            <a:ahLst/>
            <a:cxnLst/>
            <a:rect l="l" t="t" r="r" b="b"/>
            <a:pathLst>
              <a:path w="3703320" h="91440">
                <a:moveTo>
                  <a:pt x="3703319" y="0"/>
                </a:moveTo>
                <a:lnTo>
                  <a:pt x="0" y="0"/>
                </a:lnTo>
                <a:lnTo>
                  <a:pt x="0" y="91439"/>
                </a:lnTo>
                <a:lnTo>
                  <a:pt x="3703319" y="91439"/>
                </a:lnTo>
                <a:lnTo>
                  <a:pt x="3703319" y="0"/>
                </a:lnTo>
                <a:close/>
              </a:path>
            </a:pathLst>
          </a:custGeom>
          <a:solidFill>
            <a:srgbClr val="FF0000"/>
          </a:solidFill>
        </p:spPr>
        <p:txBody>
          <a:bodyPr wrap="square" lIns="0" tIns="0" rIns="0" bIns="0" rtlCol="0"/>
          <a:lstStyle/>
          <a:p>
            <a:endParaRPr/>
          </a:p>
        </p:txBody>
      </p:sp>
      <p:sp>
        <p:nvSpPr>
          <p:cNvPr id="5" name="object 3"/>
          <p:cNvSpPr/>
          <p:nvPr/>
        </p:nvSpPr>
        <p:spPr>
          <a:xfrm>
            <a:off x="7944611" y="149225"/>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6" name="object 3"/>
          <p:cNvSpPr/>
          <p:nvPr/>
        </p:nvSpPr>
        <p:spPr>
          <a:xfrm>
            <a:off x="537971" y="15011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chemeClr val="tx1"/>
          </a:solidFill>
        </p:spPr>
        <p:txBody>
          <a:bodyPr wrap="square" lIns="0" tIns="0" rIns="0" bIns="0" rtlCol="0"/>
          <a:lstStyle/>
          <a:p>
            <a:endParaRPr/>
          </a:p>
        </p:txBody>
      </p:sp>
      <p:sp>
        <p:nvSpPr>
          <p:cNvPr id="7" name="TextBox 6"/>
          <p:cNvSpPr txBox="1"/>
          <p:nvPr/>
        </p:nvSpPr>
        <p:spPr>
          <a:xfrm>
            <a:off x="2455353" y="148590"/>
            <a:ext cx="3571875" cy="523220"/>
          </a:xfrm>
          <a:prstGeom prst="rect">
            <a:avLst/>
          </a:prstGeom>
          <a:noFill/>
        </p:spPr>
        <p:txBody>
          <a:bodyPr wrap="square" rtlCol="0">
            <a:spAutoFit/>
          </a:bodyPr>
          <a:lstStyle/>
          <a:p>
            <a:r>
              <a:rPr lang="en-US" sz="2800" b="1" u="sng" dirty="0" smtClean="0"/>
              <a:t>Recommendations</a:t>
            </a:r>
            <a:endParaRPr lang="en-US" sz="1600" b="1" u="sng" dirty="0"/>
          </a:p>
        </p:txBody>
      </p:sp>
      <p:grpSp>
        <p:nvGrpSpPr>
          <p:cNvPr id="24" name="Group 23"/>
          <p:cNvGrpSpPr/>
          <p:nvPr/>
        </p:nvGrpSpPr>
        <p:grpSpPr>
          <a:xfrm>
            <a:off x="7594433" y="314325"/>
            <a:ext cx="4515001" cy="6336411"/>
            <a:chOff x="3884422" y="314325"/>
            <a:chExt cx="8158339" cy="6336411"/>
          </a:xfrm>
        </p:grpSpPr>
        <p:sp>
          <p:nvSpPr>
            <p:cNvPr id="8" name="object 6"/>
            <p:cNvSpPr/>
            <p:nvPr/>
          </p:nvSpPr>
          <p:spPr>
            <a:xfrm>
              <a:off x="3884422" y="314325"/>
              <a:ext cx="8158339" cy="6336411"/>
            </a:xfrm>
            <a:custGeom>
              <a:avLst/>
              <a:gdLst/>
              <a:ahLst/>
              <a:cxnLst/>
              <a:rect l="l" t="t" r="r" b="b"/>
              <a:pathLst>
                <a:path w="7498080" h="5676900">
                  <a:moveTo>
                    <a:pt x="7498079" y="0"/>
                  </a:moveTo>
                  <a:lnTo>
                    <a:pt x="0" y="0"/>
                  </a:lnTo>
                  <a:lnTo>
                    <a:pt x="0" y="5676900"/>
                  </a:lnTo>
                  <a:lnTo>
                    <a:pt x="7498079" y="5676900"/>
                  </a:lnTo>
                  <a:lnTo>
                    <a:pt x="7498079" y="0"/>
                  </a:lnTo>
                  <a:close/>
                </a:path>
              </a:pathLst>
            </a:custGeom>
            <a:solidFill>
              <a:srgbClr val="C00000"/>
            </a:solidFill>
          </p:spPr>
          <p:txBody>
            <a:bodyPr wrap="square" lIns="0" tIns="0" rIns="0" bIns="0" rtlCol="0"/>
            <a:lstStyle/>
            <a:p>
              <a:endParaRPr/>
            </a:p>
          </p:txBody>
        </p:sp>
        <p:sp>
          <p:nvSpPr>
            <p:cNvPr id="9" name="object 8"/>
            <p:cNvSpPr/>
            <p:nvPr/>
          </p:nvSpPr>
          <p:spPr>
            <a:xfrm>
              <a:off x="4059936" y="459739"/>
              <a:ext cx="7807312" cy="1224723"/>
            </a:xfrm>
            <a:custGeom>
              <a:avLst/>
              <a:gdLst/>
              <a:ahLst/>
              <a:cxnLst/>
              <a:rect l="l" t="t" r="r" b="b"/>
              <a:pathLst>
                <a:path w="7123430" h="1275714">
                  <a:moveTo>
                    <a:pt x="0" y="127508"/>
                  </a:moveTo>
                  <a:lnTo>
                    <a:pt x="10029" y="77902"/>
                  </a:lnTo>
                  <a:lnTo>
                    <a:pt x="37369" y="37369"/>
                  </a:lnTo>
                  <a:lnTo>
                    <a:pt x="77902" y="10029"/>
                  </a:lnTo>
                  <a:lnTo>
                    <a:pt x="127507" y="0"/>
                  </a:lnTo>
                  <a:lnTo>
                    <a:pt x="6995668" y="0"/>
                  </a:lnTo>
                  <a:lnTo>
                    <a:pt x="7045273" y="10029"/>
                  </a:lnTo>
                  <a:lnTo>
                    <a:pt x="7085806" y="37369"/>
                  </a:lnTo>
                  <a:lnTo>
                    <a:pt x="7113146" y="77902"/>
                  </a:lnTo>
                  <a:lnTo>
                    <a:pt x="7123176" y="127508"/>
                  </a:lnTo>
                  <a:lnTo>
                    <a:pt x="7123176" y="1148080"/>
                  </a:lnTo>
                  <a:lnTo>
                    <a:pt x="7113146" y="1197685"/>
                  </a:lnTo>
                  <a:lnTo>
                    <a:pt x="7085806" y="1238218"/>
                  </a:lnTo>
                  <a:lnTo>
                    <a:pt x="7045273" y="1265558"/>
                  </a:lnTo>
                  <a:lnTo>
                    <a:pt x="6995668" y="1275588"/>
                  </a:lnTo>
                  <a:lnTo>
                    <a:pt x="127507" y="1275588"/>
                  </a:lnTo>
                  <a:lnTo>
                    <a:pt x="77902" y="1265558"/>
                  </a:lnTo>
                  <a:lnTo>
                    <a:pt x="37369" y="1238218"/>
                  </a:lnTo>
                  <a:lnTo>
                    <a:pt x="10029" y="1197685"/>
                  </a:lnTo>
                  <a:lnTo>
                    <a:pt x="0" y="1148080"/>
                  </a:lnTo>
                  <a:lnTo>
                    <a:pt x="0" y="127508"/>
                  </a:lnTo>
                  <a:close/>
                </a:path>
              </a:pathLst>
            </a:custGeom>
            <a:solidFill>
              <a:schemeClr val="tx1"/>
            </a:solidFill>
            <a:ln w="22860">
              <a:solidFill>
                <a:srgbClr val="FFFFFF"/>
              </a:solidFill>
            </a:ln>
          </p:spPr>
          <p:txBody>
            <a:bodyPr wrap="square" lIns="0" tIns="0" rIns="0" bIns="0" rtlCol="0"/>
            <a:lstStyle/>
            <a:p>
              <a:endParaRPr/>
            </a:p>
          </p:txBody>
        </p:sp>
        <p:sp>
          <p:nvSpPr>
            <p:cNvPr id="12" name="object 13"/>
            <p:cNvSpPr/>
            <p:nvPr/>
          </p:nvSpPr>
          <p:spPr>
            <a:xfrm>
              <a:off x="4108640" y="3524250"/>
              <a:ext cx="7709901" cy="1117324"/>
            </a:xfrm>
            <a:custGeom>
              <a:avLst/>
              <a:gdLst/>
              <a:ahLst/>
              <a:cxnLst/>
              <a:rect l="l" t="t" r="r" b="b"/>
              <a:pathLst>
                <a:path w="6928484" h="1275714">
                  <a:moveTo>
                    <a:pt x="6800596" y="0"/>
                  </a:moveTo>
                  <a:lnTo>
                    <a:pt x="127507" y="0"/>
                  </a:lnTo>
                  <a:lnTo>
                    <a:pt x="77902" y="10029"/>
                  </a:lnTo>
                  <a:lnTo>
                    <a:pt x="37369" y="37369"/>
                  </a:lnTo>
                  <a:lnTo>
                    <a:pt x="10029" y="77902"/>
                  </a:lnTo>
                  <a:lnTo>
                    <a:pt x="0" y="127508"/>
                  </a:lnTo>
                  <a:lnTo>
                    <a:pt x="0" y="1148029"/>
                  </a:lnTo>
                  <a:lnTo>
                    <a:pt x="10029" y="1197680"/>
                  </a:lnTo>
                  <a:lnTo>
                    <a:pt x="37369" y="1238226"/>
                  </a:lnTo>
                  <a:lnTo>
                    <a:pt x="77902" y="1265563"/>
                  </a:lnTo>
                  <a:lnTo>
                    <a:pt x="127507" y="1275588"/>
                  </a:lnTo>
                  <a:lnTo>
                    <a:pt x="6800596" y="1275588"/>
                  </a:lnTo>
                  <a:lnTo>
                    <a:pt x="6850201" y="1265563"/>
                  </a:lnTo>
                  <a:lnTo>
                    <a:pt x="6890734" y="1238226"/>
                  </a:lnTo>
                  <a:lnTo>
                    <a:pt x="6918074" y="1197680"/>
                  </a:lnTo>
                  <a:lnTo>
                    <a:pt x="6928104" y="1148029"/>
                  </a:lnTo>
                  <a:lnTo>
                    <a:pt x="6928104" y="127508"/>
                  </a:lnTo>
                  <a:lnTo>
                    <a:pt x="6918074" y="77902"/>
                  </a:lnTo>
                  <a:lnTo>
                    <a:pt x="6890734" y="37369"/>
                  </a:lnTo>
                  <a:lnTo>
                    <a:pt x="6850201" y="10029"/>
                  </a:lnTo>
                  <a:lnTo>
                    <a:pt x="6800596" y="0"/>
                  </a:lnTo>
                  <a:close/>
                </a:path>
              </a:pathLst>
            </a:custGeom>
            <a:solidFill>
              <a:schemeClr val="tx1"/>
            </a:solidFill>
          </p:spPr>
          <p:txBody>
            <a:bodyPr wrap="square" lIns="0" tIns="0" rIns="0" bIns="0" rtlCol="0"/>
            <a:lstStyle/>
            <a:p>
              <a:endParaRPr/>
            </a:p>
          </p:txBody>
        </p:sp>
        <p:sp>
          <p:nvSpPr>
            <p:cNvPr id="16" name="object 10"/>
            <p:cNvSpPr/>
            <p:nvPr/>
          </p:nvSpPr>
          <p:spPr>
            <a:xfrm>
              <a:off x="4088765" y="1865852"/>
              <a:ext cx="7778483" cy="1516064"/>
            </a:xfrm>
            <a:custGeom>
              <a:avLst/>
              <a:gdLst/>
              <a:ahLst/>
              <a:cxnLst/>
              <a:rect l="l" t="t" r="r" b="b"/>
              <a:pathLst>
                <a:path w="7065645" h="1275714">
                  <a:moveTo>
                    <a:pt x="6937756" y="0"/>
                  </a:moveTo>
                  <a:lnTo>
                    <a:pt x="127508" y="0"/>
                  </a:lnTo>
                  <a:lnTo>
                    <a:pt x="77902" y="10029"/>
                  </a:lnTo>
                  <a:lnTo>
                    <a:pt x="37369" y="37369"/>
                  </a:lnTo>
                  <a:lnTo>
                    <a:pt x="10029" y="77902"/>
                  </a:lnTo>
                  <a:lnTo>
                    <a:pt x="0" y="127507"/>
                  </a:lnTo>
                  <a:lnTo>
                    <a:pt x="0" y="1148079"/>
                  </a:lnTo>
                  <a:lnTo>
                    <a:pt x="10029" y="1197685"/>
                  </a:lnTo>
                  <a:lnTo>
                    <a:pt x="37369" y="1238218"/>
                  </a:lnTo>
                  <a:lnTo>
                    <a:pt x="77902" y="1265558"/>
                  </a:lnTo>
                  <a:lnTo>
                    <a:pt x="127508" y="1275588"/>
                  </a:lnTo>
                  <a:lnTo>
                    <a:pt x="6937756" y="1275588"/>
                  </a:lnTo>
                  <a:lnTo>
                    <a:pt x="6987361" y="1265558"/>
                  </a:lnTo>
                  <a:lnTo>
                    <a:pt x="7027894" y="1238218"/>
                  </a:lnTo>
                  <a:lnTo>
                    <a:pt x="7055234" y="1197685"/>
                  </a:lnTo>
                  <a:lnTo>
                    <a:pt x="7065264" y="1148079"/>
                  </a:lnTo>
                  <a:lnTo>
                    <a:pt x="7065264" y="127507"/>
                  </a:lnTo>
                  <a:lnTo>
                    <a:pt x="7055234" y="77902"/>
                  </a:lnTo>
                  <a:lnTo>
                    <a:pt x="7027894" y="37369"/>
                  </a:lnTo>
                  <a:lnTo>
                    <a:pt x="6987361" y="10029"/>
                  </a:lnTo>
                  <a:lnTo>
                    <a:pt x="6937756" y="0"/>
                  </a:lnTo>
                  <a:close/>
                </a:path>
              </a:pathLst>
            </a:custGeom>
            <a:solidFill>
              <a:schemeClr val="tx1"/>
            </a:solidFill>
          </p:spPr>
          <p:txBody>
            <a:bodyPr wrap="square" lIns="0" tIns="0" rIns="0" bIns="0" rtlCol="0"/>
            <a:lstStyle/>
            <a:p>
              <a:r>
                <a:rPr lang="en-US" dirty="0" smtClean="0"/>
                <a:t>v</a:t>
              </a:r>
              <a:endParaRPr dirty="0"/>
            </a:p>
          </p:txBody>
        </p:sp>
        <p:sp>
          <p:nvSpPr>
            <p:cNvPr id="15" name="TextBox 14"/>
            <p:cNvSpPr txBox="1"/>
            <p:nvPr/>
          </p:nvSpPr>
          <p:spPr>
            <a:xfrm>
              <a:off x="4040059" y="1882800"/>
              <a:ext cx="768856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East should focus more on appliances, accessories, copiers, envelopes, machines, storage, chairs, furnishing, labels, paper, art. Reducing stocking Tables, bookcases and supplies</a:t>
              </a:r>
            </a:p>
            <a:p>
              <a:endParaRPr lang="en-US" dirty="0">
                <a:solidFill>
                  <a:schemeClr val="bg1"/>
                </a:solidFill>
              </a:endParaRPr>
            </a:p>
          </p:txBody>
        </p:sp>
        <p:sp>
          <p:nvSpPr>
            <p:cNvPr id="17" name="object 13"/>
            <p:cNvSpPr/>
            <p:nvPr/>
          </p:nvSpPr>
          <p:spPr>
            <a:xfrm>
              <a:off x="4081270" y="4807309"/>
              <a:ext cx="7785977" cy="1701093"/>
            </a:xfrm>
            <a:custGeom>
              <a:avLst/>
              <a:gdLst/>
              <a:ahLst/>
              <a:cxnLst/>
              <a:rect l="l" t="t" r="r" b="b"/>
              <a:pathLst>
                <a:path w="6928484" h="1275714">
                  <a:moveTo>
                    <a:pt x="6800596" y="0"/>
                  </a:moveTo>
                  <a:lnTo>
                    <a:pt x="127507" y="0"/>
                  </a:lnTo>
                  <a:lnTo>
                    <a:pt x="77902" y="10029"/>
                  </a:lnTo>
                  <a:lnTo>
                    <a:pt x="37369" y="37369"/>
                  </a:lnTo>
                  <a:lnTo>
                    <a:pt x="10029" y="77902"/>
                  </a:lnTo>
                  <a:lnTo>
                    <a:pt x="0" y="127508"/>
                  </a:lnTo>
                  <a:lnTo>
                    <a:pt x="0" y="1148029"/>
                  </a:lnTo>
                  <a:lnTo>
                    <a:pt x="10029" y="1197680"/>
                  </a:lnTo>
                  <a:lnTo>
                    <a:pt x="37369" y="1238226"/>
                  </a:lnTo>
                  <a:lnTo>
                    <a:pt x="77902" y="1265563"/>
                  </a:lnTo>
                  <a:lnTo>
                    <a:pt x="127507" y="1275588"/>
                  </a:lnTo>
                  <a:lnTo>
                    <a:pt x="6800596" y="1275588"/>
                  </a:lnTo>
                  <a:lnTo>
                    <a:pt x="6850201" y="1265563"/>
                  </a:lnTo>
                  <a:lnTo>
                    <a:pt x="6890734" y="1238226"/>
                  </a:lnTo>
                  <a:lnTo>
                    <a:pt x="6918074" y="1197680"/>
                  </a:lnTo>
                  <a:lnTo>
                    <a:pt x="6928104" y="1148029"/>
                  </a:lnTo>
                  <a:lnTo>
                    <a:pt x="6928104" y="127508"/>
                  </a:lnTo>
                  <a:lnTo>
                    <a:pt x="6918074" y="77902"/>
                  </a:lnTo>
                  <a:lnTo>
                    <a:pt x="6890734" y="37369"/>
                  </a:lnTo>
                  <a:lnTo>
                    <a:pt x="6850201" y="10029"/>
                  </a:lnTo>
                  <a:lnTo>
                    <a:pt x="6800596" y="0"/>
                  </a:lnTo>
                  <a:close/>
                </a:path>
              </a:pathLst>
            </a:custGeom>
            <a:solidFill>
              <a:schemeClr val="tx1"/>
            </a:solidFill>
          </p:spPr>
          <p:txBody>
            <a:bodyPr wrap="square" lIns="0" tIns="0" rIns="0" bIns="0" rtlCol="0"/>
            <a:lstStyle/>
            <a:p>
              <a:endParaRPr/>
            </a:p>
          </p:txBody>
        </p:sp>
        <p:sp>
          <p:nvSpPr>
            <p:cNvPr id="18" name="TextBox 17"/>
            <p:cNvSpPr txBox="1"/>
            <p:nvPr/>
          </p:nvSpPr>
          <p:spPr>
            <a:xfrm>
              <a:off x="4081270" y="471264"/>
              <a:ext cx="768856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South should stock up more of bookcases, phones, paper, chairs, copiers, accessories and less machines, tables and supplies.</a:t>
              </a:r>
            </a:p>
            <a:p>
              <a:endParaRPr lang="en-US" dirty="0">
                <a:solidFill>
                  <a:schemeClr val="bg1"/>
                </a:solidFill>
              </a:endParaRPr>
            </a:p>
          </p:txBody>
        </p:sp>
        <p:sp>
          <p:nvSpPr>
            <p:cNvPr id="19" name="TextBox 18"/>
            <p:cNvSpPr txBox="1"/>
            <p:nvPr/>
          </p:nvSpPr>
          <p:spPr>
            <a:xfrm>
              <a:off x="4040059" y="3622909"/>
              <a:ext cx="768856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West warehouse should have all subcategories but less quantity of Machines, Bookcases and Tables</a:t>
              </a:r>
            </a:p>
            <a:p>
              <a:endParaRPr lang="en-US" dirty="0">
                <a:solidFill>
                  <a:schemeClr val="bg1"/>
                </a:solidFill>
              </a:endParaRPr>
            </a:p>
          </p:txBody>
        </p:sp>
        <p:sp>
          <p:nvSpPr>
            <p:cNvPr id="20" name="TextBox 19"/>
            <p:cNvSpPr txBox="1"/>
            <p:nvPr/>
          </p:nvSpPr>
          <p:spPr>
            <a:xfrm>
              <a:off x="4018728" y="4903446"/>
              <a:ext cx="768856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rPr>
                <a:t>Central warehouse should stock up more of phones, chairs, copiers, accessories and less machines, , tables, supplies, bookcases, appliances, binders, furnishing</a:t>
              </a:r>
              <a:endParaRPr lang="en-US" dirty="0">
                <a:solidFill>
                  <a:schemeClr val="bg1"/>
                </a:solidFill>
              </a:endParaRPr>
            </a:p>
          </p:txBody>
        </p:sp>
      </p:grpSp>
      <p:sp>
        <p:nvSpPr>
          <p:cNvPr id="26" name="TextBox 25"/>
          <p:cNvSpPr txBox="1"/>
          <p:nvPr/>
        </p:nvSpPr>
        <p:spPr>
          <a:xfrm>
            <a:off x="436053" y="613296"/>
            <a:ext cx="2019300" cy="369332"/>
          </a:xfrm>
          <a:prstGeom prst="rect">
            <a:avLst/>
          </a:prstGeom>
          <a:noFill/>
        </p:spPr>
        <p:txBody>
          <a:bodyPr wrap="square" rtlCol="0">
            <a:spAutoFit/>
          </a:bodyPr>
          <a:lstStyle/>
          <a:p>
            <a:pPr algn="ctr"/>
            <a:r>
              <a:rPr lang="en-US" b="1" dirty="0" smtClean="0"/>
              <a:t>Loss</a:t>
            </a:r>
            <a:endParaRPr lang="en-US" b="1" dirty="0"/>
          </a:p>
        </p:txBody>
      </p:sp>
      <p:sp>
        <p:nvSpPr>
          <p:cNvPr id="28" name="TextBox 27"/>
          <p:cNvSpPr txBox="1"/>
          <p:nvPr/>
        </p:nvSpPr>
        <p:spPr>
          <a:xfrm>
            <a:off x="4007928" y="625015"/>
            <a:ext cx="2019300" cy="369332"/>
          </a:xfrm>
          <a:prstGeom prst="rect">
            <a:avLst/>
          </a:prstGeom>
          <a:noFill/>
        </p:spPr>
        <p:txBody>
          <a:bodyPr wrap="square" rtlCol="0">
            <a:spAutoFit/>
          </a:bodyPr>
          <a:lstStyle/>
          <a:p>
            <a:pPr algn="ctr"/>
            <a:r>
              <a:rPr lang="en-US" b="1" dirty="0" smtClean="0"/>
              <a:t>Most Gain</a:t>
            </a:r>
            <a:endParaRPr lang="en-US" b="1" dirty="0"/>
          </a:p>
        </p:txBody>
      </p:sp>
      <p:grpSp>
        <p:nvGrpSpPr>
          <p:cNvPr id="31" name="Group 30"/>
          <p:cNvGrpSpPr/>
          <p:nvPr/>
        </p:nvGrpSpPr>
        <p:grpSpPr>
          <a:xfrm>
            <a:off x="0" y="893178"/>
            <a:ext cx="7567478" cy="5964822"/>
            <a:chOff x="-1" y="0"/>
            <a:chExt cx="12192001" cy="685800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132443" cy="6858000"/>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442" y="0"/>
              <a:ext cx="6059558" cy="6858000"/>
            </a:xfrm>
            <a:prstGeom prst="rect">
              <a:avLst/>
            </a:prstGeom>
          </p:spPr>
        </p:pic>
      </p:grpSp>
      <p:cxnSp>
        <p:nvCxnSpPr>
          <p:cNvPr id="30" name="Straight Connector 29"/>
          <p:cNvCxnSpPr/>
          <p:nvPr/>
        </p:nvCxnSpPr>
        <p:spPr>
          <a:xfrm>
            <a:off x="3830291" y="671810"/>
            <a:ext cx="0" cy="614085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801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4079</TotalTime>
  <Words>277</Words>
  <Application>Microsoft Office PowerPoint</Application>
  <PresentationFormat>Widescreen</PresentationFormat>
  <Paragraphs>23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Franklin Gothic Medium</vt:lpstr>
      <vt:lpstr>Wingdings</vt:lpstr>
      <vt:lpstr>Office Theme</vt:lpstr>
      <vt:lpstr>Office Supplies Analysis  by  Fyneface Ndubuisi</vt:lpstr>
      <vt:lpstr>Project Overview &amp; Business Goals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 using classification Algorithms  by Fyneface Ndubuisi</dc:title>
  <dc:creator>ND</dc:creator>
  <cp:lastModifiedBy>ND</cp:lastModifiedBy>
  <cp:revision>65</cp:revision>
  <dcterms:created xsi:type="dcterms:W3CDTF">2022-08-26T19:51:39Z</dcterms:created>
  <dcterms:modified xsi:type="dcterms:W3CDTF">2025-02-11T07:27:29Z</dcterms:modified>
</cp:coreProperties>
</file>