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  <p:sldMasterId id="2147483661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61" r:id="rId5"/>
    <p:sldId id="262" r:id="rId6"/>
    <p:sldId id="260" r:id="rId7"/>
    <p:sldId id="259" r:id="rId8"/>
    <p:sldId id="265" r:id="rId9"/>
    <p:sldId id="264" r:id="rId10"/>
    <p:sldId id="263" r:id="rId11"/>
    <p:sldId id="258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C55"/>
    <a:srgbClr val="669A91"/>
    <a:srgbClr val="9171A7"/>
    <a:srgbClr val="CCCC00"/>
    <a:srgbClr val="B07750"/>
    <a:srgbClr val="AC545C"/>
    <a:srgbClr val="33CCCC"/>
    <a:srgbClr val="9966FF"/>
    <a:srgbClr val="616875"/>
    <a:srgbClr val="CFD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90B39F-C023-B000-CF8F-CB51613C4D96}" v="14" dt="2021-03-12T14:35:45.341"/>
    <p1510:client id="{A180B626-0CB8-0842-1982-0F9845A79CA8}" v="139" dt="2021-03-12T17:27:36.6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389" autoAdjust="0"/>
  </p:normalViewPr>
  <p:slideViewPr>
    <p:cSldViewPr snapToGrid="0">
      <p:cViewPr varScale="1">
        <p:scale>
          <a:sx n="67" d="100"/>
          <a:sy n="67" d="100"/>
        </p:scale>
        <p:origin x="1891" y="62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-890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3/12/2021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1206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00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If Statements and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Java Operators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B01A98AE-90D8-41FF-BF47-555C6CE39B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5789313"/>
              </p:ext>
            </p:extLst>
          </p:nvPr>
        </p:nvGraphicFramePr>
        <p:xfrm>
          <a:off x="379413" y="1481138"/>
          <a:ext cx="8385173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363">
                  <a:extLst>
                    <a:ext uri="{9D8B030D-6E8A-4147-A177-3AD203B41FA5}">
                      <a16:colId xmlns:a16="http://schemas.microsoft.com/office/drawing/2014/main" val="3210171297"/>
                    </a:ext>
                  </a:extLst>
                </a:gridCol>
                <a:gridCol w="1804880">
                  <a:extLst>
                    <a:ext uri="{9D8B030D-6E8A-4147-A177-3AD203B41FA5}">
                      <a16:colId xmlns:a16="http://schemas.microsoft.com/office/drawing/2014/main" val="1112648572"/>
                    </a:ext>
                  </a:extLst>
                </a:gridCol>
                <a:gridCol w="4411930">
                  <a:extLst>
                    <a:ext uri="{9D8B030D-6E8A-4147-A177-3AD203B41FA5}">
                      <a16:colId xmlns:a16="http://schemas.microsoft.com/office/drawing/2014/main" val="812292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Operator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Definition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70705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None/>
                      </a:pPr>
                      <a:r>
                        <a:rPr lang="en-US" sz="1400">
                          <a:effectLst/>
                        </a:rPr>
                        <a:t>Multiplication</a:t>
                      </a: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Division</a:t>
                      </a:r>
                      <a:endParaRPr lang="en-US">
                        <a:effectLst/>
                      </a:endParaRP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Modulus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* y</a:t>
                      </a:r>
                      <a:endParaRPr lang="en-US">
                        <a:effectLst/>
                      </a:endParaRPr>
                    </a:p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/ y</a:t>
                      </a:r>
                      <a:endParaRPr lang="en-US">
                        <a:effectLst/>
                      </a:endParaRPr>
                    </a:p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%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 product after multiplying x and y</a:t>
                      </a:r>
                      <a:endParaRPr lang="en-US">
                        <a:effectLst/>
                      </a:endParaRPr>
                    </a:p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 quotient and remainder after dividing x by y</a:t>
                      </a:r>
                      <a:endParaRPr lang="en-US">
                        <a:effectLst/>
                      </a:endParaRPr>
                    </a:p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 remainder after x is divided by y.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6952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None/>
                      </a:pPr>
                      <a:r>
                        <a:rPr lang="en-US" sz="1400">
                          <a:effectLst/>
                        </a:rPr>
                        <a:t>Addition</a:t>
                      </a: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Subtraction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+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–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 sum of x and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 difference between x and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4360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None/>
                      </a:pPr>
                      <a:r>
                        <a:rPr lang="en-US" sz="1400">
                          <a:effectLst/>
                        </a:rPr>
                        <a:t>Greater than</a:t>
                      </a: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Less than</a:t>
                      </a:r>
                      <a:endParaRPr lang="en-US">
                        <a:effectLst/>
                      </a:endParaRP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Greater or equal than</a:t>
                      </a:r>
                      <a:endParaRPr lang="en-US">
                        <a:effectLst/>
                      </a:endParaRP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Less or equal than</a:t>
                      </a:r>
                      <a:endParaRPr lang="en-US">
                        <a:effectLst/>
                      </a:endParaRP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Instance of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&gt;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&lt;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&gt;= y 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&lt;=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instanceof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true if x is greater than y.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true if x is less than y.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true if x is greater than or equal to y.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true if x is less than or equal to y.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true if x is a type derived from y.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9703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None/>
                      </a:pPr>
                      <a:r>
                        <a:rPr lang="en-US" sz="1400">
                          <a:effectLst/>
                        </a:rPr>
                        <a:t>Equal to</a:t>
                      </a: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Not equal to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==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!=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true if two values/objects are the same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true if two values/objects are not the same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50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None/>
                      </a:pPr>
                      <a:r>
                        <a:rPr lang="en-US" sz="1400">
                          <a:effectLst/>
                        </a:rPr>
                        <a:t>Logical AND</a:t>
                      </a: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Logical OR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expr &amp; expr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expr | expr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Only returns true if both operands are true.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Only returns false if both operands are false.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092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None/>
                      </a:pPr>
                      <a:r>
                        <a:rPr lang="en-US" sz="1400">
                          <a:effectLst/>
                        </a:rPr>
                        <a:t>Shortcut AND</a:t>
                      </a: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Shortcut OR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expr &amp;&amp; expr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expr || expr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Same as logical AND; but skips second evaluation if first expression is false.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Same as logical OR; but skips second evaluation if first expression is true.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124335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05A1-4A9E-43C2-8B45-372521A4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Java Operators (Unary)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7A209-EABA-4A70-86BE-13C7733D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0467995-2CD7-458C-B44F-03A5F7158166}"/>
              </a:ext>
            </a:extLst>
          </p:cNvPr>
          <p:cNvGraphicFramePr>
            <a:graphicFrameLocks noGrp="1"/>
          </p:cNvGraphicFramePr>
          <p:nvPr/>
        </p:nvGraphicFramePr>
        <p:xfrm>
          <a:off x="323850" y="2260600"/>
          <a:ext cx="8496300" cy="233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0600">
                  <a:extLst>
                    <a:ext uri="{9D8B030D-6E8A-4147-A177-3AD203B41FA5}">
                      <a16:colId xmlns:a16="http://schemas.microsoft.com/office/drawing/2014/main" val="682775747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1784340268"/>
                    </a:ext>
                  </a:extLst>
                </a:gridCol>
                <a:gridCol w="4470400">
                  <a:extLst>
                    <a:ext uri="{9D8B030D-6E8A-4147-A177-3AD203B41FA5}">
                      <a16:colId xmlns:a16="http://schemas.microsoft.com/office/drawing/2014/main" val="1947606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Operator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Definition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3920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3464" marR="0" indent="-283464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Post-unary Increment/Decrement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expression++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expression--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 value then increase expression by 1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 value then decrease expression by 1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8376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3464" marR="0" indent="-283464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Pre-unary Increment/Decrement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++expression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--expression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Increase expression by 1, then return value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Decrease expression by 1, then return value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00870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3464" marR="0" indent="-283464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Not operator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!expression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the inverse of a Boolean expression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9204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3464" marR="0" indent="-283464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Negative Sign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-expression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Indicates that a numerical expression is negative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71036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3464" marR="0" indent="-283464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Cast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(type)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Casts a value to a specific type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59297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86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BEFF-2293-4591-8ABF-2E342747E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Operations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AD40D3D-2FA3-4C36-8C31-A98565702C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9413" y="1481138"/>
          <a:ext cx="8385173" cy="244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030">
                  <a:extLst>
                    <a:ext uri="{9D8B030D-6E8A-4147-A177-3AD203B41FA5}">
                      <a16:colId xmlns:a16="http://schemas.microsoft.com/office/drawing/2014/main" val="470002857"/>
                    </a:ext>
                  </a:extLst>
                </a:gridCol>
                <a:gridCol w="2385004">
                  <a:extLst>
                    <a:ext uri="{9D8B030D-6E8A-4147-A177-3AD203B41FA5}">
                      <a16:colId xmlns:a16="http://schemas.microsoft.com/office/drawing/2014/main" val="2572499625"/>
                    </a:ext>
                  </a:extLst>
                </a:gridCol>
                <a:gridCol w="3728139">
                  <a:extLst>
                    <a:ext uri="{9D8B030D-6E8A-4147-A177-3AD203B41FA5}">
                      <a16:colId xmlns:a16="http://schemas.microsoft.com/office/drawing/2014/main" val="466157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Operator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Definition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2917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Assignment Operator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=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Assign the value of y to x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48142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Compound Assignment (addition)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+= y</a:t>
                      </a:r>
                      <a:endParaRPr lang="en-US">
                        <a:effectLst/>
                      </a:endParaRPr>
                    </a:p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Shorthand for: x = x +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Add x and y then reassign x to the new value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5048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Compound Assignment (subtraction)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-=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Shorthand for: x = x -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Subtract y from x then reassign x to the new value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2453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Compound Assignment (Multiplication)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*=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Shorthand for: x = x *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Multiply x and y then reassign x to the new value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2694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Compound Assignment (Division)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/=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Shorthand for: x = x /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Divide x by y then reassign x to the new value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926992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38D66-B87F-411F-96ED-E0D2FA74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BD2F8D7E-E680-4BBB-8FB2-ED3A6F30D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38" y="4188927"/>
            <a:ext cx="8379124" cy="170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1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Java Integer Division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09" y="1481446"/>
            <a:ext cx="8604419" cy="45259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IntegerDivisionExample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757C1E-EF81-45A3-B611-E59CAFDD9547}"/>
              </a:ext>
            </a:extLst>
          </p:cNvPr>
          <p:cNvSpPr/>
          <p:nvPr/>
        </p:nvSpPr>
        <p:spPr>
          <a:xfrm>
            <a:off x="1729818" y="2526658"/>
            <a:ext cx="5638648" cy="1227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>
              <a:lnSpc>
                <a:spcPct val="90000"/>
              </a:lnSpc>
              <a:spcBef>
                <a:spcPts val="480"/>
              </a:spcBef>
              <a:buClr>
                <a:srgbClr val="F36A25"/>
              </a:buClr>
              <a:buSzPts val="2400"/>
            </a:pPr>
            <a:r>
              <a:rPr lang="en-US" sz="24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0" lvl="1">
              <a:lnSpc>
                <a:spcPct val="90000"/>
              </a:lnSpc>
              <a:spcBef>
                <a:spcPts val="480"/>
              </a:spcBef>
              <a:buClr>
                <a:srgbClr val="F36A25"/>
              </a:buClr>
              <a:buSzPts val="2400"/>
            </a:pPr>
            <a:r>
              <a:rPr lang="en-US" sz="24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result = 3/2;</a:t>
            </a:r>
          </a:p>
          <a:p>
            <a:pPr marL="457200" lvl="1">
              <a:lnSpc>
                <a:spcPct val="90000"/>
              </a:lnSpc>
              <a:spcBef>
                <a:spcPts val="480"/>
              </a:spcBef>
              <a:buClr>
                <a:srgbClr val="F36A25"/>
              </a:buClr>
              <a:buSzPts val="2400"/>
            </a:pPr>
            <a:r>
              <a:rPr lang="en-US" sz="2400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(result);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C6BAC9-8C33-4803-BA72-DBEEC3ACDD25}"/>
              </a:ext>
            </a:extLst>
          </p:cNvPr>
          <p:cNvGrpSpPr/>
          <p:nvPr/>
        </p:nvGrpSpPr>
        <p:grpSpPr>
          <a:xfrm>
            <a:off x="3991019" y="4351293"/>
            <a:ext cx="4675694" cy="876692"/>
            <a:chOff x="3877898" y="4351293"/>
            <a:chExt cx="4675694" cy="87669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03B999-EE88-4731-999B-B6BD2D784C03}"/>
                </a:ext>
              </a:extLst>
            </p:cNvPr>
            <p:cNvSpPr/>
            <p:nvPr/>
          </p:nvSpPr>
          <p:spPr>
            <a:xfrm>
              <a:off x="3877898" y="4351293"/>
              <a:ext cx="4675694" cy="8766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Console Output: </a:t>
              </a:r>
            </a:p>
            <a:p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6F04980-A96A-4308-A498-F346A5B2795E}"/>
                </a:ext>
              </a:extLst>
            </p:cNvPr>
            <p:cNvCxnSpPr/>
            <p:nvPr/>
          </p:nvCxnSpPr>
          <p:spPr>
            <a:xfrm>
              <a:off x="3877898" y="4789639"/>
              <a:ext cx="4675694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8401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uiExpand="1" build="p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Java Integer Division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5"/>
            <a:ext cx="8604418" cy="45259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IntegerDivisionExample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757C1E-EF81-45A3-B611-E59CAFDD9547}"/>
              </a:ext>
            </a:extLst>
          </p:cNvPr>
          <p:cNvSpPr/>
          <p:nvPr/>
        </p:nvSpPr>
        <p:spPr>
          <a:xfrm>
            <a:off x="1729818" y="2526658"/>
            <a:ext cx="5709669" cy="1227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>
              <a:lnSpc>
                <a:spcPct val="90000"/>
              </a:lnSpc>
              <a:spcBef>
                <a:spcPts val="480"/>
              </a:spcBef>
              <a:buClr>
                <a:srgbClr val="F36A25"/>
              </a:buClr>
              <a:buSzPts val="2400"/>
            </a:pPr>
            <a:r>
              <a:rPr lang="en-US" sz="24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0" lvl="1">
              <a:lnSpc>
                <a:spcPct val="90000"/>
              </a:lnSpc>
              <a:spcBef>
                <a:spcPts val="480"/>
              </a:spcBef>
              <a:buClr>
                <a:srgbClr val="F36A25"/>
              </a:buClr>
              <a:buSzPts val="2400"/>
            </a:pPr>
            <a:r>
              <a:rPr lang="en-US" sz="24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result = -3/2;</a:t>
            </a:r>
          </a:p>
          <a:p>
            <a:pPr marL="457200" lvl="1">
              <a:lnSpc>
                <a:spcPct val="90000"/>
              </a:lnSpc>
              <a:spcBef>
                <a:spcPts val="480"/>
              </a:spcBef>
              <a:buClr>
                <a:srgbClr val="F36A25"/>
              </a:buClr>
              <a:buSzPts val="2400"/>
            </a:pPr>
            <a:r>
              <a:rPr lang="en-US" sz="2400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(result);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C6BAC9-8C33-4803-BA72-DBEEC3ACDD25}"/>
              </a:ext>
            </a:extLst>
          </p:cNvPr>
          <p:cNvGrpSpPr/>
          <p:nvPr/>
        </p:nvGrpSpPr>
        <p:grpSpPr>
          <a:xfrm>
            <a:off x="3991019" y="4351293"/>
            <a:ext cx="4675694" cy="876692"/>
            <a:chOff x="3877898" y="4351293"/>
            <a:chExt cx="4675694" cy="87669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03B999-EE88-4731-999B-B6BD2D784C03}"/>
                </a:ext>
              </a:extLst>
            </p:cNvPr>
            <p:cNvSpPr/>
            <p:nvPr/>
          </p:nvSpPr>
          <p:spPr>
            <a:xfrm>
              <a:off x="3877898" y="4351293"/>
              <a:ext cx="4675694" cy="8766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Console Output: </a:t>
              </a:r>
            </a:p>
            <a:p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-1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6F04980-A96A-4308-A498-F346A5B2795E}"/>
                </a:ext>
              </a:extLst>
            </p:cNvPr>
            <p:cNvCxnSpPr/>
            <p:nvPr/>
          </p:nvCxnSpPr>
          <p:spPr>
            <a:xfrm>
              <a:off x="3877898" y="4789639"/>
              <a:ext cx="4675694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650051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uiExpand="1" build="p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ECB36-4711-44AC-A12F-38272692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57283-0D86-4BFA-B12E-49C146B5E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latin typeface="Courier New"/>
                <a:cs typeface="Courier New"/>
              </a:rPr>
              <a:t>if (</a:t>
            </a:r>
            <a:r>
              <a:rPr lang="en-US" i="1" dirty="0">
                <a:latin typeface="Courier New"/>
                <a:cs typeface="Courier New"/>
              </a:rPr>
              <a:t>expression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dirty="0">
                <a:latin typeface="Arial"/>
                <a:cs typeface="Arial"/>
              </a:rPr>
              <a:t>If </a:t>
            </a:r>
            <a:r>
              <a:rPr lang="en-US" i="1" dirty="0">
                <a:latin typeface="Arial"/>
                <a:cs typeface="Arial"/>
              </a:rPr>
              <a:t>expression</a:t>
            </a:r>
            <a:r>
              <a:rPr lang="en-US">
                <a:latin typeface="Arial"/>
                <a:cs typeface="Arial"/>
              </a:rPr>
              <a:t> is true, then execute the next statement or </a:t>
            </a:r>
            <a:r>
              <a:rPr lang="en-US" dirty="0">
                <a:latin typeface="Arial"/>
                <a:cs typeface="Arial"/>
              </a:rPr>
              <a:t>block of statements.</a:t>
            </a:r>
          </a:p>
          <a:p>
            <a:pPr marL="857250" lvl="2" indent="0">
              <a:buNone/>
            </a:pPr>
            <a:r>
              <a:rPr lang="en-US" dirty="0">
                <a:latin typeface="Courier New"/>
                <a:cs typeface="Courier New"/>
              </a:rPr>
              <a:t>if(x &gt; 5 &amp;&amp; x &lt;= 10)</a:t>
            </a:r>
          </a:p>
          <a:p>
            <a:pPr marL="1314450" lvl="3">
              <a:buNone/>
            </a:pPr>
            <a:r>
              <a:rPr lang="en-US" dirty="0">
                <a:latin typeface="Courier New"/>
                <a:cs typeface="Courier New"/>
              </a:rPr>
              <a:t>x++;</a:t>
            </a:r>
            <a:endParaRPr lang="en-US" dirty="0"/>
          </a:p>
          <a:p>
            <a:pPr marL="1314450" lvl="3">
              <a:buNone/>
            </a:pPr>
            <a:endParaRPr lang="en-US" dirty="0">
              <a:latin typeface="Courier New"/>
              <a:cs typeface="Courier New"/>
            </a:endParaRPr>
          </a:p>
          <a:p>
            <a:pPr marL="857250" lvl="2" indent="0">
              <a:buNone/>
            </a:pPr>
            <a:r>
              <a:rPr lang="en-US" dirty="0">
                <a:latin typeface="Courier New"/>
                <a:cs typeface="Courier New"/>
              </a:rPr>
              <a:t>if(x &gt; 5 &amp;&amp; x &lt;= 10)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/>
                <a:cs typeface="Courier New"/>
              </a:rPr>
              <a:t>	    // do one thing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/>
                <a:cs typeface="Courier New"/>
              </a:rPr>
              <a:t>	    // do another thing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/>
                <a:cs typeface="Courier New"/>
              </a:rPr>
              <a:t>	}</a:t>
            </a:r>
            <a:endParaRPr lang="en-US"/>
          </a:p>
          <a:p>
            <a:r>
              <a:rPr lang="en-US" dirty="0">
                <a:latin typeface="Courier New"/>
                <a:cs typeface="Courier New"/>
              </a:rPr>
              <a:t>else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Execute the next statement or block only when the previous </a:t>
            </a:r>
            <a:r>
              <a:rPr lang="en-US" dirty="0">
                <a:latin typeface="Courier New"/>
                <a:cs typeface="Courier New"/>
              </a:rPr>
              <a:t>if</a:t>
            </a:r>
            <a:r>
              <a:rPr lang="en-US" dirty="0">
                <a:latin typeface="+mn-lt"/>
                <a:cs typeface="Courier New"/>
              </a:rPr>
              <a:t> </a:t>
            </a:r>
            <a:r>
              <a:rPr lang="en-US">
                <a:latin typeface="+mn-lt"/>
                <a:cs typeface="Courier New"/>
              </a:rPr>
              <a:t>statement was false</a:t>
            </a:r>
            <a:endParaRPr lang="en-US" dirty="0" err="1">
              <a:latin typeface="+mn-lt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>
                <a:latin typeface="Courier New"/>
                <a:cs typeface="Courier New"/>
              </a:rPr>
              <a:t>if(x &gt; 5)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/>
                <a:cs typeface="Courier New"/>
              </a:rPr>
              <a:t>	    // do something</a:t>
            </a:r>
            <a:endParaRPr lang="en-US">
              <a:latin typeface="Arial" panose="020B0604020202020204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r>
              <a:rPr lang="en-US" dirty="0">
                <a:latin typeface="Courier New"/>
                <a:cs typeface="Courier New"/>
              </a:rPr>
              <a:t>else</a:t>
            </a:r>
            <a:endParaRPr lang="en-US" dirty="0">
              <a:latin typeface="Arial" panose="020B0604020202020204"/>
              <a:cs typeface="Courier New" panose="02070309020205020404" pitchFamily="49" charset="0"/>
            </a:endParaRPr>
          </a:p>
          <a:p>
            <a:pPr marL="1314450" lvl="3">
              <a:buNone/>
            </a:pPr>
            <a:r>
              <a:rPr lang="en-US" dirty="0">
                <a:latin typeface="Courier New"/>
                <a:cs typeface="Courier New"/>
              </a:rPr>
              <a:t>// do something else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D2241-391F-496A-AC5F-2DB7A4E59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78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2BC9-3087-4CF1-BF19-228AE7DA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/>
          <a:lstStyle/>
          <a:p>
            <a:r>
              <a:rPr lang="en-US" dirty="0"/>
              <a:t>If-Else-If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83E48-7C73-4AFA-8960-929C95360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763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If-statements can be used to string together </a:t>
            </a:r>
            <a:r>
              <a:rPr lang="en-US" i="1" dirty="0">
                <a:latin typeface="Arial"/>
                <a:cs typeface="Arial"/>
              </a:rPr>
              <a:t>mutually exclusive</a:t>
            </a:r>
            <a:r>
              <a:rPr lang="en-US" dirty="0">
                <a:latin typeface="Arial"/>
                <a:cs typeface="Arial"/>
              </a:rPr>
              <a:t> conditions (only one can be true).</a:t>
            </a:r>
          </a:p>
          <a:p>
            <a:pPr marL="400050" lvl="1" indent="0">
              <a:buNone/>
            </a:pPr>
            <a:r>
              <a:rPr lang="en-US">
                <a:latin typeface="Courier New"/>
                <a:cs typeface="Courier New"/>
              </a:rPr>
              <a:t>if(condition 1){</a:t>
            </a:r>
            <a:endParaRPr lang="en-US" dirty="0"/>
          </a:p>
          <a:p>
            <a:pPr marL="800100" lvl="2" indent="0">
              <a:buNone/>
            </a:pPr>
            <a:r>
              <a:rPr lang="en-US" dirty="0">
                <a:latin typeface="Courier New"/>
                <a:cs typeface="Courier New"/>
              </a:rPr>
              <a:t>// execute first option</a:t>
            </a:r>
            <a:endParaRPr lang="en-US" dirty="0"/>
          </a:p>
          <a:p>
            <a:pPr marL="400050" lvl="1" indent="0">
              <a:buNone/>
            </a:pPr>
            <a:r>
              <a:rPr lang="en-US">
                <a:latin typeface="Courier New"/>
                <a:cs typeface="Courier New"/>
              </a:rPr>
              <a:t>}else if(condition 2){</a:t>
            </a:r>
            <a:endParaRPr lang="en-US">
              <a:latin typeface="Arial"/>
              <a:cs typeface="Arial"/>
            </a:endParaRPr>
          </a:p>
          <a:p>
            <a:pPr marL="800100" lvl="2" indent="0">
              <a:buNone/>
            </a:pPr>
            <a:r>
              <a:rPr lang="en-US" dirty="0">
                <a:latin typeface="Courier New"/>
                <a:cs typeface="Courier New"/>
              </a:rPr>
              <a:t>// execute second option</a:t>
            </a:r>
          </a:p>
          <a:p>
            <a:pPr marL="400050" lvl="1" indent="0">
              <a:buNone/>
            </a:pPr>
            <a:r>
              <a:rPr lang="en-US">
                <a:latin typeface="Courier New"/>
                <a:cs typeface="Courier New"/>
              </a:rPr>
              <a:t>}else{</a:t>
            </a:r>
            <a:endParaRPr lang="en-US">
              <a:latin typeface="Arial"/>
              <a:cs typeface="Arial"/>
            </a:endParaRPr>
          </a:p>
          <a:p>
            <a:pPr marL="800100" lvl="2" indent="0">
              <a:buNone/>
            </a:pPr>
            <a:r>
              <a:rPr lang="en-US" dirty="0">
                <a:latin typeface="Courier New"/>
                <a:cs typeface="Courier New"/>
              </a:rPr>
              <a:t>/* do whatever when both conditions were false */</a:t>
            </a:r>
          </a:p>
          <a:p>
            <a:pPr marL="800100" lvl="2" indent="0">
              <a:buNone/>
            </a:pPr>
            <a:r>
              <a:rPr lang="en-US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2BAA4-DF30-4C05-9552-E12EEB89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60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5DAE-FC1D-4D9F-8DA0-619D5908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E559-D62F-4D53-8C53-5182A0631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Nest if-conditions when you want to test whether </a:t>
            </a:r>
            <a:r>
              <a:rPr lang="en-US" i="1" dirty="0"/>
              <a:t>successive</a:t>
            </a:r>
            <a:r>
              <a:rPr lang="en-US" dirty="0"/>
              <a:t> conditions are true</a:t>
            </a: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if(cond1){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>
                <a:latin typeface="Courier New"/>
                <a:cs typeface="Courier New"/>
              </a:rPr>
              <a:t>	   if(cond2){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        /* do when cond1 and cond2 </a:t>
            </a:r>
            <a:r>
              <a:rPr lang="en-US">
                <a:latin typeface="Courier New"/>
                <a:cs typeface="Courier New"/>
              </a:rPr>
              <a:t>				are true */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/>
                <a:cs typeface="Courier New"/>
              </a:rPr>
              <a:t>    }else{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	 	/* do when cond1 is true </a:t>
            </a:r>
            <a:r>
              <a:rPr lang="en-US">
                <a:latin typeface="Courier New"/>
                <a:cs typeface="Courier New"/>
              </a:rPr>
              <a:t>				but cond2 is false */}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}else{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 do when cond1 is false</a:t>
            </a: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C87B9-A3AF-44FB-9F07-56164A13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81313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Revature">
    <a:dk1>
      <a:srgbClr val="000000"/>
    </a:dk1>
    <a:lt1>
      <a:srgbClr val="FFFFFF"/>
    </a:lt1>
    <a:dk2>
      <a:srgbClr val="474C55"/>
    </a:dk2>
    <a:lt2>
      <a:srgbClr val="F2F2F2"/>
    </a:lt2>
    <a:accent1>
      <a:srgbClr val="F36A25"/>
    </a:accent1>
    <a:accent2>
      <a:srgbClr val="A0A1A0"/>
    </a:accent2>
    <a:accent3>
      <a:srgbClr val="474C55"/>
    </a:accent3>
    <a:accent4>
      <a:srgbClr val="F7A528"/>
    </a:accent4>
    <a:accent5>
      <a:srgbClr val="73A5C2"/>
    </a:accent5>
    <a:accent6>
      <a:srgbClr val="F36A25"/>
    </a:accent6>
    <a:hlink>
      <a:srgbClr val="F36A25"/>
    </a:hlink>
    <a:folHlink>
      <a:srgbClr val="F36A2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Revature Template  101416</Template>
  <TotalTime>0</TotalTime>
  <Words>2</Words>
  <Application>Microsoft Office PowerPoint</Application>
  <PresentationFormat>On-screen Show (4:3)</PresentationFormat>
  <Paragraphs>2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2_Custom Design</vt:lpstr>
      <vt:lpstr>2_Custom Design</vt:lpstr>
      <vt:lpstr>If Statements and Operators</vt:lpstr>
      <vt:lpstr>Java Operators</vt:lpstr>
      <vt:lpstr>Java Operators (Unary)</vt:lpstr>
      <vt:lpstr>Assignment Operations</vt:lpstr>
      <vt:lpstr>Java Integer Division</vt:lpstr>
      <vt:lpstr>Java Integer Division</vt:lpstr>
      <vt:lpstr>Conditional Statements</vt:lpstr>
      <vt:lpstr>If-Else-If</vt:lpstr>
      <vt:lpstr>Nested If Statements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Office Revature E</cp:lastModifiedBy>
  <cp:revision>58</cp:revision>
  <cp:lastPrinted>2016-06-20T20:58:50Z</cp:lastPrinted>
  <dcterms:created xsi:type="dcterms:W3CDTF">2016-11-09T18:19:08Z</dcterms:created>
  <dcterms:modified xsi:type="dcterms:W3CDTF">2021-03-12T21:26:24Z</dcterms:modified>
</cp:coreProperties>
</file>