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7" r:id="rId5"/>
    <p:sldId id="273" r:id="rId6"/>
    <p:sldId id="276" r:id="rId7"/>
    <p:sldId id="278" r:id="rId8"/>
    <p:sldId id="279" r:id="rId9"/>
    <p:sldId id="280" r:id="rId10"/>
    <p:sldId id="281" r:id="rId11"/>
    <p:sldId id="258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4B49F-40C4-B000-FB54-A6D5C8138A96}" v="1483" dt="2021-03-15T14:02:03.696"/>
    <p1510:client id="{48CAB29F-90FC-B000-FA84-2C6B6D02F016}" v="33" dt="2021-03-10T04:56:35.047"/>
    <p1510:client id="{7CF3DC65-AF93-DBB3-3C71-866E6B8CF0A4}" v="233" dt="2021-03-15T15:41:05.277"/>
    <p1510:client id="{CCCAB29F-203E-B000-CF8F-C3B84C3CE83B}" v="1015" dt="2021-03-10T05:46:49.944"/>
    <p1510:client id="{F5EFB29F-604B-B000-FA84-20F94753D28F}" v="9" dt="2021-03-10T15:54:39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89" autoAdjust="0"/>
  </p:normalViewPr>
  <p:slideViewPr>
    <p:cSldViewPr snapToGrid="0">
      <p:cViewPr varScale="1">
        <p:scale>
          <a:sx n="67" d="100"/>
          <a:sy n="67" d="100"/>
        </p:scale>
        <p:origin x="1891" y="6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Review: Why</a:t>
            </a: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 Java?</a:t>
            </a: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Arrays are collections of multiple values of the same </a:t>
            </a:r>
            <a:r>
              <a:rPr lang="en-US" sz="2400" i="1" dirty="0"/>
              <a:t>type</a:t>
            </a:r>
            <a:r>
              <a:rPr lang="en-US" sz="2400" dirty="0"/>
              <a:t>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2000" dirty="0"/>
              <a:t>: an array of integer values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String[] </a:t>
            </a:r>
            <a:r>
              <a:rPr lang="en-US" sz="2000" dirty="0"/>
              <a:t>: an array of String references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Arrays have a fixed length, determined at creation</a:t>
            </a:r>
            <a:endParaRPr dirty="0"/>
          </a:p>
          <a:p>
            <a:pPr marL="457200" lvl="1" indent="0" algn="l" rtl="0">
              <a:spcBef>
                <a:spcPts val="38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900" dirty="0" err="1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 = new int[10]; // size-10 int array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This is because arrays reserve memory space. One int is 4 bytes, so an array of 10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reserves 40 bytes (plus some overhead). Reserved space is (usually) adjacent in memory.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Arrays can be pre-populated with values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int[]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{1, 5, 6}; // size-3 int array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Arrays are accessed by index, starting at ‘0’, through length-1.</a:t>
            </a:r>
            <a:endParaRPr dirty="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otherArr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[1]); // print 2</a:t>
            </a:r>
            <a:r>
              <a:rPr lang="en-US" sz="1800" baseline="30000" dirty="0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element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0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199B-366E-4839-A919-44061BF8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Arrays continued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3746E-193C-4E3F-98D8-A460E85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5DF-E1DA-4AC5-9BB8-E3FCC9F51B0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Datatype[] </a:t>
            </a:r>
            <a:r>
              <a:rPr lang="en-US" err="1">
                <a:latin typeface="Courier New"/>
                <a:cs typeface="Courier New"/>
              </a:rPr>
              <a:t>variableName</a:t>
            </a:r>
            <a:endParaRPr lang="en-US"/>
          </a:p>
          <a:p>
            <a:pPr marL="175895" indent="-175895"/>
            <a:r>
              <a:rPr lang="en-US" dirty="0">
                <a:latin typeface="Courier New"/>
                <a:cs typeface="Courier New"/>
              </a:rPr>
              <a:t>Datatype </a:t>
            </a:r>
            <a:r>
              <a:rPr lang="en-US" dirty="0" err="1">
                <a:latin typeface="Courier New"/>
                <a:cs typeface="Courier New"/>
              </a:rPr>
              <a:t>variableName</a:t>
            </a:r>
            <a:r>
              <a:rPr lang="en-US" dirty="0">
                <a:latin typeface="Courier New"/>
                <a:cs typeface="Courier New"/>
              </a:rPr>
              <a:t>[]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</a:t>
            </a:r>
            <a:r>
              <a:rPr lang="en-US" sz="1400" dirty="0" err="1">
                <a:latin typeface="Courier New"/>
                <a:cs typeface="Courier New"/>
              </a:rPr>
              <a:t>myArray</a:t>
            </a:r>
            <a:r>
              <a:rPr lang="en-US" sz="1400" dirty="0">
                <a:latin typeface="Courier New"/>
                <a:cs typeface="Courier New"/>
              </a:rPr>
              <a:t>= new String[5];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String[] another = {"Hello", "Hello", "Fun", "Another String"};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5B200-FB8B-4CA2-81B8-65EFCC6A288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482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be created using literal notation: 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 1, 90, -3}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{"Hi", "Hello", "Howdy"}</a:t>
            </a:r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And using a constructor: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int[3]; </a:t>
            </a:r>
          </a:p>
          <a:p>
            <a:pPr lvl="1" indent="-223520"/>
            <a:r>
              <a:rPr lang="en-US" dirty="0">
                <a:latin typeface="Arial"/>
                <a:cs typeface="Arial"/>
              </a:rPr>
              <a:t>new String[3];</a:t>
            </a:r>
            <a:endParaRPr lang="en-US" dirty="0"/>
          </a:p>
          <a:p>
            <a:pPr lvl="1" indent="-223520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Can contain primitives or objects</a:t>
            </a:r>
            <a:endParaRPr lang="en-US"/>
          </a:p>
          <a:p>
            <a:pPr marL="175895" indent="-175895"/>
            <a:endParaRPr lang="en-US" dirty="0"/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endParaRPr lang="en-US" dirty="0">
              <a:highlight>
                <a:srgbClr val="C0C0C0"/>
              </a:highlight>
              <a:latin typeface="Courier New"/>
              <a:cs typeface="Courier New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C94D781-1609-4A2F-A165-698DED3FF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565047"/>
              </p:ext>
            </p:extLst>
          </p:nvPr>
        </p:nvGraphicFramePr>
        <p:xfrm>
          <a:off x="4773555" y="4106825"/>
          <a:ext cx="4008437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89">
                  <a:extLst>
                    <a:ext uri="{9D8B030D-6E8A-4147-A177-3AD203B41FA5}">
                      <a16:colId xmlns:a16="http://schemas.microsoft.com/office/drawing/2014/main" val="843167199"/>
                    </a:ext>
                  </a:extLst>
                </a:gridCol>
                <a:gridCol w="3079348">
                  <a:extLst>
                    <a:ext uri="{9D8B030D-6E8A-4147-A177-3AD203B41FA5}">
                      <a16:colId xmlns:a16="http://schemas.microsoft.com/office/drawing/2014/main" val="84214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5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3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1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"Fun"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26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"Another string"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3424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trike="sngStrike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984-EEEA-44ED-8305-1DB03C15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let’s draw this out…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5FA8-1BA4-442E-97BB-A6F26C967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	int[] </a:t>
            </a:r>
            <a:r>
              <a:rPr lang="en-US" dirty="0" err="1"/>
              <a:t>arrayOfInts</a:t>
            </a:r>
            <a:r>
              <a:rPr lang="en-US" dirty="0"/>
              <a:t> = new int[4];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[1] = 5; </a:t>
            </a:r>
          </a:p>
          <a:p>
            <a:pPr marL="50800" indent="0">
              <a:buNone/>
            </a:pPr>
            <a:r>
              <a:rPr lang="en-US" dirty="0"/>
              <a:t>	</a:t>
            </a:r>
            <a:r>
              <a:rPr lang="en-US" dirty="0" err="1"/>
              <a:t>arrayOfInts</a:t>
            </a:r>
            <a:r>
              <a:rPr lang="en-US" dirty="0"/>
              <a:t>[3] = 6;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5F0C-5B7D-402B-B503-9EBFD91A1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EBDC-4408-457F-AC2B-AF9B9015A8C1}"/>
              </a:ext>
            </a:extLst>
          </p:cNvPr>
          <p:cNvSpPr/>
          <p:nvPr/>
        </p:nvSpPr>
        <p:spPr>
          <a:xfrm>
            <a:off x="918393" y="4122718"/>
            <a:ext cx="7135091" cy="12538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73A96-9C8F-4672-8DC7-39AE2DF1D8B2}"/>
              </a:ext>
            </a:extLst>
          </p:cNvPr>
          <p:cNvSpPr/>
          <p:nvPr/>
        </p:nvSpPr>
        <p:spPr>
          <a:xfrm>
            <a:off x="99459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E4E88-8319-43EC-B7A8-558CC28BFCF5}"/>
              </a:ext>
            </a:extLst>
          </p:cNvPr>
          <p:cNvSpPr/>
          <p:nvPr/>
        </p:nvSpPr>
        <p:spPr>
          <a:xfrm>
            <a:off x="276104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2222-CCA3-41B4-9C75-DC372A08F98E}"/>
              </a:ext>
            </a:extLst>
          </p:cNvPr>
          <p:cNvSpPr/>
          <p:nvPr/>
        </p:nvSpPr>
        <p:spPr>
          <a:xfrm>
            <a:off x="4527503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F74D2-AFD9-4949-907B-9BD661D61ACB}"/>
              </a:ext>
            </a:extLst>
          </p:cNvPr>
          <p:cNvSpPr/>
          <p:nvPr/>
        </p:nvSpPr>
        <p:spPr>
          <a:xfrm>
            <a:off x="6293958" y="4171209"/>
            <a:ext cx="1690255" cy="1129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egoe Script" panose="030B0504020000000003" pitchFamily="66" charset="0"/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AC6C62-6F87-4110-8E11-B814C547B293}"/>
              </a:ext>
            </a:extLst>
          </p:cNvPr>
          <p:cNvSpPr/>
          <p:nvPr/>
        </p:nvSpPr>
        <p:spPr>
          <a:xfrm>
            <a:off x="692640" y="2666520"/>
            <a:ext cx="493776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7844BA-062C-4A48-B44E-5B460A13070B}"/>
              </a:ext>
            </a:extLst>
          </p:cNvPr>
          <p:cNvGrpSpPr/>
          <p:nvPr/>
        </p:nvGrpSpPr>
        <p:grpSpPr>
          <a:xfrm>
            <a:off x="5203056" y="2815756"/>
            <a:ext cx="1931454" cy="1323300"/>
            <a:chOff x="5745480" y="2929853"/>
            <a:chExt cx="1931454" cy="13233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808CE5-3726-4D6A-AA19-1437678F4A87}"/>
                </a:ext>
              </a:extLst>
            </p:cNvPr>
            <p:cNvSpPr/>
            <p:nvPr/>
          </p:nvSpPr>
          <p:spPr>
            <a:xfrm rot="19302310">
              <a:off x="7588601" y="4171323"/>
              <a:ext cx="88333" cy="81830"/>
            </a:xfrm>
            <a:custGeom>
              <a:avLst/>
              <a:gdLst>
                <a:gd name="connsiteX0" fmla="*/ 4431 w 88333"/>
                <a:gd name="connsiteY0" fmla="*/ 1249 h 81830"/>
                <a:gd name="connsiteX1" fmla="*/ 19671 w 88333"/>
                <a:gd name="connsiteY1" fmla="*/ 81259 h 81830"/>
                <a:gd name="connsiteX2" fmla="*/ 88251 w 88333"/>
                <a:gd name="connsiteY2" fmla="*/ 35539 h 81830"/>
                <a:gd name="connsiteX3" fmla="*/ 4431 w 88333"/>
                <a:gd name="connsiteY3" fmla="*/ 1249 h 8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33" h="81830">
                  <a:moveTo>
                    <a:pt x="4431" y="1249"/>
                  </a:moveTo>
                  <a:cubicBezTo>
                    <a:pt x="-6999" y="8869"/>
                    <a:pt x="5701" y="75544"/>
                    <a:pt x="19671" y="81259"/>
                  </a:cubicBezTo>
                  <a:cubicBezTo>
                    <a:pt x="33641" y="86974"/>
                    <a:pt x="90791" y="48239"/>
                    <a:pt x="88251" y="35539"/>
                  </a:cubicBezTo>
                  <a:cubicBezTo>
                    <a:pt x="85711" y="22839"/>
                    <a:pt x="15861" y="-6371"/>
                    <a:pt x="4431" y="1249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52000A-D91B-4357-B727-7113BFCF7E35}"/>
                </a:ext>
              </a:extLst>
            </p:cNvPr>
            <p:cNvSpPr/>
            <p:nvPr/>
          </p:nvSpPr>
          <p:spPr>
            <a:xfrm>
              <a:off x="5745480" y="2929853"/>
              <a:ext cx="1874520" cy="1257337"/>
            </a:xfrm>
            <a:custGeom>
              <a:avLst/>
              <a:gdLst>
                <a:gd name="connsiteX0" fmla="*/ 0 w 1874520"/>
                <a:gd name="connsiteY0" fmla="*/ 41947 h 1257337"/>
                <a:gd name="connsiteX1" fmla="*/ 1051560 w 1874520"/>
                <a:gd name="connsiteY1" fmla="*/ 148627 h 1257337"/>
                <a:gd name="connsiteX2" fmla="*/ 1874520 w 1874520"/>
                <a:gd name="connsiteY2" fmla="*/ 1257337 h 1257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4520" h="1257337">
                  <a:moveTo>
                    <a:pt x="0" y="41947"/>
                  </a:moveTo>
                  <a:cubicBezTo>
                    <a:pt x="369570" y="-5996"/>
                    <a:pt x="739140" y="-53938"/>
                    <a:pt x="1051560" y="148627"/>
                  </a:cubicBezTo>
                  <a:cubicBezTo>
                    <a:pt x="1363980" y="351192"/>
                    <a:pt x="1619250" y="804264"/>
                    <a:pt x="1874520" y="1257337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3843A28-92EB-4302-8BF0-1F6A27A6FC10}"/>
              </a:ext>
            </a:extLst>
          </p:cNvPr>
          <p:cNvSpPr txBox="1"/>
          <p:nvPr/>
        </p:nvSpPr>
        <p:spPr>
          <a:xfrm>
            <a:off x="6412684" y="2446424"/>
            <a:ext cx="159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Note that this is the length of the array – 1 </a:t>
            </a:r>
          </a:p>
        </p:txBody>
      </p:sp>
    </p:spTree>
    <p:extLst>
      <p:ext uri="{BB962C8B-B14F-4D97-AF65-F5344CB8AC3E}">
        <p14:creationId xmlns:p14="http://schemas.microsoft.com/office/powerpoint/2010/main" val="39326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uiExpand="1" animBg="1"/>
      <p:bldP spid="10" grpId="0" animBg="1"/>
      <p:bldP spid="21" grpId="0" animBg="1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while(conditional expression){</a:t>
            </a:r>
            <a:endParaRPr lang="en-US" sz="160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while(x&lt;3){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097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Do-While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do{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}while</a:t>
            </a:r>
            <a:r>
              <a:rPr lang="en-US" sz="1600" dirty="0">
                <a:latin typeface="Courier New"/>
                <a:cs typeface="Courier New"/>
              </a:rPr>
              <a:t>(conditional expression);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Do-while loops will always run once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int x = 0; 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do{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dirty="0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x++; 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}while(x&lt;3);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110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for(initialization; condition; update){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dirty="0">
                <a:latin typeface="Arial"/>
                <a:cs typeface="Arial"/>
              </a:rPr>
              <a:t>So long as the condition is true continue the instructions </a:t>
            </a:r>
          </a:p>
          <a:p>
            <a:r>
              <a:rPr lang="en-US" dirty="0">
                <a:latin typeface="Arial"/>
                <a:cs typeface="Arial"/>
              </a:rPr>
              <a:t>Be careful of infinite loops- they will not cause a compilation error</a:t>
            </a:r>
          </a:p>
          <a:p>
            <a:r>
              <a:rPr lang="en-US" dirty="0">
                <a:latin typeface="Arial"/>
                <a:cs typeface="Arial"/>
              </a:rPr>
              <a:t>The initialization statement is considered part of the loop's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= 0; x&lt;3; x++){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0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79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585B-4ABB-481F-9F50-212DECBD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Looping over Iterable Objects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6F5E-6D6B-4505-AB34-398BCFA2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>
                <a:latin typeface="Courier New"/>
                <a:cs typeface="Arial"/>
              </a:rPr>
              <a:t>for(variable : iterableObject){</a:t>
            </a:r>
            <a:endParaRPr lang="en-US" sz="1600" dirty="0">
              <a:latin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Arial"/>
              </a:rPr>
              <a:t>   //Instructions</a:t>
            </a:r>
            <a:br>
              <a:rPr lang="en-US" sz="1600" dirty="0">
                <a:latin typeface="Courier New"/>
                <a:cs typeface="Arial"/>
              </a:rPr>
            </a:br>
            <a:r>
              <a:rPr lang="en-US" sz="1600" dirty="0">
                <a:latin typeface="Courier New"/>
                <a:cs typeface="Arial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>
                <a:latin typeface="Arial"/>
                <a:cs typeface="Arial"/>
              </a:rPr>
              <a:t>Variable takes on the value of each element in the iterableObject</a:t>
            </a:r>
          </a:p>
          <a:p>
            <a:r>
              <a:rPr lang="en-US">
                <a:latin typeface="Arial"/>
                <a:cs typeface="Arial"/>
              </a:rPr>
              <a:t>This prevents an infinite loop</a:t>
            </a:r>
          </a:p>
          <a:p>
            <a:r>
              <a:rPr lang="en-US">
                <a:latin typeface="Arial"/>
                <a:cs typeface="Arial"/>
              </a:rPr>
              <a:t>You typically define the variable within the parentheses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651FB-96FD-4152-A700-32EDB57E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1819C-5341-45E1-B8D0-435D6EE5D99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int[] myArray= {1,2,7};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for(int x : myArray){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   </a:t>
            </a:r>
            <a:r>
              <a:rPr lang="en-US" err="1">
                <a:latin typeface="Arial"/>
                <a:cs typeface="Arial"/>
              </a:rPr>
              <a:t>System.out.println</a:t>
            </a:r>
            <a:r>
              <a:rPr lang="en-US" dirty="0">
                <a:latin typeface="Arial"/>
                <a:cs typeface="Arial"/>
              </a:rPr>
              <a:t>(x);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  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Prints: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</a:t>
            </a: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</a:t>
            </a: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6124501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0</TotalTime>
  <Words>2</Words>
  <Application>Microsoft Office PowerPoint</Application>
  <PresentationFormat>On-screen Show (4:3)</PresentationFormat>
  <Paragraphs>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2_Custom Design</vt:lpstr>
      <vt:lpstr>2_Custom Design</vt:lpstr>
      <vt:lpstr>Arrays and Loops</vt:lpstr>
      <vt:lpstr>Review: Why Use Java?</vt:lpstr>
      <vt:lpstr>Arrays</vt:lpstr>
      <vt:lpstr>Arrays continued</vt:lpstr>
      <vt:lpstr>So let’s draw this out…</vt:lpstr>
      <vt:lpstr>While Loops</vt:lpstr>
      <vt:lpstr>Do-While Loops</vt:lpstr>
      <vt:lpstr>For Loops</vt:lpstr>
      <vt:lpstr>Looping over Iterable Objects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Office Revature E</cp:lastModifiedBy>
  <cp:revision>407</cp:revision>
  <cp:lastPrinted>2016-06-20T20:58:50Z</cp:lastPrinted>
  <dcterms:created xsi:type="dcterms:W3CDTF">2016-11-09T18:19:08Z</dcterms:created>
  <dcterms:modified xsi:type="dcterms:W3CDTF">2021-03-17T16:07:25Z</dcterms:modified>
</cp:coreProperties>
</file>