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 id="2147483662" r:id="rId2"/>
  </p:sldMasterIdLst>
  <p:notesMasterIdLst>
    <p:notesMasterId r:id="rId25"/>
  </p:notesMasterIdLst>
  <p:sldIdLst>
    <p:sldId id="256" r:id="rId3"/>
    <p:sldId id="289" r:id="rId4"/>
    <p:sldId id="288" r:id="rId5"/>
    <p:sldId id="287" r:id="rId6"/>
    <p:sldId id="286" r:id="rId7"/>
    <p:sldId id="285" r:id="rId8"/>
    <p:sldId id="284" r:id="rId9"/>
    <p:sldId id="294" r:id="rId10"/>
    <p:sldId id="293" r:id="rId11"/>
    <p:sldId id="296" r:id="rId12"/>
    <p:sldId id="295" r:id="rId13"/>
    <p:sldId id="292" r:id="rId14"/>
    <p:sldId id="291" r:id="rId15"/>
    <p:sldId id="303" r:id="rId16"/>
    <p:sldId id="302" r:id="rId17"/>
    <p:sldId id="301" r:id="rId18"/>
    <p:sldId id="300" r:id="rId19"/>
    <p:sldId id="299" r:id="rId20"/>
    <p:sldId id="298" r:id="rId21"/>
    <p:sldId id="297" r:id="rId22"/>
    <p:sldId id="290" r:id="rId23"/>
    <p:sldId id="265" r:id="rId24"/>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Revature E" initials="ORE" lastIdx="1" clrIdx="0">
    <p:extLst>
      <p:ext uri="{19B8F6BF-5375-455C-9EA6-DF929625EA0E}">
        <p15:presenceInfo xmlns:p15="http://schemas.microsoft.com/office/powerpoint/2012/main" userId="S::office-365-25-e-07092019@revature.com::81657850-a7d6-4a47-85bd-a6fa7396c3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17A02-0DA5-A129-3718-83AEF146C0B8}" v="26" dt="2021-03-19T12:21:15.349"/>
    <p1510:client id="{E2C9B59F-6095-B000-FA84-28AAC6079378}" v="110" dt="2021-03-19T12:49:0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3581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4053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6852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396796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4247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763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75586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35313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1076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495391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42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54708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2022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17982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a:buSzPts val="4000"/>
            </a:pPr>
            <a:r>
              <a:rPr lang="en-US" sz="4000" dirty="0"/>
              <a:t>Objects Introduction and Other Important Topics...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2900" lvl="0" indent="-342265"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lang="en-US" dirty="0"/>
          </a:p>
          <a:p>
            <a:pPr marL="342900" lvl="0" indent="-342265"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2950" lvl="1" indent="-285115"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endParaRPr>
          </a:p>
          <a:p>
            <a:pPr marL="1143000" lvl="2" indent="-227965">
              <a:buClr>
                <a:srgbClr val="F36A25"/>
              </a:buClr>
            </a:pPr>
            <a:r>
              <a:rPr lang="en-US" dirty="0">
                <a:solidFill>
                  <a:srgbClr val="474C55"/>
                </a:solidFill>
                <a:latin typeface="Arial"/>
                <a:ea typeface="Arial"/>
                <a:cs typeface="Arial"/>
                <a:sym typeface="Arial"/>
              </a:rPr>
              <a:t>“Is-A(n)” relationship</a:t>
            </a:r>
            <a:r>
              <a:rPr lang="en-US" dirty="0">
                <a:solidFill>
                  <a:srgbClr val="474C55"/>
                </a:solidFill>
              </a:rPr>
              <a:t> (More on this in a few weeks)</a:t>
            </a:r>
            <a:endParaRPr sz="1800" dirty="0">
              <a:solidFill>
                <a:srgbClr val="474C55"/>
              </a:solidFill>
              <a:latin typeface="Arial"/>
              <a:ea typeface="Arial"/>
              <a:cs typeface="Arial"/>
            </a:endParaRPr>
          </a:p>
          <a:p>
            <a:pPr marL="742950" lvl="1" indent="-285115"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endParaRPr>
          </a:p>
          <a:p>
            <a:pPr marL="1143000" lvl="2" indent="-227965"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endParaRPr>
          </a:p>
          <a:p>
            <a:pPr marL="342900" lvl="0" indent="-342265"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endParaRPr lang="en-US" dirty="0">
              <a:solidFill>
                <a:srgbClr val="474C55"/>
              </a:solidFill>
              <a:latin typeface="Arial"/>
              <a:ea typeface="Arial"/>
              <a:cs typeface="Arial"/>
            </a:endParaRPr>
          </a:p>
          <a:p>
            <a:pPr marL="800100" lvl="1" indent="-342265">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1715135" lvl="1" indent="-342900">
              <a:spcBef>
                <a:spcPts val="560"/>
              </a:spcBef>
              <a:buSzPts val="2800"/>
            </a:pPr>
            <a:r>
              <a:rPr lang="en-US" dirty="0"/>
              <a:t>(More on this in a few weeks)</a:t>
            </a:r>
          </a:p>
          <a:p>
            <a:pPr marL="457835" lvl="1" indent="0" algn="l">
              <a:spcBef>
                <a:spcPts val="560"/>
              </a:spcBef>
              <a:spcAft>
                <a:spcPts val="0"/>
              </a:spcAft>
              <a:buSzPts val="2800"/>
              <a:buNone/>
            </a:pPr>
            <a:endParaRPr lang="en-US" dirty="0"/>
          </a:p>
          <a:p>
            <a:pPr marL="342900" indent="-165100">
              <a:buNone/>
            </a:pPr>
            <a:endParaRPr lang="en-US"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08114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dirty="0"/>
              <a:t>public class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dirty="0"/>
              <a:t>public class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public double size = 6.5; </a:t>
            </a:r>
          </a:p>
          <a:p>
            <a:pPr marL="182880" lvl="1" indent="0" algn="l" defTabSz="457200" rtl="0">
              <a:lnSpc>
                <a:spcPct val="90000"/>
              </a:lnSpc>
              <a:spcBef>
                <a:spcPts val="480"/>
              </a:spcBef>
              <a:spcAft>
                <a:spcPts val="0"/>
              </a:spcAft>
              <a:buSzPts val="2400"/>
              <a:buNone/>
            </a:pPr>
            <a:r>
              <a:rPr lang="en-US" sz="1600" dirty="0"/>
              <a:t>	public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dirty="0"/>
              <a:t>public class </a:t>
            </a:r>
            <a:r>
              <a:rPr lang="en-US" sz="1600" dirty="0" err="1"/>
              <a:t>TestDog</a:t>
            </a:r>
            <a:r>
              <a:rPr lang="en-US" sz="1600" dirty="0"/>
              <a:t>{</a:t>
            </a:r>
          </a:p>
          <a:p>
            <a:pPr marL="182880" lvl="1" indent="0" defTabSz="457200">
              <a:lnSpc>
                <a:spcPct val="90000"/>
              </a:lnSpc>
              <a:buNone/>
            </a:pPr>
            <a:r>
              <a:rPr lang="en-US" sz="1600" dirty="0"/>
              <a:t>	public static void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new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840509"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3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atin typeface="Courier New" panose="02070309020205020404" pitchFamily="49" charset="0"/>
                <a:cs typeface="Courier New" panose="02070309020205020404" pitchFamily="49" charset="0"/>
              </a:rPr>
              <a:t>module </a:t>
            </a:r>
            <a:r>
              <a:rPr lang="en-US" err="1">
                <a:latin typeface="Courier New" panose="02070309020205020404" pitchFamily="49" charset="0"/>
                <a:cs typeface="Courier New" panose="02070309020205020404" pitchFamily="49" charset="0"/>
              </a:rPr>
              <a:t>moduleName</a:t>
            </a:r>
            <a:r>
              <a:rPr lang="en-US">
                <a:latin typeface="Courier New" panose="02070309020205020404" pitchFamily="49" charset="0"/>
                <a:cs typeface="Courier New" panose="02070309020205020404" pitchFamily="49" charset="0"/>
              </a:rPr>
              <a:t>{</a:t>
            </a:r>
          </a:p>
          <a:p>
            <a:pPr lvl="2"/>
            <a:r>
              <a:rPr lang="en-US">
                <a:latin typeface="Courier New" panose="02070309020205020404" pitchFamily="49" charset="0"/>
                <a:cs typeface="Courier New" panose="02070309020205020404" pitchFamily="49" charset="0"/>
              </a:rPr>
              <a:t>	//module directives go in here </a:t>
            </a:r>
          </a:p>
          <a:p>
            <a:r>
              <a:rPr lang="en-US">
                <a:latin typeface="Courier New" panose="02070309020205020404" pitchFamily="49" charset="0"/>
                <a:cs typeface="Courier New" panose="02070309020205020404" pitchFamily="49" charset="0"/>
              </a:rPr>
              <a:t>	//technically all of these are optional</a:t>
            </a:r>
          </a:p>
          <a:p>
            <a:r>
              <a:rPr lang="en-US">
                <a:latin typeface="Courier New" panose="02070309020205020404" pitchFamily="49" charset="0"/>
                <a:cs typeface="Courier New" panose="02070309020205020404" pitchFamily="49" charset="0"/>
              </a:rPr>
              <a:t>	//you would specify things like</a:t>
            </a:r>
          </a:p>
          <a:p>
            <a:r>
              <a:rPr lang="en-US">
                <a:latin typeface="Courier New" panose="02070309020205020404" pitchFamily="49" charset="0"/>
                <a:cs typeface="Courier New" panose="02070309020205020404" pitchFamily="49" charset="0"/>
              </a:rPr>
              <a:t>	exports </a:t>
            </a:r>
            <a:r>
              <a:rPr lang="en-US" err="1">
                <a:latin typeface="Courier New" panose="02070309020205020404" pitchFamily="49" charset="0"/>
                <a:cs typeface="Courier New" panose="02070309020205020404" pitchFamily="49" charset="0"/>
              </a:rPr>
              <a:t>mypackage</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requires </a:t>
            </a:r>
            <a:r>
              <a:rPr lang="en-US" err="1">
                <a:latin typeface="Courier New" panose="02070309020205020404" pitchFamily="49" charset="0"/>
                <a:cs typeface="Courier New" panose="02070309020205020404" pitchFamily="49" charset="0"/>
              </a:rPr>
              <a:t>modulesNeededInModuleName</a:t>
            </a:r>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daisy.bark</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351043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5094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892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lstStyle/>
          <a:p>
            <a:r>
              <a:rPr lang="en-US" sz="2000">
                <a:latin typeface="+mn-lt"/>
              </a:rPr>
              <a:t>If you are sitting there going- but couldn’t we have just said:</a:t>
            </a:r>
          </a:p>
          <a:p>
            <a:endParaRPr lang="en-US" sz="2000">
              <a:latin typeface="+mn-lt"/>
            </a:endParaRPr>
          </a:p>
          <a:p>
            <a:endParaRPr lang="en-US" sz="2000">
              <a:latin typeface="+mn-lt"/>
            </a:endParaRPr>
          </a:p>
          <a:p>
            <a:endParaRPr lang="en-US" sz="2000">
              <a:latin typeface="+mn-lt"/>
            </a:endParaRPr>
          </a:p>
          <a:p>
            <a:endParaRPr lang="en-US" sz="2000">
              <a:latin typeface="+mn-lt"/>
            </a:endParaRPr>
          </a:p>
          <a:p>
            <a:endParaRPr lang="en-US" sz="2000">
              <a:latin typeface="+mn-lt"/>
            </a:endParaRPr>
          </a:p>
          <a:p>
            <a:r>
              <a:rPr lang="en-US" sz="2000">
                <a:latin typeface="+mn-lt"/>
              </a:rPr>
              <a:t>You are correct. </a:t>
            </a:r>
          </a:p>
          <a:p>
            <a:r>
              <a:rPr lang="en-US" sz="2000">
                <a:latin typeface="+mn-lt"/>
              </a:rPr>
              <a:t>So then why? </a:t>
            </a:r>
          </a:p>
          <a:p>
            <a:r>
              <a:rPr lang="en-US" sz="2000">
                <a:latin typeface="+mn-lt"/>
              </a:rPr>
              <a:t>Using </a:t>
            </a:r>
            <a:r>
              <a:rPr lang="en-US" sz="2000" i="1">
                <a:latin typeface="+mn-lt"/>
              </a:rPr>
              <a:t>this</a:t>
            </a:r>
            <a:r>
              <a:rPr lang="en-US" sz="2000">
                <a:latin typeface="+mn-lt"/>
              </a:rPr>
              <a:t> makes it even more clear that you are referring to an instance variable. </a:t>
            </a:r>
          </a:p>
          <a:p>
            <a:r>
              <a:rPr lang="en-US" sz="2000">
                <a:latin typeface="+mn-lt"/>
              </a:rPr>
              <a:t>Also, we could have created a </a:t>
            </a:r>
            <a:r>
              <a:rPr lang="en-US" sz="2000" i="1">
                <a:latin typeface="+mn-lt"/>
              </a:rPr>
              <a:t>local size variable</a:t>
            </a:r>
            <a:r>
              <a:rPr lang="en-US" sz="200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831853" y="1909336"/>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3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a:buClr>
                <a:srgbClr val="FFFFFF"/>
              </a:buClr>
            </a:pPr>
            <a:r>
              <a:rPr lang="en-US" dirty="0">
                <a:solidFill>
                  <a:srgbClr val="FFFFFF"/>
                </a:solidFill>
              </a:rPr>
              <a:t>Recall </a:t>
            </a:r>
            <a:r>
              <a:rPr lang="en-US" dirty="0">
                <a:solidFill>
                  <a:srgbClr val="FFFFFF"/>
                </a:solidFill>
                <a:latin typeface="Arial"/>
                <a:ea typeface="Arial"/>
                <a:cs typeface="Arial"/>
                <a:sym typeface="Arial"/>
              </a:rPr>
              <a:t>Classes and Objects</a:t>
            </a:r>
            <a:endParaRPr dirty="0"/>
          </a:p>
        </p:txBody>
      </p:sp>
      <p:sp>
        <p:nvSpPr>
          <p:cNvPr id="261" name="Google Shape;261;p22"/>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3080" lvl="0" indent="-342720"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either… </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Serve the role of software module (collections of related methods and their necessary variables) </a:t>
            </a:r>
            <a:endParaRPr sz="2000" dirty="0">
              <a:solidFill>
                <a:srgbClr val="474C55"/>
              </a:solidFill>
              <a:latin typeface="Arial"/>
              <a:ea typeface="Arial"/>
              <a:cs typeface="Arial"/>
              <a:sym typeface="Arial"/>
            </a:endParaRPr>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Represent real-world things</a:t>
            </a:r>
            <a:endParaRPr sz="2000" dirty="0">
              <a:solidFill>
                <a:srgbClr val="474C55"/>
              </a:solidFill>
              <a:latin typeface="Arial"/>
              <a:ea typeface="Arial"/>
              <a:cs typeface="Arial"/>
              <a:sym typeface="Arial"/>
            </a:endParaRPr>
          </a:p>
          <a:p>
            <a:pPr marL="343080" lvl="0" indent="-342720"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software module:</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 Generally only one instance created at a time (multiple instances for simultaneous work)</a:t>
            </a:r>
            <a:endParaRPr sz="2000" dirty="0">
              <a:solidFill>
                <a:srgbClr val="474C55"/>
              </a:solidFill>
              <a:latin typeface="Arial"/>
              <a:ea typeface="Arial"/>
              <a:cs typeface="Arial"/>
              <a:sym typeface="Arial"/>
            </a:endParaRPr>
          </a:p>
          <a:p>
            <a:pPr marL="343080" lvl="0" indent="-342720"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real-world representation:</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Each instance directly represents a single “thing”</a:t>
            </a:r>
            <a:endParaRPr sz="2000" dirty="0">
              <a:solidFill>
                <a:srgbClr val="474C55"/>
              </a:solidFill>
              <a:latin typeface="Arial"/>
              <a:ea typeface="Arial"/>
              <a:cs typeface="Arial"/>
              <a:sym typeface="Arial"/>
            </a:endParaRPr>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Two cars of the same make/model, but different VINs, colors, etc.</a:t>
            </a:r>
            <a:endParaRPr dirty="0"/>
          </a:p>
          <a:p>
            <a:pPr marL="743040" lvl="1" indent="-285480" algn="l" rtl="0">
              <a:lnSpc>
                <a:spcPct val="90000"/>
              </a:lnSpc>
              <a:spcBef>
                <a:spcPts val="400"/>
              </a:spcBef>
              <a:spcAft>
                <a:spcPts val="0"/>
              </a:spcAft>
              <a:buClr>
                <a:srgbClr val="F36A25"/>
              </a:buClr>
              <a:buSzPts val="2000"/>
              <a:buFont typeface="Arial"/>
              <a:buChar char="–"/>
            </a:pPr>
            <a:r>
              <a:rPr lang="en-US" sz="2000" dirty="0">
                <a:solidFill>
                  <a:srgbClr val="474C55"/>
                </a:solidFill>
                <a:latin typeface="Arial"/>
                <a:ea typeface="Arial"/>
                <a:cs typeface="Arial"/>
                <a:sym typeface="Arial"/>
              </a:rPr>
              <a:t>POJO – Plain </a:t>
            </a:r>
            <a:r>
              <a:rPr lang="en-US" sz="2000" dirty="0" err="1">
                <a:solidFill>
                  <a:srgbClr val="474C55"/>
                </a:solidFill>
                <a:latin typeface="Arial"/>
                <a:ea typeface="Arial"/>
                <a:cs typeface="Arial"/>
                <a:sym typeface="Arial"/>
              </a:rPr>
              <a:t>Ol</a:t>
            </a:r>
            <a:r>
              <a:rPr lang="en-US" sz="2000" dirty="0">
                <a:solidFill>
                  <a:srgbClr val="474C55"/>
                </a:solidFill>
                <a:latin typeface="Arial"/>
                <a:ea typeface="Arial"/>
                <a:cs typeface="Arial"/>
                <a:sym typeface="Arial"/>
              </a:rPr>
              <a:t>’ Java Object</a:t>
            </a:r>
            <a:endParaRPr dirty="0"/>
          </a:p>
          <a:p>
            <a:pPr marL="342900" lvl="0" indent="-165100" algn="l" rtl="0">
              <a:lnSpc>
                <a:spcPct val="90000"/>
              </a:lnSpc>
              <a:spcBef>
                <a:spcPts val="560"/>
              </a:spcBef>
              <a:spcAft>
                <a:spcPts val="0"/>
              </a:spcAft>
              <a:buSzPts val="2800"/>
              <a:buNone/>
            </a:pP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63781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a:t>
            </a:r>
            <a:r>
              <a:rPr lang="en-US" sz="1400" err="1">
                <a:latin typeface="Courier New" panose="02070309020205020404" pitchFamily="49" charset="0"/>
                <a:cs typeface="Courier New" panose="02070309020205020404" pitchFamily="49" charset="0"/>
              </a:rPr>
              <a:t>growToSize</a:t>
            </a:r>
            <a:r>
              <a:rPr lang="en-US" sz="140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daisy.growToSize</a:t>
            </a:r>
            <a:r>
              <a:rPr lang="en-US" sz="140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 we use the </a:t>
            </a:r>
            <a:r>
              <a:rPr lang="en-US" i="1"/>
              <a:t>this</a:t>
            </a:r>
            <a:r>
              <a:rPr lang="en-US"/>
              <a:t> keyword to refer to the actual size instance variable.</a:t>
            </a:r>
          </a:p>
        </p:txBody>
      </p:sp>
    </p:spTree>
    <p:extLst>
      <p:ext uri="{BB962C8B-B14F-4D97-AF65-F5344CB8AC3E}">
        <p14:creationId xmlns:p14="http://schemas.microsoft.com/office/powerpoint/2010/main" val="256743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CLASSPATH</a:t>
            </a:r>
            <a:endParaRPr dirty="0"/>
          </a:p>
        </p:txBody>
      </p:sp>
      <p:sp>
        <p:nvSpPr>
          <p:cNvPr id="303" name="Google Shape;303;p28"/>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Only one class can be compiled at a time</a:t>
            </a:r>
            <a:endParaRPr dirty="0"/>
          </a:p>
          <a:p>
            <a:pPr marL="342900" lvl="0" indent="-342900" algn="l" rtl="0">
              <a:lnSpc>
                <a:spcPct val="90000"/>
              </a:lnSpc>
              <a:spcBef>
                <a:spcPts val="518"/>
              </a:spcBef>
              <a:spcAft>
                <a:spcPts val="0"/>
              </a:spcAft>
              <a:buSzPts val="2590"/>
              <a:buChar char="•"/>
            </a:pPr>
            <a:r>
              <a:rPr lang="en-US" sz="2590" dirty="0"/>
              <a:t>If one class that is being compiled references another class, the compiler will search for the relevant compiled .class file.</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class Test2 { Test1 test = new Test1(); }</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The “</a:t>
            </a:r>
            <a:r>
              <a:rPr lang="en-US" sz="2220" dirty="0" err="1">
                <a:latin typeface="Arial"/>
                <a:ea typeface="Arial"/>
                <a:cs typeface="Arial"/>
                <a:sym typeface="Arial"/>
              </a:rPr>
              <a:t>Classpath</a:t>
            </a:r>
            <a:r>
              <a:rPr lang="en-US" sz="2220" dirty="0">
                <a:latin typeface="Arial"/>
                <a:ea typeface="Arial"/>
                <a:cs typeface="Arial"/>
                <a:sym typeface="Arial"/>
              </a:rPr>
              <a:t>” is a list of all the directories where the compiler is allowed to look for dependent classes.</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Will search in the current folder by default</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Can search in other folders by compiling with the “-</a:t>
            </a:r>
            <a:r>
              <a:rPr lang="en-US" sz="1850" dirty="0" err="1">
                <a:latin typeface="Arial"/>
                <a:ea typeface="Arial"/>
                <a:cs typeface="Arial"/>
                <a:sym typeface="Arial"/>
              </a:rPr>
              <a:t>classpath</a:t>
            </a:r>
            <a:r>
              <a:rPr lang="en-US" sz="1850" dirty="0">
                <a:latin typeface="Arial"/>
                <a:ea typeface="Arial"/>
                <a:cs typeface="Arial"/>
                <a:sym typeface="Arial"/>
              </a:rPr>
              <a:t> folder1:folder2: …” flag</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CLASSPATH can also be set as an OS environment variable.</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IDEs will manage projects – every file in a project will be included in the </a:t>
            </a:r>
            <a:r>
              <a:rPr lang="en-US" sz="2220" dirty="0" err="1">
                <a:latin typeface="Arial"/>
                <a:ea typeface="Arial"/>
                <a:cs typeface="Arial"/>
                <a:sym typeface="Arial"/>
              </a:rPr>
              <a:t>classpath</a:t>
            </a:r>
            <a:r>
              <a:rPr lang="en-US" sz="2220" dirty="0">
                <a:latin typeface="Arial"/>
                <a:ea typeface="Arial"/>
                <a:cs typeface="Arial"/>
                <a:sym typeface="Arial"/>
              </a:rPr>
              <a:t> for that project. External libraries can be added as well (sometimes called the Build Path)</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20</a:t>
            </a:fld>
            <a:endParaRPr dirty="0"/>
          </a:p>
        </p:txBody>
      </p:sp>
    </p:spTree>
    <p:extLst>
      <p:ext uri="{BB962C8B-B14F-4D97-AF65-F5344CB8AC3E}">
        <p14:creationId xmlns:p14="http://schemas.microsoft.com/office/powerpoint/2010/main" val="36964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2032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solidFill>
            <a:schemeClr val="tx2"/>
          </a:solidFill>
          <a:ln>
            <a:solidFill>
              <a:schemeClr val="accent3"/>
            </a:solidFill>
          </a:ln>
        </p:spPr>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solidFill>
            <a:schemeClr val="tx2"/>
          </a:solidFill>
          <a:ln>
            <a:solidFill>
              <a:schemeClr val="accent3"/>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600" dirty="0"/>
              <a:t>public class Dog {</a:t>
            </a:r>
          </a:p>
          <a:p>
            <a:pPr marL="91440" lvl="1" indent="0" defTabSz="457200">
              <a:lnSpc>
                <a:spcPct val="90000"/>
              </a:lnSpc>
              <a:buFont typeface="Arial"/>
              <a:buNone/>
            </a:pPr>
            <a:r>
              <a:rPr lang="en-US" sz="1600" dirty="0"/>
              <a:t>	String name; </a:t>
            </a:r>
          </a:p>
          <a:p>
            <a:pPr marL="91440" lvl="1" indent="0" defTabSz="457200">
              <a:lnSpc>
                <a:spcPct val="90000"/>
              </a:lnSpc>
              <a:buFont typeface="Arial"/>
              <a:buNone/>
            </a:pPr>
            <a:r>
              <a:rPr lang="en-US" sz="1600" dirty="0"/>
              <a:t>	double weight;</a:t>
            </a:r>
          </a:p>
          <a:p>
            <a:pPr marL="91440" lvl="1" indent="0" defTabSz="457200">
              <a:lnSpc>
                <a:spcPct val="90000"/>
              </a:lnSpc>
              <a:buFont typeface="Arial"/>
              <a:buNone/>
            </a:pPr>
            <a:r>
              <a:rPr lang="en-US" sz="1600" dirty="0"/>
              <a:t>	String breed; </a:t>
            </a:r>
          </a:p>
          <a:p>
            <a:pPr marL="91440" lvl="1" indent="0" defTabSz="457200">
              <a:lnSpc>
                <a:spcPct val="90000"/>
              </a:lnSpc>
              <a:buFont typeface="Arial"/>
              <a:buNone/>
            </a:pPr>
            <a:r>
              <a:rPr lang="en-US" sz="1600" dirty="0"/>
              <a:t>	int age; </a:t>
            </a:r>
          </a:p>
          <a:p>
            <a:pPr marL="91440" lvl="1" indent="0" defTabSz="457200">
              <a:lnSpc>
                <a:spcPct val="90000"/>
              </a:lnSpc>
              <a:buFont typeface="Arial"/>
              <a:buNone/>
            </a:pPr>
            <a:endParaRPr lang="en-US" sz="1600" dirty="0"/>
          </a:p>
          <a:p>
            <a:pPr marL="91440" lvl="1" indent="0" defTabSz="457200">
              <a:lnSpc>
                <a:spcPct val="90000"/>
              </a:lnSpc>
              <a:buFont typeface="Arial"/>
              <a:buNone/>
            </a:pPr>
            <a:r>
              <a:rPr lang="en-US" sz="1600" dirty="0"/>
              <a:t>	public void bark(){</a:t>
            </a:r>
          </a:p>
          <a:p>
            <a:pPr marL="91440" lvl="1" indent="0" defTabSz="457200">
              <a:lnSpc>
                <a:spcPct val="90000"/>
              </a:lnSpc>
              <a:buFont typeface="Arial"/>
              <a:buNone/>
            </a:pPr>
            <a:r>
              <a:rPr lang="en-US" sz="1600" dirty="0"/>
              <a:t>		</a:t>
            </a:r>
            <a:r>
              <a:rPr lang="en-US" sz="1600" dirty="0" err="1"/>
              <a:t>System.out.println</a:t>
            </a:r>
            <a:r>
              <a:rPr lang="en-US" sz="1600" dirty="0"/>
              <a:t>(“Woof!!”);</a:t>
            </a:r>
          </a:p>
          <a:p>
            <a:pPr marL="91440" lvl="1" indent="0" defTabSz="457200">
              <a:lnSpc>
                <a:spcPct val="90000"/>
              </a:lnSpc>
              <a:buFont typeface="Arial"/>
              <a:buNone/>
            </a:pPr>
            <a:r>
              <a:rPr lang="en-US" sz="1600" dirty="0"/>
              <a:t>	}</a:t>
            </a:r>
          </a:p>
          <a:p>
            <a:pPr marL="91440" lvl="1" indent="0" defTabSz="457200">
              <a:lnSpc>
                <a:spcPct val="90000"/>
              </a:lnSpc>
              <a:buFont typeface="Arial"/>
              <a:buNone/>
            </a:pPr>
            <a:r>
              <a:rPr lang="en-US" sz="16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solidFill>
            <a:schemeClr val="tx2"/>
          </a:solidFill>
          <a:ln>
            <a:solidFill>
              <a:schemeClr val="accent3"/>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600" dirty="0"/>
              <a:t>public class </a:t>
            </a:r>
            <a:r>
              <a:rPr lang="en-US" sz="1600" dirty="0" err="1"/>
              <a:t>TestDog</a:t>
            </a:r>
            <a:r>
              <a:rPr lang="en-US" sz="1600" dirty="0"/>
              <a:t> {</a:t>
            </a:r>
          </a:p>
          <a:p>
            <a:pPr marL="228600" lvl="1" indent="0" defTabSz="457200">
              <a:lnSpc>
                <a:spcPct val="90000"/>
              </a:lnSpc>
              <a:buFont typeface="Arial"/>
              <a:buNone/>
            </a:pPr>
            <a:r>
              <a:rPr lang="en-US" sz="1600" dirty="0"/>
              <a:t>	public static void main(String[] </a:t>
            </a:r>
            <a:r>
              <a:rPr lang="en-US" sz="1600" dirty="0" err="1"/>
              <a:t>args</a:t>
            </a:r>
            <a:r>
              <a:rPr lang="en-US" sz="1600" dirty="0"/>
              <a:t>){</a:t>
            </a:r>
          </a:p>
          <a:p>
            <a:pPr marL="228600" lvl="1" indent="0" defTabSz="457200">
              <a:lnSpc>
                <a:spcPct val="90000"/>
              </a:lnSpc>
              <a:buFont typeface="Arial"/>
              <a:buNone/>
            </a:pPr>
            <a:r>
              <a:rPr lang="en-US" sz="1600" dirty="0"/>
              <a:t>		Dog daisy = new Dog();</a:t>
            </a:r>
          </a:p>
          <a:p>
            <a:pPr marL="228600" lvl="1" indent="0" defTabSz="457200">
              <a:lnSpc>
                <a:spcPct val="90000"/>
              </a:lnSpc>
              <a:buFont typeface="Arial"/>
              <a:buNone/>
            </a:pPr>
            <a:r>
              <a:rPr lang="en-US" sz="1600" dirty="0"/>
              <a:t>		daisy.name = “Daisy”;</a:t>
            </a:r>
          </a:p>
          <a:p>
            <a:pPr marL="228600" lvl="1" indent="0" defTabSz="457200">
              <a:lnSpc>
                <a:spcPct val="90000"/>
              </a:lnSpc>
              <a:buFont typeface="Arial"/>
              <a:buNone/>
            </a:pPr>
            <a:r>
              <a:rPr lang="en-US" sz="1600" dirty="0"/>
              <a:t>		</a:t>
            </a:r>
            <a:r>
              <a:rPr lang="en-US" sz="1600" dirty="0" err="1"/>
              <a:t>daisy.bark</a:t>
            </a:r>
            <a:r>
              <a:rPr lang="en-US" sz="1600" dirty="0"/>
              <a:t>();</a:t>
            </a:r>
          </a:p>
          <a:p>
            <a:pPr marL="228600" lvl="1" indent="0" defTabSz="457200">
              <a:lnSpc>
                <a:spcPct val="90000"/>
              </a:lnSpc>
              <a:buFont typeface="Arial"/>
              <a:buNone/>
            </a:pPr>
            <a:r>
              <a:rPr lang="en-US" sz="1600" dirty="0"/>
              <a:t>		Dog scruffy = new Dog(); </a:t>
            </a:r>
          </a:p>
          <a:p>
            <a:pPr marL="228600" lvl="1" indent="0" defTabSz="457200">
              <a:lnSpc>
                <a:spcPct val="90000"/>
              </a:lnSpc>
              <a:buFont typeface="Arial"/>
              <a:buNone/>
            </a:pPr>
            <a:r>
              <a:rPr lang="en-US" sz="1600" dirty="0"/>
              <a:t>		scruffy.name = “Scruffy”;</a:t>
            </a:r>
          </a:p>
          <a:p>
            <a:pPr marL="228600" lvl="1" indent="0" defTabSz="457200">
              <a:lnSpc>
                <a:spcPct val="90000"/>
              </a:lnSpc>
              <a:buFont typeface="Arial"/>
              <a:buNone/>
            </a:pPr>
            <a:r>
              <a:rPr lang="en-US" sz="1600" dirty="0"/>
              <a:t>	}	</a:t>
            </a:r>
          </a:p>
          <a:p>
            <a:pPr marL="228600" lvl="1" indent="0" defTabSz="457200">
              <a:lnSpc>
                <a:spcPct val="90000"/>
              </a:lnSpc>
              <a:buFont typeface="Arial"/>
              <a:buNone/>
            </a:pPr>
            <a:r>
              <a:rPr lang="en-US" sz="16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973552" y="1708727"/>
            <a:ext cx="1798439" cy="3875771"/>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667170" cy="307777"/>
          </a:xfrm>
          <a:prstGeom prst="rect">
            <a:avLst/>
          </a:prstGeom>
          <a:noFill/>
        </p:spPr>
        <p:txBody>
          <a:bodyPr wrap="none" rtlCol="0">
            <a:spAutoFit/>
          </a:bodyPr>
          <a:lstStyle/>
          <a:p>
            <a:r>
              <a:rPr lang="en-US"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2149</TotalTime>
  <Words>957</Words>
  <Application>Microsoft Office PowerPoint</Application>
  <PresentationFormat>On-screen Show (4:3)</PresentationFormat>
  <Paragraphs>338</Paragraphs>
  <Slides>22</Slides>
  <Notes>10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2_Custom Design</vt:lpstr>
      <vt:lpstr>3_Custom Design</vt:lpstr>
      <vt:lpstr>Objects Introduction and Other Important Topics...</vt:lpstr>
      <vt:lpstr>Recall Classes and Objects</vt:lpstr>
      <vt:lpstr>Example</vt:lpstr>
      <vt:lpstr>Dog Class</vt:lpstr>
      <vt:lpstr>Dog</vt:lpstr>
      <vt:lpstr>Using the Dog class…</vt:lpstr>
      <vt:lpstr>Objects as Representations</vt:lpstr>
      <vt:lpstr>Constructors </vt:lpstr>
      <vt:lpstr>Default Constructor</vt:lpstr>
      <vt:lpstr>Constructor Overloading</vt:lpstr>
      <vt:lpstr>this()… </vt:lpstr>
      <vt:lpstr>Class Relationships</vt:lpstr>
      <vt:lpstr>HAS-A</vt:lpstr>
      <vt:lpstr>Modules</vt:lpstr>
      <vt:lpstr>Module Descriptor </vt:lpstr>
      <vt:lpstr>Background…</vt:lpstr>
      <vt:lpstr>Now this…</vt:lpstr>
      <vt:lpstr>This in action</vt:lpstr>
      <vt:lpstr>Clarifications</vt:lpstr>
      <vt:lpstr>This in action</vt:lpstr>
      <vt:lpstr>CLASSPATH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References</dc:title>
  <cp:lastModifiedBy>Office Revature E</cp:lastModifiedBy>
  <cp:revision>101</cp:revision>
  <dcterms:modified xsi:type="dcterms:W3CDTF">2021-03-19T12:50:52Z</dcterms:modified>
</cp:coreProperties>
</file>