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3"/>
      <p:bold r:id="rId14"/>
    </p:embeddedFont>
    <p:embeddedFont>
      <p:font typeface="Bree Serif" panose="02000503040000020004" pitchFamily="2" charset="0"/>
      <p:regular r:id="rId15"/>
    </p:embeddedFont>
    <p:embeddedFont>
      <p:font typeface="Inconsolata" pitchFamily="49" charset="0"/>
      <p:regular r:id="rId16"/>
      <p:bold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506020203020204" pitchFamily="34" charset="0"/>
      <p:regular r:id="rId22"/>
      <p:bold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5916e6846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5916e6846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5916e684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5916e684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7bb2a96d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7bb2a96d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7bb2a96d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7bb2a96d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7bb2a96d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7bb2a96d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5916e684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5916e684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916e684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916e684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5916e6846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5916e6846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5916e6846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5916e6846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"/>
              <a:buFont typeface="Arial"/>
              <a:buNone/>
            </a:pPr>
            <a:r>
              <a:rPr lang="zh-TW" sz="3711">
                <a:latin typeface="Bree Serif"/>
                <a:ea typeface="Bree Serif"/>
                <a:cs typeface="Bree Serif"/>
                <a:sym typeface="Bree Serif"/>
              </a:rPr>
              <a:t>Operating System 111 Fall</a:t>
            </a:r>
            <a:endParaRPr sz="3711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93065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ree Serif"/>
              <a:buChar char="-"/>
            </a:pPr>
            <a:r>
              <a:rPr lang="zh-TW" sz="2877" b="0">
                <a:solidFill>
                  <a:schemeClr val="accent4"/>
                </a:solidFill>
                <a:latin typeface="Bree Serif"/>
                <a:ea typeface="Bree Serif"/>
                <a:cs typeface="Bree Serif"/>
                <a:sym typeface="Bree Serif"/>
              </a:rPr>
              <a:t>Homework 4  -</a:t>
            </a:r>
            <a:endParaRPr sz="4677" b="0">
              <a:solidFill>
                <a:schemeClr val="accent4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zh-TW" sz="14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Professor：蔡文錦</a:t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zh-TW" sz="14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TA：王菱君 王麗婷 黃逸弘 余孟倫</a:t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9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Bree Serif"/>
                <a:ea typeface="Bree Serif"/>
                <a:cs typeface="Bree Serif"/>
                <a:sym typeface="Bree Serif"/>
              </a:rPr>
              <a:t>Grading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900125" y="1332500"/>
            <a:ext cx="79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>
                <a:latin typeface="Inconsolata"/>
                <a:ea typeface="Inconsolata"/>
                <a:cs typeface="Inconsolata"/>
                <a:sym typeface="Inconsolata"/>
              </a:rPr>
              <a:t>滿分 100 分，抄襲一律 0 分</a:t>
            </a:r>
            <a:endParaRPr sz="2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 dirty="0">
                <a:latin typeface="Inconsolata"/>
                <a:ea typeface="Inconsolata"/>
                <a:cs typeface="Inconsolata"/>
                <a:sym typeface="Inconsolata"/>
              </a:rPr>
              <a:t>分數佔比：	FIFO 30% / LRU 40% / LFU 30%</a:t>
            </a:r>
            <a:endParaRPr sz="2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 dirty="0">
                <a:latin typeface="Inconsolata"/>
                <a:ea typeface="Inconsolata"/>
                <a:cs typeface="Inconsolata"/>
                <a:sym typeface="Inconsolata"/>
              </a:rPr>
              <a:t>各筆測資：	FIFO 6分 / LRU 8分 / LFU 6分</a:t>
            </a:r>
            <a:endParaRPr sz="2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Inconsolata"/>
              <a:buChar char="●"/>
            </a:pPr>
            <a:r>
              <a:rPr lang="zh-TW" sz="20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截止時間 : 2023/01/02 (MO</a:t>
            </a:r>
            <a:r>
              <a:rPr lang="en-US" altLang="zh-TW" sz="20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zh-TW" sz="20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) 23:59</a:t>
            </a:r>
            <a:endParaRPr sz="2000" dirty="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Inconsolata"/>
              <a:buChar char="●"/>
            </a:pPr>
            <a:r>
              <a:rPr lang="zh-TW" sz="20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遲交一天 -20% 計算</a:t>
            </a:r>
            <a:endParaRPr sz="2000" b="1" dirty="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Bree Serif"/>
                <a:ea typeface="Bree Serif"/>
                <a:cs typeface="Bree Serif"/>
                <a:sym typeface="Bree Serif"/>
              </a:rPr>
              <a:t>Page replacement algorithm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Inconsolata"/>
              <a:buChar char="●"/>
            </a:pPr>
            <a:r>
              <a:rPr lang="zh-TW" sz="2100">
                <a:latin typeface="Inconsolata"/>
                <a:ea typeface="Inconsolata"/>
                <a:cs typeface="Inconsolata"/>
                <a:sym typeface="Inconsolata"/>
              </a:rPr>
              <a:t>FIFO (First In First Out)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Inconsolata"/>
              <a:buChar char="●"/>
            </a:pPr>
            <a:r>
              <a:rPr lang="zh-TW" sz="2100">
                <a:latin typeface="Inconsolata"/>
                <a:ea typeface="Inconsolata"/>
                <a:cs typeface="Inconsolata"/>
                <a:sym typeface="Inconsolata"/>
              </a:rPr>
              <a:t>LRU (Least Recently Used)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Inconsolata"/>
              <a:buChar char="●"/>
            </a:pPr>
            <a:r>
              <a:rPr lang="zh-TW" sz="2100">
                <a:latin typeface="Inconsolata"/>
                <a:ea typeface="Inconsolata"/>
                <a:cs typeface="Inconsolata"/>
                <a:sym typeface="Inconsolata"/>
              </a:rPr>
              <a:t>LFU (Least Frequently Used)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Inconsolata"/>
              <a:buChar char="○"/>
            </a:pPr>
            <a:r>
              <a:rPr lang="zh-TW" sz="2100">
                <a:latin typeface="Inconsolata"/>
                <a:ea typeface="Inconsolata"/>
                <a:cs typeface="Inconsolata"/>
                <a:sym typeface="Inconsolata"/>
              </a:rPr>
              <a:t>If same frequency, use FIFO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 b="0">
                <a:latin typeface="Bree Serif"/>
                <a:ea typeface="Bree Serif"/>
                <a:cs typeface="Bree Serif"/>
                <a:sym typeface="Bree Serif"/>
              </a:rPr>
              <a:t>FIFO (First In First Out)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先進先出，先進frame中的page會先被替換掉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0" y="1802925"/>
            <a:ext cx="6480001" cy="2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6985"/>
          <a:stretch/>
        </p:blipFill>
        <p:spPr>
          <a:xfrm>
            <a:off x="1526800" y="2023100"/>
            <a:ext cx="6090400" cy="27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33" b="0">
                <a:latin typeface="Bree Serif"/>
                <a:ea typeface="Bree Serif"/>
                <a:cs typeface="Bree Serif"/>
                <a:sym typeface="Bree Serif"/>
              </a:rPr>
              <a:t>LRU (Least Recently Used)</a:t>
            </a:r>
            <a:endParaRPr sz="3933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000" b="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LRU演算法，全稱Least recently used，即</a:t>
            </a:r>
            <a:r>
              <a:rPr lang="zh-TW" b="1">
                <a:latin typeface="Inconsolata"/>
                <a:ea typeface="Inconsolata"/>
                <a:cs typeface="Inconsolata"/>
                <a:sym typeface="Inconsolata"/>
              </a:rPr>
              <a:t>最近最少使用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。LRU演算法的思想是如果資料</a:t>
            </a:r>
            <a:r>
              <a:rPr lang="zh-TW" b="1">
                <a:latin typeface="Inconsolata"/>
                <a:ea typeface="Inconsolata"/>
                <a:cs typeface="Inconsolata"/>
                <a:sym typeface="Inconsolata"/>
              </a:rPr>
              <a:t>最近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被訪問過，那麼將來被訪問的概率也會很高。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333" b="0">
                <a:latin typeface="Bree Serif"/>
                <a:ea typeface="Bree Serif"/>
                <a:cs typeface="Bree Serif"/>
                <a:sym typeface="Bree Serif"/>
              </a:rPr>
              <a:t>LFU (Least Frequency Used)</a:t>
            </a:r>
            <a:endParaRPr sz="3933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LFU演算法，全稱Least frequently used，即最不經常使用。LFU演算法的想法是一定時間內被訪問最少次的 page ，在將來被訪問到的機率也是最小的。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本次作業不設定特定的時間，即每次訪問需要考慮之前的所有reference。</a:t>
            </a:r>
            <a:endParaRPr baseline="-25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6576"/>
          <a:stretch/>
        </p:blipFill>
        <p:spPr>
          <a:xfrm>
            <a:off x="1988100" y="2604200"/>
            <a:ext cx="5271874" cy="23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Bree Serif"/>
                <a:ea typeface="Bree Serif"/>
                <a:cs typeface="Bree Serif"/>
                <a:sym typeface="Bree Serif"/>
              </a:rPr>
              <a:t>Input format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691750" y="1266325"/>
            <a:ext cx="8140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nconsolata"/>
              <a:buChar char="●"/>
            </a:pPr>
            <a:r>
              <a:rPr lang="zh-TW" sz="1900">
                <a:latin typeface="Inconsolata"/>
                <a:ea typeface="Inconsolata"/>
                <a:cs typeface="Inconsolata"/>
                <a:sym typeface="Inconsolata"/>
              </a:rPr>
              <a:t>一共會有五筆測資（兩筆公開測資，三筆不公開測資）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nconsolata"/>
              <a:buChar char="●"/>
            </a:pPr>
            <a:r>
              <a:rPr lang="zh-TW" sz="1900">
                <a:latin typeface="Inconsolata"/>
                <a:ea typeface="Inconsolata"/>
                <a:cs typeface="Inconsolata"/>
                <a:sym typeface="Inconsolata"/>
              </a:rPr>
              <a:t>每筆測資包含三行：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zh-TW" sz="1800">
                <a:latin typeface="Inconsolata"/>
                <a:ea typeface="Inconsolata"/>
                <a:cs typeface="Inconsolata"/>
                <a:sym typeface="Inconsolata"/>
              </a:rPr>
              <a:t>Frame 個數（10以內）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zh-TW" sz="1800">
                <a:latin typeface="Inconsolata"/>
                <a:ea typeface="Inconsolata"/>
                <a:cs typeface="Inconsolata"/>
                <a:sym typeface="Inconsolata"/>
              </a:rPr>
              <a:t>Reference string 長度（100以內）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zh-TW" sz="1800">
                <a:latin typeface="Inconsolata"/>
                <a:ea typeface="Inconsolata"/>
                <a:cs typeface="Inconsolata"/>
                <a:sym typeface="Inconsolata"/>
              </a:rPr>
              <a:t>Reference string（20以內）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範例：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00" y="3579778"/>
            <a:ext cx="5788774" cy="1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Bree Serif"/>
                <a:ea typeface="Bree Serif"/>
                <a:cs typeface="Bree Serif"/>
                <a:sym typeface="Bree Serif"/>
              </a:rPr>
              <a:t>Output format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691750" y="1266325"/>
            <a:ext cx="8140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僅需要Output出針對該筆測資，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各Algorithm的Page Fault次數</a:t>
            </a:r>
            <a:endParaRPr sz="2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順序：1. FIFO 2. LRU 3. LFU （需要換行）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範例: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250" y="2542550"/>
            <a:ext cx="15430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626050" y="2584850"/>
            <a:ext cx="3654300" cy="1662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注意：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順序錯誤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多輸出其他東西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各次數間沒有換行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以上狀況皆會斟酌扣分，請多加留意！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Bree Serif"/>
                <a:ea typeface="Bree Serif"/>
                <a:cs typeface="Bree Serif"/>
                <a:sym typeface="Bree Serif"/>
              </a:rPr>
              <a:t>Compile &amp; Run Commands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691750" y="1266325"/>
            <a:ext cx="8140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助教會使用以下Command編譯與執行：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○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g++ hw4.cpp -o hw4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./hw4 &lt; input1.txt &gt; hw4_ans.txt </a:t>
            </a:r>
            <a:r>
              <a:rPr lang="zh-TW" sz="1800">
                <a:latin typeface="Inconsolata"/>
                <a:ea typeface="Inconsolata"/>
                <a:cs typeface="Inconsolata"/>
                <a:sym typeface="Inconsolata"/>
              </a:rPr>
              <a:t>（再與正解比對）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請使用STDIN / STDOUT！</a:t>
            </a:r>
            <a:endParaRPr sz="2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Bree Serif"/>
                <a:ea typeface="Bree Serif"/>
                <a:cs typeface="Bree Serif"/>
                <a:sym typeface="Bree Serif"/>
              </a:rPr>
              <a:t>Requirements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648500" y="1266325"/>
            <a:ext cx="8183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使用 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C/C++ </a:t>
            </a: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撰寫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程式碼檔名必須為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hw4.c 或 hw4.cpp</a:t>
            </a:r>
            <a:endParaRPr sz="2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壓縮檔命名必須為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StudentID_hw4.zip</a:t>
            </a:r>
            <a:endParaRPr sz="2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繳交多餘的檔案、程式碼檔名錯誤、壓縮檔檔名錯誤，皆會-5分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Macintosh PowerPoint</Application>
  <PresentationFormat>如螢幕大小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Open Sans</vt:lpstr>
      <vt:lpstr>Inconsolata</vt:lpstr>
      <vt:lpstr>Microsoft JhengHei</vt:lpstr>
      <vt:lpstr>Bree Serif</vt:lpstr>
      <vt:lpstr>Arial</vt:lpstr>
      <vt:lpstr>PT Sans Narrow</vt:lpstr>
      <vt:lpstr>Verdana</vt:lpstr>
      <vt:lpstr>Tropic</vt:lpstr>
      <vt:lpstr>Operating System 111 Fall Homework 4  -</vt:lpstr>
      <vt:lpstr>Page replacement algorithm</vt:lpstr>
      <vt:lpstr>FIFO (First In First Out)</vt:lpstr>
      <vt:lpstr>LRU (Least Recently Used) </vt:lpstr>
      <vt:lpstr>LFU (Least Frequency Used)</vt:lpstr>
      <vt:lpstr>Input format</vt:lpstr>
      <vt:lpstr>Output format</vt:lpstr>
      <vt:lpstr>Compile &amp; Run Commands</vt:lpstr>
      <vt:lpstr>Requirements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111 Fall Homework 4  -</dc:title>
  <cp:lastModifiedBy>Ling Jiun Wang</cp:lastModifiedBy>
  <cp:revision>1</cp:revision>
  <dcterms:modified xsi:type="dcterms:W3CDTF">2022-12-13T14:19:26Z</dcterms:modified>
</cp:coreProperties>
</file>