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62" d="100"/>
          <a:sy n="62" d="100"/>
        </p:scale>
        <p:origin x="80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44739-533E-4F4A-A28C-FF37BC442DAE}" type="datetimeFigureOut">
              <a:rPr lang="en-US" smtClean="0"/>
              <a:t>7/9/2021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BB717-7BEC-45F6-AB2A-6944539FDE5B}" type="slidenum">
              <a:rPr lang="en-US" smtClean="0"/>
              <a:t>‹#›</a:t>
            </a:fld>
            <a:endParaRPr lang="en-US"/>
          </a:p>
        </p:txBody>
      </p:sp>
    </p:spTree>
    <p:extLst>
      <p:ext uri="{BB962C8B-B14F-4D97-AF65-F5344CB8AC3E}">
        <p14:creationId xmlns:p14="http://schemas.microsoft.com/office/powerpoint/2010/main" val="148303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0BB717-7BEC-45F6-AB2A-6944539FDE5B}" type="slidenum">
              <a:rPr lang="en-US" smtClean="0"/>
              <a:t>8</a:t>
            </a:fld>
            <a:endParaRPr lang="en-US"/>
          </a:p>
        </p:txBody>
      </p:sp>
    </p:spTree>
    <p:extLst>
      <p:ext uri="{BB962C8B-B14F-4D97-AF65-F5344CB8AC3E}">
        <p14:creationId xmlns:p14="http://schemas.microsoft.com/office/powerpoint/2010/main" val="99083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0BB717-7BEC-45F6-AB2A-6944539FDE5B}" type="slidenum">
              <a:rPr lang="en-US" smtClean="0"/>
              <a:t>9</a:t>
            </a:fld>
            <a:endParaRPr lang="en-US"/>
          </a:p>
        </p:txBody>
      </p:sp>
    </p:spTree>
    <p:extLst>
      <p:ext uri="{BB962C8B-B14F-4D97-AF65-F5344CB8AC3E}">
        <p14:creationId xmlns:p14="http://schemas.microsoft.com/office/powerpoint/2010/main" val="3744208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0BB717-7BEC-45F6-AB2A-6944539FDE5B}" type="slidenum">
              <a:rPr lang="en-US" smtClean="0"/>
              <a:t>10</a:t>
            </a:fld>
            <a:endParaRPr lang="en-US"/>
          </a:p>
        </p:txBody>
      </p:sp>
    </p:spTree>
    <p:extLst>
      <p:ext uri="{BB962C8B-B14F-4D97-AF65-F5344CB8AC3E}">
        <p14:creationId xmlns:p14="http://schemas.microsoft.com/office/powerpoint/2010/main" val="378648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0BB717-7BEC-45F6-AB2A-6944539FDE5B}" type="slidenum">
              <a:rPr lang="en-US" smtClean="0"/>
              <a:t>11</a:t>
            </a:fld>
            <a:endParaRPr lang="en-US"/>
          </a:p>
        </p:txBody>
      </p:sp>
    </p:spTree>
    <p:extLst>
      <p:ext uri="{BB962C8B-B14F-4D97-AF65-F5344CB8AC3E}">
        <p14:creationId xmlns:p14="http://schemas.microsoft.com/office/powerpoint/2010/main" val="409347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A55D-1D57-4BC0-BE8C-4C120E1B6E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D1C57-859B-4F1F-B149-039C39B43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65C7A-D3F0-4AE0-8655-8E0742659FAE}"/>
              </a:ext>
            </a:extLst>
          </p:cNvPr>
          <p:cNvSpPr>
            <a:spLocks noGrp="1"/>
          </p:cNvSpPr>
          <p:nvPr>
            <p:ph type="dt" sz="half" idx="10"/>
          </p:nvPr>
        </p:nvSpPr>
        <p:spPr/>
        <p:txBody>
          <a:bodyPr/>
          <a:lstStyle/>
          <a:p>
            <a:fld id="{99893405-A9AC-4520-AEF6-1CB8C0CFE9D6}" type="datetimeFigureOut">
              <a:rPr lang="en-US" smtClean="0"/>
              <a:t>7/9/2021</a:t>
            </a:fld>
            <a:endParaRPr lang="en-US"/>
          </a:p>
        </p:txBody>
      </p:sp>
      <p:sp>
        <p:nvSpPr>
          <p:cNvPr id="5" name="Footer Placeholder 4">
            <a:extLst>
              <a:ext uri="{FF2B5EF4-FFF2-40B4-BE49-F238E27FC236}">
                <a16:creationId xmlns:a16="http://schemas.microsoft.com/office/drawing/2014/main" id="{47FA57BD-5B19-4DD9-A563-7606581A5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87143-86B5-4BDE-B875-7021AD4437D6}"/>
              </a:ext>
            </a:extLst>
          </p:cNvPr>
          <p:cNvSpPr>
            <a:spLocks noGrp="1"/>
          </p:cNvSpPr>
          <p:nvPr>
            <p:ph type="sldNum" sz="quarter" idx="12"/>
          </p:nvPr>
        </p:nvSpPr>
        <p:spPr/>
        <p:txBody>
          <a:bodyPr/>
          <a:lstStyle/>
          <a:p>
            <a:fld id="{53970276-5A2B-4AF3-A709-822B8E226A2D}" type="slidenum">
              <a:rPr lang="en-US" smtClean="0"/>
              <a:t>‹#›</a:t>
            </a:fld>
            <a:endParaRPr lang="en-US"/>
          </a:p>
        </p:txBody>
      </p:sp>
    </p:spTree>
    <p:extLst>
      <p:ext uri="{BB962C8B-B14F-4D97-AF65-F5344CB8AC3E}">
        <p14:creationId xmlns:p14="http://schemas.microsoft.com/office/powerpoint/2010/main" val="2146019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AE6E-2DF3-4240-B228-98D62A8547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570B43-9594-4FEB-A1B1-C404A495AD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AC12E-C0F9-4055-92E1-F72E16B2D1BF}"/>
              </a:ext>
            </a:extLst>
          </p:cNvPr>
          <p:cNvSpPr>
            <a:spLocks noGrp="1"/>
          </p:cNvSpPr>
          <p:nvPr>
            <p:ph type="dt" sz="half" idx="10"/>
          </p:nvPr>
        </p:nvSpPr>
        <p:spPr/>
        <p:txBody>
          <a:bodyPr/>
          <a:lstStyle/>
          <a:p>
            <a:fld id="{99893405-A9AC-4520-AEF6-1CB8C0CFE9D6}" type="datetimeFigureOut">
              <a:rPr lang="en-US" smtClean="0"/>
              <a:t>7/9/2021</a:t>
            </a:fld>
            <a:endParaRPr lang="en-US"/>
          </a:p>
        </p:txBody>
      </p:sp>
      <p:sp>
        <p:nvSpPr>
          <p:cNvPr id="5" name="Footer Placeholder 4">
            <a:extLst>
              <a:ext uri="{FF2B5EF4-FFF2-40B4-BE49-F238E27FC236}">
                <a16:creationId xmlns:a16="http://schemas.microsoft.com/office/drawing/2014/main" id="{142DDF23-6C6B-4EAE-89F3-3EB3B233D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23367-02F8-40CB-A734-2073B22CF1B8}"/>
              </a:ext>
            </a:extLst>
          </p:cNvPr>
          <p:cNvSpPr>
            <a:spLocks noGrp="1"/>
          </p:cNvSpPr>
          <p:nvPr>
            <p:ph type="sldNum" sz="quarter" idx="12"/>
          </p:nvPr>
        </p:nvSpPr>
        <p:spPr/>
        <p:txBody>
          <a:bodyPr/>
          <a:lstStyle/>
          <a:p>
            <a:fld id="{53970276-5A2B-4AF3-A709-822B8E226A2D}" type="slidenum">
              <a:rPr lang="en-US" smtClean="0"/>
              <a:t>‹#›</a:t>
            </a:fld>
            <a:endParaRPr lang="en-US"/>
          </a:p>
        </p:txBody>
      </p:sp>
    </p:spTree>
    <p:extLst>
      <p:ext uri="{BB962C8B-B14F-4D97-AF65-F5344CB8AC3E}">
        <p14:creationId xmlns:p14="http://schemas.microsoft.com/office/powerpoint/2010/main" val="208764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D340C5-530D-4B1B-B273-12D858D4A4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89BB3F-3A7C-475C-B96F-E3DBB38410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B9581-725A-4491-B7FA-B309447DB6A4}"/>
              </a:ext>
            </a:extLst>
          </p:cNvPr>
          <p:cNvSpPr>
            <a:spLocks noGrp="1"/>
          </p:cNvSpPr>
          <p:nvPr>
            <p:ph type="dt" sz="half" idx="10"/>
          </p:nvPr>
        </p:nvSpPr>
        <p:spPr/>
        <p:txBody>
          <a:bodyPr/>
          <a:lstStyle/>
          <a:p>
            <a:fld id="{99893405-A9AC-4520-AEF6-1CB8C0CFE9D6}" type="datetimeFigureOut">
              <a:rPr lang="en-US" smtClean="0"/>
              <a:t>7/9/2021</a:t>
            </a:fld>
            <a:endParaRPr lang="en-US"/>
          </a:p>
        </p:txBody>
      </p:sp>
      <p:sp>
        <p:nvSpPr>
          <p:cNvPr id="5" name="Footer Placeholder 4">
            <a:extLst>
              <a:ext uri="{FF2B5EF4-FFF2-40B4-BE49-F238E27FC236}">
                <a16:creationId xmlns:a16="http://schemas.microsoft.com/office/drawing/2014/main" id="{F3139836-E806-4E7D-8947-876346705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8FE2F-6A7D-4900-A161-9A17B6526026}"/>
              </a:ext>
            </a:extLst>
          </p:cNvPr>
          <p:cNvSpPr>
            <a:spLocks noGrp="1"/>
          </p:cNvSpPr>
          <p:nvPr>
            <p:ph type="sldNum" sz="quarter" idx="12"/>
          </p:nvPr>
        </p:nvSpPr>
        <p:spPr/>
        <p:txBody>
          <a:bodyPr/>
          <a:lstStyle/>
          <a:p>
            <a:fld id="{53970276-5A2B-4AF3-A709-822B8E226A2D}" type="slidenum">
              <a:rPr lang="en-US" smtClean="0"/>
              <a:t>‹#›</a:t>
            </a:fld>
            <a:endParaRPr lang="en-US"/>
          </a:p>
        </p:txBody>
      </p:sp>
    </p:spTree>
    <p:extLst>
      <p:ext uri="{BB962C8B-B14F-4D97-AF65-F5344CB8AC3E}">
        <p14:creationId xmlns:p14="http://schemas.microsoft.com/office/powerpoint/2010/main" val="289884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B4A4-C42A-44F3-A684-20838E984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8CCEDA-747A-4061-BE84-B957FDC365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1D2F-7BFB-42DD-9210-7957C80C1EC7}"/>
              </a:ext>
            </a:extLst>
          </p:cNvPr>
          <p:cNvSpPr>
            <a:spLocks noGrp="1"/>
          </p:cNvSpPr>
          <p:nvPr>
            <p:ph type="dt" sz="half" idx="10"/>
          </p:nvPr>
        </p:nvSpPr>
        <p:spPr/>
        <p:txBody>
          <a:bodyPr/>
          <a:lstStyle/>
          <a:p>
            <a:fld id="{99893405-A9AC-4520-AEF6-1CB8C0CFE9D6}" type="datetimeFigureOut">
              <a:rPr lang="en-US" smtClean="0"/>
              <a:t>7/9/2021</a:t>
            </a:fld>
            <a:endParaRPr lang="en-US"/>
          </a:p>
        </p:txBody>
      </p:sp>
      <p:sp>
        <p:nvSpPr>
          <p:cNvPr id="5" name="Footer Placeholder 4">
            <a:extLst>
              <a:ext uri="{FF2B5EF4-FFF2-40B4-BE49-F238E27FC236}">
                <a16:creationId xmlns:a16="http://schemas.microsoft.com/office/drawing/2014/main" id="{F90E752B-DBDB-4938-9B55-752831104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E480E-FA43-4ED7-A2D2-D73B35CA0D62}"/>
              </a:ext>
            </a:extLst>
          </p:cNvPr>
          <p:cNvSpPr>
            <a:spLocks noGrp="1"/>
          </p:cNvSpPr>
          <p:nvPr>
            <p:ph type="sldNum" sz="quarter" idx="12"/>
          </p:nvPr>
        </p:nvSpPr>
        <p:spPr/>
        <p:txBody>
          <a:bodyPr/>
          <a:lstStyle/>
          <a:p>
            <a:fld id="{53970276-5A2B-4AF3-A709-822B8E226A2D}" type="slidenum">
              <a:rPr lang="en-US" smtClean="0"/>
              <a:t>‹#›</a:t>
            </a:fld>
            <a:endParaRPr lang="en-US"/>
          </a:p>
        </p:txBody>
      </p:sp>
    </p:spTree>
    <p:extLst>
      <p:ext uri="{BB962C8B-B14F-4D97-AF65-F5344CB8AC3E}">
        <p14:creationId xmlns:p14="http://schemas.microsoft.com/office/powerpoint/2010/main" val="325094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D133-3D98-446E-AAE2-0B3E3DE48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E4FBEA-5516-4C66-B258-ECC203BD46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B1BD9F-B14D-46F7-9F91-1E0F92E1E272}"/>
              </a:ext>
            </a:extLst>
          </p:cNvPr>
          <p:cNvSpPr>
            <a:spLocks noGrp="1"/>
          </p:cNvSpPr>
          <p:nvPr>
            <p:ph type="dt" sz="half" idx="10"/>
          </p:nvPr>
        </p:nvSpPr>
        <p:spPr/>
        <p:txBody>
          <a:bodyPr/>
          <a:lstStyle/>
          <a:p>
            <a:fld id="{99893405-A9AC-4520-AEF6-1CB8C0CFE9D6}" type="datetimeFigureOut">
              <a:rPr lang="en-US" smtClean="0"/>
              <a:t>7/9/2021</a:t>
            </a:fld>
            <a:endParaRPr lang="en-US"/>
          </a:p>
        </p:txBody>
      </p:sp>
      <p:sp>
        <p:nvSpPr>
          <p:cNvPr id="5" name="Footer Placeholder 4">
            <a:extLst>
              <a:ext uri="{FF2B5EF4-FFF2-40B4-BE49-F238E27FC236}">
                <a16:creationId xmlns:a16="http://schemas.microsoft.com/office/drawing/2014/main" id="{1DFF6EB2-A107-436B-ABE6-EC0E4AC51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DE3DC-A915-49E4-BA2B-F8DD180BF006}"/>
              </a:ext>
            </a:extLst>
          </p:cNvPr>
          <p:cNvSpPr>
            <a:spLocks noGrp="1"/>
          </p:cNvSpPr>
          <p:nvPr>
            <p:ph type="sldNum" sz="quarter" idx="12"/>
          </p:nvPr>
        </p:nvSpPr>
        <p:spPr/>
        <p:txBody>
          <a:bodyPr/>
          <a:lstStyle/>
          <a:p>
            <a:fld id="{53970276-5A2B-4AF3-A709-822B8E226A2D}" type="slidenum">
              <a:rPr lang="en-US" smtClean="0"/>
              <a:t>‹#›</a:t>
            </a:fld>
            <a:endParaRPr lang="en-US"/>
          </a:p>
        </p:txBody>
      </p:sp>
    </p:spTree>
    <p:extLst>
      <p:ext uri="{BB962C8B-B14F-4D97-AF65-F5344CB8AC3E}">
        <p14:creationId xmlns:p14="http://schemas.microsoft.com/office/powerpoint/2010/main" val="412436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57D2-7FE6-42CD-A064-3CDF528EF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02EA2-2363-4CE3-BB7E-8F9240535E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82F247-2723-405E-A92E-65741EEB6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CE725D-AE08-406D-8947-D10DC4E0E3F6}"/>
              </a:ext>
            </a:extLst>
          </p:cNvPr>
          <p:cNvSpPr>
            <a:spLocks noGrp="1"/>
          </p:cNvSpPr>
          <p:nvPr>
            <p:ph type="dt" sz="half" idx="10"/>
          </p:nvPr>
        </p:nvSpPr>
        <p:spPr/>
        <p:txBody>
          <a:bodyPr/>
          <a:lstStyle/>
          <a:p>
            <a:fld id="{99893405-A9AC-4520-AEF6-1CB8C0CFE9D6}" type="datetimeFigureOut">
              <a:rPr lang="en-US" smtClean="0"/>
              <a:t>7/9/2021</a:t>
            </a:fld>
            <a:endParaRPr lang="en-US"/>
          </a:p>
        </p:txBody>
      </p:sp>
      <p:sp>
        <p:nvSpPr>
          <p:cNvPr id="6" name="Footer Placeholder 5">
            <a:extLst>
              <a:ext uri="{FF2B5EF4-FFF2-40B4-BE49-F238E27FC236}">
                <a16:creationId xmlns:a16="http://schemas.microsoft.com/office/drawing/2014/main" id="{BC56EBFE-5052-4E03-8908-91083DD1E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40FF4-A9C3-40BC-B04D-C6C185DCD107}"/>
              </a:ext>
            </a:extLst>
          </p:cNvPr>
          <p:cNvSpPr>
            <a:spLocks noGrp="1"/>
          </p:cNvSpPr>
          <p:nvPr>
            <p:ph type="sldNum" sz="quarter" idx="12"/>
          </p:nvPr>
        </p:nvSpPr>
        <p:spPr/>
        <p:txBody>
          <a:bodyPr/>
          <a:lstStyle/>
          <a:p>
            <a:fld id="{53970276-5A2B-4AF3-A709-822B8E226A2D}" type="slidenum">
              <a:rPr lang="en-US" smtClean="0"/>
              <a:t>‹#›</a:t>
            </a:fld>
            <a:endParaRPr lang="en-US"/>
          </a:p>
        </p:txBody>
      </p:sp>
    </p:spTree>
    <p:extLst>
      <p:ext uri="{BB962C8B-B14F-4D97-AF65-F5344CB8AC3E}">
        <p14:creationId xmlns:p14="http://schemas.microsoft.com/office/powerpoint/2010/main" val="285684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99EA-B6CB-47FE-8C08-EE3C373DFC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1B384-3C38-4584-AE4F-01922DAC26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AD2635-E558-409A-BCED-30A67E1DF0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C208A-67A4-4504-B39E-05B8957A5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93D304-4CF8-4E88-AC7E-19D14A0EC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42E09-F3D5-4140-AD4A-0B5872815E8C}"/>
              </a:ext>
            </a:extLst>
          </p:cNvPr>
          <p:cNvSpPr>
            <a:spLocks noGrp="1"/>
          </p:cNvSpPr>
          <p:nvPr>
            <p:ph type="dt" sz="half" idx="10"/>
          </p:nvPr>
        </p:nvSpPr>
        <p:spPr/>
        <p:txBody>
          <a:bodyPr/>
          <a:lstStyle/>
          <a:p>
            <a:fld id="{99893405-A9AC-4520-AEF6-1CB8C0CFE9D6}" type="datetimeFigureOut">
              <a:rPr lang="en-US" smtClean="0"/>
              <a:t>7/9/2021</a:t>
            </a:fld>
            <a:endParaRPr lang="en-US"/>
          </a:p>
        </p:txBody>
      </p:sp>
      <p:sp>
        <p:nvSpPr>
          <p:cNvPr id="8" name="Footer Placeholder 7">
            <a:extLst>
              <a:ext uri="{FF2B5EF4-FFF2-40B4-BE49-F238E27FC236}">
                <a16:creationId xmlns:a16="http://schemas.microsoft.com/office/drawing/2014/main" id="{EE87D4BC-ADDD-4B9A-9486-2F173A17D9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A2537F-DA31-4B9C-A00B-5C9DC523EEFB}"/>
              </a:ext>
            </a:extLst>
          </p:cNvPr>
          <p:cNvSpPr>
            <a:spLocks noGrp="1"/>
          </p:cNvSpPr>
          <p:nvPr>
            <p:ph type="sldNum" sz="quarter" idx="12"/>
          </p:nvPr>
        </p:nvSpPr>
        <p:spPr/>
        <p:txBody>
          <a:bodyPr/>
          <a:lstStyle/>
          <a:p>
            <a:fld id="{53970276-5A2B-4AF3-A709-822B8E226A2D}" type="slidenum">
              <a:rPr lang="en-US" smtClean="0"/>
              <a:t>‹#›</a:t>
            </a:fld>
            <a:endParaRPr lang="en-US"/>
          </a:p>
        </p:txBody>
      </p:sp>
    </p:spTree>
    <p:extLst>
      <p:ext uri="{BB962C8B-B14F-4D97-AF65-F5344CB8AC3E}">
        <p14:creationId xmlns:p14="http://schemas.microsoft.com/office/powerpoint/2010/main" val="419493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68B9-3F8B-4ACE-8C3B-24376E42C7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2A7E24-5CEE-48CF-A5D2-74F1A6DBA3C0}"/>
              </a:ext>
            </a:extLst>
          </p:cNvPr>
          <p:cNvSpPr>
            <a:spLocks noGrp="1"/>
          </p:cNvSpPr>
          <p:nvPr>
            <p:ph type="dt" sz="half" idx="10"/>
          </p:nvPr>
        </p:nvSpPr>
        <p:spPr/>
        <p:txBody>
          <a:bodyPr/>
          <a:lstStyle/>
          <a:p>
            <a:fld id="{99893405-A9AC-4520-AEF6-1CB8C0CFE9D6}" type="datetimeFigureOut">
              <a:rPr lang="en-US" smtClean="0"/>
              <a:t>7/9/2021</a:t>
            </a:fld>
            <a:endParaRPr lang="en-US"/>
          </a:p>
        </p:txBody>
      </p:sp>
      <p:sp>
        <p:nvSpPr>
          <p:cNvPr id="4" name="Footer Placeholder 3">
            <a:extLst>
              <a:ext uri="{FF2B5EF4-FFF2-40B4-BE49-F238E27FC236}">
                <a16:creationId xmlns:a16="http://schemas.microsoft.com/office/drawing/2014/main" id="{634BE7B2-2AAA-4DA0-91CF-8E417D6B5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7A9A77-C10D-4868-8A7B-74962D71F212}"/>
              </a:ext>
            </a:extLst>
          </p:cNvPr>
          <p:cNvSpPr>
            <a:spLocks noGrp="1"/>
          </p:cNvSpPr>
          <p:nvPr>
            <p:ph type="sldNum" sz="quarter" idx="12"/>
          </p:nvPr>
        </p:nvSpPr>
        <p:spPr/>
        <p:txBody>
          <a:bodyPr/>
          <a:lstStyle/>
          <a:p>
            <a:fld id="{53970276-5A2B-4AF3-A709-822B8E226A2D}" type="slidenum">
              <a:rPr lang="en-US" smtClean="0"/>
              <a:t>‹#›</a:t>
            </a:fld>
            <a:endParaRPr lang="en-US"/>
          </a:p>
        </p:txBody>
      </p:sp>
    </p:spTree>
    <p:extLst>
      <p:ext uri="{BB962C8B-B14F-4D97-AF65-F5344CB8AC3E}">
        <p14:creationId xmlns:p14="http://schemas.microsoft.com/office/powerpoint/2010/main" val="386460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FC3092-61E4-472B-9D49-DD17852D966E}"/>
              </a:ext>
            </a:extLst>
          </p:cNvPr>
          <p:cNvSpPr>
            <a:spLocks noGrp="1"/>
          </p:cNvSpPr>
          <p:nvPr>
            <p:ph type="dt" sz="half" idx="10"/>
          </p:nvPr>
        </p:nvSpPr>
        <p:spPr/>
        <p:txBody>
          <a:bodyPr/>
          <a:lstStyle/>
          <a:p>
            <a:fld id="{99893405-A9AC-4520-AEF6-1CB8C0CFE9D6}" type="datetimeFigureOut">
              <a:rPr lang="en-US" smtClean="0"/>
              <a:t>7/9/2021</a:t>
            </a:fld>
            <a:endParaRPr lang="en-US"/>
          </a:p>
        </p:txBody>
      </p:sp>
      <p:sp>
        <p:nvSpPr>
          <p:cNvPr id="3" name="Footer Placeholder 2">
            <a:extLst>
              <a:ext uri="{FF2B5EF4-FFF2-40B4-BE49-F238E27FC236}">
                <a16:creationId xmlns:a16="http://schemas.microsoft.com/office/drawing/2014/main" id="{ADCBA3F4-8D91-4F3B-9D90-1844A0CA69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A7B139-E20D-4586-AB1C-A63DE707CFEE}"/>
              </a:ext>
            </a:extLst>
          </p:cNvPr>
          <p:cNvSpPr>
            <a:spLocks noGrp="1"/>
          </p:cNvSpPr>
          <p:nvPr>
            <p:ph type="sldNum" sz="quarter" idx="12"/>
          </p:nvPr>
        </p:nvSpPr>
        <p:spPr/>
        <p:txBody>
          <a:bodyPr/>
          <a:lstStyle/>
          <a:p>
            <a:fld id="{53970276-5A2B-4AF3-A709-822B8E226A2D}" type="slidenum">
              <a:rPr lang="en-US" smtClean="0"/>
              <a:t>‹#›</a:t>
            </a:fld>
            <a:endParaRPr lang="en-US"/>
          </a:p>
        </p:txBody>
      </p:sp>
    </p:spTree>
    <p:extLst>
      <p:ext uri="{BB962C8B-B14F-4D97-AF65-F5344CB8AC3E}">
        <p14:creationId xmlns:p14="http://schemas.microsoft.com/office/powerpoint/2010/main" val="405626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141F-5652-4E11-94CA-890204B01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C05A8B-F247-435F-91FE-0D6F92967B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FDCA59-2DE2-4A83-A2A5-975B63848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A8498-04B2-43B1-8E1A-3FBA52DB7F9B}"/>
              </a:ext>
            </a:extLst>
          </p:cNvPr>
          <p:cNvSpPr>
            <a:spLocks noGrp="1"/>
          </p:cNvSpPr>
          <p:nvPr>
            <p:ph type="dt" sz="half" idx="10"/>
          </p:nvPr>
        </p:nvSpPr>
        <p:spPr/>
        <p:txBody>
          <a:bodyPr/>
          <a:lstStyle/>
          <a:p>
            <a:fld id="{99893405-A9AC-4520-AEF6-1CB8C0CFE9D6}" type="datetimeFigureOut">
              <a:rPr lang="en-US" smtClean="0"/>
              <a:t>7/9/2021</a:t>
            </a:fld>
            <a:endParaRPr lang="en-US"/>
          </a:p>
        </p:txBody>
      </p:sp>
      <p:sp>
        <p:nvSpPr>
          <p:cNvPr id="6" name="Footer Placeholder 5">
            <a:extLst>
              <a:ext uri="{FF2B5EF4-FFF2-40B4-BE49-F238E27FC236}">
                <a16:creationId xmlns:a16="http://schemas.microsoft.com/office/drawing/2014/main" id="{C2BCEE1B-6A1D-4CB5-9BAC-C0CCF3660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E75C26-EBB6-47FB-AF73-63F90037ABF3}"/>
              </a:ext>
            </a:extLst>
          </p:cNvPr>
          <p:cNvSpPr>
            <a:spLocks noGrp="1"/>
          </p:cNvSpPr>
          <p:nvPr>
            <p:ph type="sldNum" sz="quarter" idx="12"/>
          </p:nvPr>
        </p:nvSpPr>
        <p:spPr/>
        <p:txBody>
          <a:bodyPr/>
          <a:lstStyle/>
          <a:p>
            <a:fld id="{53970276-5A2B-4AF3-A709-822B8E226A2D}" type="slidenum">
              <a:rPr lang="en-US" smtClean="0"/>
              <a:t>‹#›</a:t>
            </a:fld>
            <a:endParaRPr lang="en-US"/>
          </a:p>
        </p:txBody>
      </p:sp>
    </p:spTree>
    <p:extLst>
      <p:ext uri="{BB962C8B-B14F-4D97-AF65-F5344CB8AC3E}">
        <p14:creationId xmlns:p14="http://schemas.microsoft.com/office/powerpoint/2010/main" val="159641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F81C-3B2A-465C-A360-40027BA73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FBB02F-4A63-47DB-8540-974B5E7FED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ACC6E7-571A-45F2-8D44-3A31883A6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53E18-A6C2-491C-8F82-327EDC7E2967}"/>
              </a:ext>
            </a:extLst>
          </p:cNvPr>
          <p:cNvSpPr>
            <a:spLocks noGrp="1"/>
          </p:cNvSpPr>
          <p:nvPr>
            <p:ph type="dt" sz="half" idx="10"/>
          </p:nvPr>
        </p:nvSpPr>
        <p:spPr/>
        <p:txBody>
          <a:bodyPr/>
          <a:lstStyle/>
          <a:p>
            <a:fld id="{99893405-A9AC-4520-AEF6-1CB8C0CFE9D6}" type="datetimeFigureOut">
              <a:rPr lang="en-US" smtClean="0"/>
              <a:t>7/9/2021</a:t>
            </a:fld>
            <a:endParaRPr lang="en-US"/>
          </a:p>
        </p:txBody>
      </p:sp>
      <p:sp>
        <p:nvSpPr>
          <p:cNvPr id="6" name="Footer Placeholder 5">
            <a:extLst>
              <a:ext uri="{FF2B5EF4-FFF2-40B4-BE49-F238E27FC236}">
                <a16:creationId xmlns:a16="http://schemas.microsoft.com/office/drawing/2014/main" id="{D38C7DD8-A6C7-4506-A0B8-4F919AEDC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5AA1F-ABAB-48B3-B8F1-C30C54EED9AC}"/>
              </a:ext>
            </a:extLst>
          </p:cNvPr>
          <p:cNvSpPr>
            <a:spLocks noGrp="1"/>
          </p:cNvSpPr>
          <p:nvPr>
            <p:ph type="sldNum" sz="quarter" idx="12"/>
          </p:nvPr>
        </p:nvSpPr>
        <p:spPr/>
        <p:txBody>
          <a:bodyPr/>
          <a:lstStyle/>
          <a:p>
            <a:fld id="{53970276-5A2B-4AF3-A709-822B8E226A2D}" type="slidenum">
              <a:rPr lang="en-US" smtClean="0"/>
              <a:t>‹#›</a:t>
            </a:fld>
            <a:endParaRPr lang="en-US"/>
          </a:p>
        </p:txBody>
      </p:sp>
    </p:spTree>
    <p:extLst>
      <p:ext uri="{BB962C8B-B14F-4D97-AF65-F5344CB8AC3E}">
        <p14:creationId xmlns:p14="http://schemas.microsoft.com/office/powerpoint/2010/main" val="382703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CB208-5438-4E49-82A1-DD9592251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84AD73-2E5D-4B81-A2E2-713122314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6C010-A529-45A0-B2F6-8AC692AB58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93405-A9AC-4520-AEF6-1CB8C0CFE9D6}" type="datetimeFigureOut">
              <a:rPr lang="en-US" smtClean="0"/>
              <a:t>7/9/2021</a:t>
            </a:fld>
            <a:endParaRPr lang="en-US"/>
          </a:p>
        </p:txBody>
      </p:sp>
      <p:sp>
        <p:nvSpPr>
          <p:cNvPr id="5" name="Footer Placeholder 4">
            <a:extLst>
              <a:ext uri="{FF2B5EF4-FFF2-40B4-BE49-F238E27FC236}">
                <a16:creationId xmlns:a16="http://schemas.microsoft.com/office/drawing/2014/main" id="{FA3BF814-32B8-460D-B7D6-A97C7667F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0B7A8A-A80D-4887-9067-82EFE2612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70276-5A2B-4AF3-A709-822B8E226A2D}" type="slidenum">
              <a:rPr lang="en-US" smtClean="0"/>
              <a:t>‹#›</a:t>
            </a:fld>
            <a:endParaRPr lang="en-US"/>
          </a:p>
        </p:txBody>
      </p:sp>
    </p:spTree>
    <p:extLst>
      <p:ext uri="{BB962C8B-B14F-4D97-AF65-F5344CB8AC3E}">
        <p14:creationId xmlns:p14="http://schemas.microsoft.com/office/powerpoint/2010/main" val="1944040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D230-4FAE-4F3E-B561-4D5A995BD799}"/>
              </a:ext>
            </a:extLst>
          </p:cNvPr>
          <p:cNvSpPr>
            <a:spLocks noGrp="1"/>
          </p:cNvSpPr>
          <p:nvPr>
            <p:ph type="ctrTitle"/>
          </p:nvPr>
        </p:nvSpPr>
        <p:spPr/>
        <p:txBody>
          <a:bodyPr/>
          <a:lstStyle/>
          <a:p>
            <a:r>
              <a:rPr lang="en-US" dirty="0">
                <a:solidFill>
                  <a:schemeClr val="bg1"/>
                </a:solidFill>
              </a:rPr>
              <a:t>RFM And K-means for Customer Segmentation</a:t>
            </a:r>
          </a:p>
        </p:txBody>
      </p:sp>
      <p:sp>
        <p:nvSpPr>
          <p:cNvPr id="3" name="Subtitle 2">
            <a:extLst>
              <a:ext uri="{FF2B5EF4-FFF2-40B4-BE49-F238E27FC236}">
                <a16:creationId xmlns:a16="http://schemas.microsoft.com/office/drawing/2014/main" id="{D18E90D4-931E-4962-B6E0-46D4B41BEEE8}"/>
              </a:ext>
            </a:extLst>
          </p:cNvPr>
          <p:cNvSpPr>
            <a:spLocks noGrp="1"/>
          </p:cNvSpPr>
          <p:nvPr>
            <p:ph type="subTitle" idx="1"/>
          </p:nvPr>
        </p:nvSpPr>
        <p:spPr>
          <a:xfrm>
            <a:off x="1524000" y="3429000"/>
            <a:ext cx="9144000" cy="1655762"/>
          </a:xfrm>
        </p:spPr>
        <p:txBody>
          <a:bodyPr/>
          <a:lstStyle/>
          <a:p>
            <a:r>
              <a:rPr lang="en-US" dirty="0">
                <a:solidFill>
                  <a:schemeClr val="bg1"/>
                </a:solidFill>
              </a:rPr>
              <a:t>Capstone Project - The Battle of Neighborhoods (Week 2) - Report</a:t>
            </a:r>
          </a:p>
        </p:txBody>
      </p:sp>
    </p:spTree>
    <p:extLst>
      <p:ext uri="{BB962C8B-B14F-4D97-AF65-F5344CB8AC3E}">
        <p14:creationId xmlns:p14="http://schemas.microsoft.com/office/powerpoint/2010/main" val="346375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7E291-98A5-4BEE-AF65-8829796BD536}"/>
              </a:ext>
            </a:extLst>
          </p:cNvPr>
          <p:cNvSpPr/>
          <p:nvPr/>
        </p:nvSpPr>
        <p:spPr>
          <a:xfrm>
            <a:off x="0" y="-51371"/>
            <a:ext cx="12192000" cy="6606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3E61A50C-893B-441B-BCDC-3ED2DEA29DD9}"/>
              </a:ext>
            </a:extLst>
          </p:cNvPr>
          <p:cNvSpPr>
            <a:spLocks noGrp="1"/>
          </p:cNvSpPr>
          <p:nvPr>
            <p:ph type="title"/>
          </p:nvPr>
        </p:nvSpPr>
        <p:spPr/>
        <p:txBody>
          <a:bodyPr/>
          <a:lstStyle/>
          <a:p>
            <a:r>
              <a:rPr lang="en-US" dirty="0"/>
              <a:t>Classify by K-means</a:t>
            </a:r>
            <a:endParaRPr lang="en-US" b="1" dirty="0"/>
          </a:p>
        </p:txBody>
      </p:sp>
      <p:sp>
        <p:nvSpPr>
          <p:cNvPr id="6" name="Content Placeholder 2">
            <a:extLst>
              <a:ext uri="{FF2B5EF4-FFF2-40B4-BE49-F238E27FC236}">
                <a16:creationId xmlns:a16="http://schemas.microsoft.com/office/drawing/2014/main" id="{C7280092-3060-476B-9152-70135AF2D734}"/>
              </a:ext>
            </a:extLst>
          </p:cNvPr>
          <p:cNvSpPr>
            <a:spLocks noGrp="1"/>
          </p:cNvSpPr>
          <p:nvPr>
            <p:ph idx="1"/>
          </p:nvPr>
        </p:nvSpPr>
        <p:spPr>
          <a:xfrm>
            <a:off x="9667981" y="5210888"/>
            <a:ext cx="2034284" cy="427543"/>
          </a:xfrm>
        </p:spPr>
        <p:txBody>
          <a:bodyPr>
            <a:normAutofit fontScale="85000" lnSpcReduction="10000"/>
          </a:bodyPr>
          <a:lstStyle/>
          <a:p>
            <a:pPr marL="0" indent="0">
              <a:buNone/>
            </a:pPr>
            <a:r>
              <a:rPr lang="en-US" dirty="0"/>
              <a:t>Cluster centers</a:t>
            </a:r>
          </a:p>
        </p:txBody>
      </p:sp>
      <p:pic>
        <p:nvPicPr>
          <p:cNvPr id="7" name="Picture 6" descr="Chart, scatter chart&#10;&#10;Description automatically generated">
            <a:extLst>
              <a:ext uri="{FF2B5EF4-FFF2-40B4-BE49-F238E27FC236}">
                <a16:creationId xmlns:a16="http://schemas.microsoft.com/office/drawing/2014/main" id="{C26FD51E-2CDB-41C8-9814-9A45AF0DC467}"/>
              </a:ext>
            </a:extLst>
          </p:cNvPr>
          <p:cNvPicPr/>
          <p:nvPr/>
        </p:nvPicPr>
        <p:blipFill>
          <a:blip r:embed="rId3">
            <a:extLst>
              <a:ext uri="{28A0092B-C50C-407E-A947-70E740481C1C}">
                <a14:useLocalDpi xmlns:a14="http://schemas.microsoft.com/office/drawing/2010/main" val="0"/>
              </a:ext>
            </a:extLst>
          </a:blip>
          <a:stretch>
            <a:fillRect/>
          </a:stretch>
        </p:blipFill>
        <p:spPr>
          <a:xfrm>
            <a:off x="283110" y="1437378"/>
            <a:ext cx="5943600" cy="3716655"/>
          </a:xfrm>
          <a:prstGeom prst="rect">
            <a:avLst/>
          </a:prstGeom>
        </p:spPr>
      </p:pic>
      <p:sp>
        <p:nvSpPr>
          <p:cNvPr id="10" name="Content Placeholder 2">
            <a:extLst>
              <a:ext uri="{FF2B5EF4-FFF2-40B4-BE49-F238E27FC236}">
                <a16:creationId xmlns:a16="http://schemas.microsoft.com/office/drawing/2014/main" id="{63D8898B-9C09-4C81-91F3-E302FCB7703D}"/>
              </a:ext>
            </a:extLst>
          </p:cNvPr>
          <p:cNvSpPr txBox="1">
            <a:spLocks/>
          </p:cNvSpPr>
          <p:nvPr/>
        </p:nvSpPr>
        <p:spPr>
          <a:xfrm>
            <a:off x="2866490" y="5210887"/>
            <a:ext cx="1547974" cy="4275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Classes</a:t>
            </a:r>
          </a:p>
        </p:txBody>
      </p:sp>
      <p:sp>
        <p:nvSpPr>
          <p:cNvPr id="11" name="Content Placeholder 2">
            <a:extLst>
              <a:ext uri="{FF2B5EF4-FFF2-40B4-BE49-F238E27FC236}">
                <a16:creationId xmlns:a16="http://schemas.microsoft.com/office/drawing/2014/main" id="{592D9311-E9D5-445A-9A17-64591789C4B3}"/>
              </a:ext>
            </a:extLst>
          </p:cNvPr>
          <p:cNvSpPr txBox="1">
            <a:spLocks/>
          </p:cNvSpPr>
          <p:nvPr/>
        </p:nvSpPr>
        <p:spPr>
          <a:xfrm>
            <a:off x="838199" y="5882899"/>
            <a:ext cx="10515599" cy="4275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We created K-means model. K is 10, score is 0.749867, </a:t>
            </a:r>
            <a:r>
              <a:rPr lang="en-US" dirty="0" err="1"/>
              <a:t>sse</a:t>
            </a:r>
            <a:r>
              <a:rPr lang="en-US" dirty="0"/>
              <a:t> is 1002.771267.</a:t>
            </a:r>
          </a:p>
        </p:txBody>
      </p:sp>
      <p:pic>
        <p:nvPicPr>
          <p:cNvPr id="14" name="Picture 13" descr="Chart, radar chart&#10;&#10;Description automatically generated">
            <a:extLst>
              <a:ext uri="{FF2B5EF4-FFF2-40B4-BE49-F238E27FC236}">
                <a16:creationId xmlns:a16="http://schemas.microsoft.com/office/drawing/2014/main" id="{DFFEA1D0-86AB-4193-975F-6643AA3B88DC}"/>
              </a:ext>
            </a:extLst>
          </p:cNvPr>
          <p:cNvPicPr/>
          <p:nvPr/>
        </p:nvPicPr>
        <p:blipFill>
          <a:blip r:embed="rId4">
            <a:extLst>
              <a:ext uri="{28A0092B-C50C-407E-A947-70E740481C1C}">
                <a14:useLocalDpi xmlns:a14="http://schemas.microsoft.com/office/drawing/2010/main" val="0"/>
              </a:ext>
            </a:extLst>
          </a:blip>
          <a:stretch>
            <a:fillRect/>
          </a:stretch>
        </p:blipFill>
        <p:spPr>
          <a:xfrm>
            <a:off x="4920715" y="1380524"/>
            <a:ext cx="5943600" cy="3021330"/>
          </a:xfrm>
          <a:prstGeom prst="rect">
            <a:avLst/>
          </a:prstGeom>
        </p:spPr>
      </p:pic>
      <p:pic>
        <p:nvPicPr>
          <p:cNvPr id="13" name="Picture 12" descr="Table&#10;&#10;Description automatically generated">
            <a:extLst>
              <a:ext uri="{FF2B5EF4-FFF2-40B4-BE49-F238E27FC236}">
                <a16:creationId xmlns:a16="http://schemas.microsoft.com/office/drawing/2014/main" id="{4F8B74BF-4F46-4DF7-B29D-38C6D83CFEAD}"/>
              </a:ext>
            </a:extLst>
          </p:cNvPr>
          <p:cNvPicPr/>
          <p:nvPr/>
        </p:nvPicPr>
        <p:blipFill>
          <a:blip r:embed="rId5">
            <a:extLst>
              <a:ext uri="{28A0092B-C50C-407E-A947-70E740481C1C}">
                <a14:useLocalDpi xmlns:a14="http://schemas.microsoft.com/office/drawing/2010/main" val="0"/>
              </a:ext>
            </a:extLst>
          </a:blip>
          <a:stretch>
            <a:fillRect/>
          </a:stretch>
        </p:blipFill>
        <p:spPr>
          <a:xfrm>
            <a:off x="9514940" y="1296704"/>
            <a:ext cx="2393950" cy="3105150"/>
          </a:xfrm>
          <a:prstGeom prst="rect">
            <a:avLst/>
          </a:prstGeom>
        </p:spPr>
      </p:pic>
      <p:sp>
        <p:nvSpPr>
          <p:cNvPr id="15" name="Content Placeholder 2">
            <a:extLst>
              <a:ext uri="{FF2B5EF4-FFF2-40B4-BE49-F238E27FC236}">
                <a16:creationId xmlns:a16="http://schemas.microsoft.com/office/drawing/2014/main" id="{A2A6D5C4-44B2-41E3-95B5-7D7722143E0E}"/>
              </a:ext>
            </a:extLst>
          </p:cNvPr>
          <p:cNvSpPr txBox="1">
            <a:spLocks/>
          </p:cNvSpPr>
          <p:nvPr/>
        </p:nvSpPr>
        <p:spPr>
          <a:xfrm>
            <a:off x="7161088" y="5210886"/>
            <a:ext cx="1664414" cy="4275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Proportion</a:t>
            </a:r>
          </a:p>
        </p:txBody>
      </p:sp>
    </p:spTree>
    <p:extLst>
      <p:ext uri="{BB962C8B-B14F-4D97-AF65-F5344CB8AC3E}">
        <p14:creationId xmlns:p14="http://schemas.microsoft.com/office/powerpoint/2010/main" val="3002990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7E291-98A5-4BEE-AF65-8829796BD536}"/>
              </a:ext>
            </a:extLst>
          </p:cNvPr>
          <p:cNvSpPr/>
          <p:nvPr/>
        </p:nvSpPr>
        <p:spPr>
          <a:xfrm>
            <a:off x="0" y="-51371"/>
            <a:ext cx="12192000" cy="6606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3E61A50C-893B-441B-BCDC-3ED2DEA29DD9}"/>
              </a:ext>
            </a:extLst>
          </p:cNvPr>
          <p:cNvSpPr>
            <a:spLocks noGrp="1"/>
          </p:cNvSpPr>
          <p:nvPr>
            <p:ph type="title"/>
          </p:nvPr>
        </p:nvSpPr>
        <p:spPr>
          <a:xfrm>
            <a:off x="838200" y="48259"/>
            <a:ext cx="10515600" cy="619561"/>
          </a:xfrm>
        </p:spPr>
        <p:txBody>
          <a:bodyPr>
            <a:normAutofit fontScale="90000"/>
          </a:bodyPr>
          <a:lstStyle/>
          <a:p>
            <a:r>
              <a:rPr lang="en-US" dirty="0"/>
              <a:t>Conclusion</a:t>
            </a:r>
            <a:endParaRPr lang="en-US" b="1" dirty="0"/>
          </a:p>
        </p:txBody>
      </p:sp>
      <p:pic>
        <p:nvPicPr>
          <p:cNvPr id="12" name="Picture 11" descr="Chart, sunburst chart&#10;&#10;Description automatically generated">
            <a:extLst>
              <a:ext uri="{FF2B5EF4-FFF2-40B4-BE49-F238E27FC236}">
                <a16:creationId xmlns:a16="http://schemas.microsoft.com/office/drawing/2014/main" id="{96C51751-A013-4340-ABC1-669E40F24D8F}"/>
              </a:ext>
            </a:extLst>
          </p:cNvPr>
          <p:cNvPicPr/>
          <p:nvPr/>
        </p:nvPicPr>
        <p:blipFill>
          <a:blip r:embed="rId3">
            <a:extLst>
              <a:ext uri="{28A0092B-C50C-407E-A947-70E740481C1C}">
                <a14:useLocalDpi xmlns:a14="http://schemas.microsoft.com/office/drawing/2010/main" val="0"/>
              </a:ext>
            </a:extLst>
          </a:blip>
          <a:stretch>
            <a:fillRect/>
          </a:stretch>
        </p:blipFill>
        <p:spPr>
          <a:xfrm>
            <a:off x="152400" y="1011115"/>
            <a:ext cx="5943600" cy="3556635"/>
          </a:xfrm>
          <a:prstGeom prst="rect">
            <a:avLst/>
          </a:prstGeom>
        </p:spPr>
      </p:pic>
      <p:pic>
        <p:nvPicPr>
          <p:cNvPr id="13" name="Picture 12" descr="Diagram&#10;&#10;Description automatically generated">
            <a:extLst>
              <a:ext uri="{FF2B5EF4-FFF2-40B4-BE49-F238E27FC236}">
                <a16:creationId xmlns:a16="http://schemas.microsoft.com/office/drawing/2014/main" id="{190B47BE-4AD4-4ED3-8B59-3C3E10A0537D}"/>
              </a:ext>
            </a:extLst>
          </p:cNvPr>
          <p:cNvPicPr/>
          <p:nvPr/>
        </p:nvPicPr>
        <p:blipFill>
          <a:blip r:embed="rId4">
            <a:extLst>
              <a:ext uri="{28A0092B-C50C-407E-A947-70E740481C1C}">
                <a14:useLocalDpi xmlns:a14="http://schemas.microsoft.com/office/drawing/2010/main" val="0"/>
              </a:ext>
            </a:extLst>
          </a:blip>
          <a:stretch>
            <a:fillRect/>
          </a:stretch>
        </p:blipFill>
        <p:spPr>
          <a:xfrm>
            <a:off x="4986819" y="1011115"/>
            <a:ext cx="5943600" cy="3404870"/>
          </a:xfrm>
          <a:prstGeom prst="rect">
            <a:avLst/>
          </a:prstGeom>
        </p:spPr>
      </p:pic>
      <p:sp>
        <p:nvSpPr>
          <p:cNvPr id="6" name="Content Placeholder 2">
            <a:extLst>
              <a:ext uri="{FF2B5EF4-FFF2-40B4-BE49-F238E27FC236}">
                <a16:creationId xmlns:a16="http://schemas.microsoft.com/office/drawing/2014/main" id="{C7280092-3060-476B-9152-70135AF2D734}"/>
              </a:ext>
            </a:extLst>
          </p:cNvPr>
          <p:cNvSpPr>
            <a:spLocks noGrp="1"/>
          </p:cNvSpPr>
          <p:nvPr>
            <p:ph idx="1"/>
          </p:nvPr>
        </p:nvSpPr>
        <p:spPr>
          <a:xfrm>
            <a:off x="339048" y="4567750"/>
            <a:ext cx="11700552" cy="1925125"/>
          </a:xfrm>
        </p:spPr>
        <p:txBody>
          <a:bodyPr>
            <a:normAutofit fontScale="62500" lnSpcReduction="20000"/>
          </a:bodyPr>
          <a:lstStyle/>
          <a:p>
            <a:pPr marL="0" lvl="0" indent="0">
              <a:buNone/>
            </a:pPr>
            <a:r>
              <a:rPr lang="en-US" dirty="0"/>
              <a:t>Lost customers are 23.63%. Risk customers are 7.61%. Attention customers are 7.88%. Normal customers are 21.71%. New customers are 33.62%. Good customers are 3.55%. </a:t>
            </a:r>
          </a:p>
          <a:p>
            <a:pPr marL="0" lvl="0" indent="0">
              <a:buNone/>
            </a:pPr>
            <a:r>
              <a:rPr lang="en-US" dirty="0"/>
              <a:t>Lack of customer stickiness: total of level risk and attention is more then 15%, need to do preference analysis for them. Some promotion activities should be useful. </a:t>
            </a:r>
          </a:p>
          <a:p>
            <a:pPr marL="0" lvl="0" indent="0">
              <a:buNone/>
            </a:pPr>
            <a:r>
              <a:rPr lang="en-US" dirty="0"/>
              <a:t>Level new is 33.62%, member points and gifts may helpful. </a:t>
            </a:r>
          </a:p>
          <a:p>
            <a:pPr marL="0" lvl="0" indent="0">
              <a:buNone/>
            </a:pPr>
            <a:r>
              <a:rPr lang="en-US" dirty="0"/>
              <a:t>The goods structure is not fit consume preference: level good is much smaller than level normal. Level lost is about 1/4, need more promotion activities and advertising to bring them back.</a:t>
            </a:r>
          </a:p>
          <a:p>
            <a:pPr lvl="0"/>
            <a:endParaRPr lang="en-US" dirty="0"/>
          </a:p>
        </p:txBody>
      </p:sp>
    </p:spTree>
    <p:extLst>
      <p:ext uri="{BB962C8B-B14F-4D97-AF65-F5344CB8AC3E}">
        <p14:creationId xmlns:p14="http://schemas.microsoft.com/office/powerpoint/2010/main" val="108023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7E291-98A5-4BEE-AF65-8829796BD536}"/>
              </a:ext>
            </a:extLst>
          </p:cNvPr>
          <p:cNvSpPr/>
          <p:nvPr/>
        </p:nvSpPr>
        <p:spPr>
          <a:xfrm>
            <a:off x="0" y="0"/>
            <a:ext cx="12192000" cy="6606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E61A50C-893B-441B-BCDC-3ED2DEA29DD9}"/>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5217A48E-EE7B-460E-9C30-8361CD183141}"/>
              </a:ext>
            </a:extLst>
          </p:cNvPr>
          <p:cNvSpPr>
            <a:spLocks noGrp="1"/>
          </p:cNvSpPr>
          <p:nvPr>
            <p:ph idx="1"/>
          </p:nvPr>
        </p:nvSpPr>
        <p:spPr/>
        <p:txBody>
          <a:bodyPr>
            <a:normAutofit fontScale="92500" lnSpcReduction="20000"/>
          </a:bodyPr>
          <a:lstStyle/>
          <a:p>
            <a:pPr marL="0" indent="0">
              <a:buNone/>
            </a:pPr>
            <a:r>
              <a:rPr lang="en-US" dirty="0"/>
              <a:t>I may have a convenience store after several years, then I will have many customers. I can use RFM (Recency, Frequency, Monetary Value) analysis to find out the customer structure.</a:t>
            </a:r>
          </a:p>
          <a:p>
            <a:pPr marL="0" indent="0">
              <a:buNone/>
            </a:pPr>
            <a:r>
              <a:rPr lang="en-US" dirty="0"/>
              <a:t>What is RFM Analysis? RFM (Recency, frequency, monetary value) is a marketing analysis tool used to identify a company's or an organization's best customers by using certain measures. The RFM model is based on three quantitative factors:</a:t>
            </a:r>
          </a:p>
          <a:p>
            <a:pPr marL="0" indent="0">
              <a:buNone/>
            </a:pPr>
            <a:r>
              <a:rPr lang="en-US" dirty="0"/>
              <a:t>   •	Recency: How recently a customer has made a purchase.</a:t>
            </a:r>
          </a:p>
          <a:p>
            <a:pPr marL="0" indent="0">
              <a:buNone/>
            </a:pPr>
            <a:r>
              <a:rPr lang="en-US" dirty="0"/>
              <a:t>   •	Frequency: How often a customer makes a purchase.</a:t>
            </a:r>
          </a:p>
          <a:p>
            <a:pPr marL="0" indent="0">
              <a:buNone/>
            </a:pPr>
            <a:r>
              <a:rPr lang="en-US" dirty="0"/>
              <a:t>   •	Monetary Value: How much money a customer spends on purchases.</a:t>
            </a:r>
          </a:p>
          <a:p>
            <a:pPr marL="0" indent="0">
              <a:buNone/>
            </a:pPr>
            <a:r>
              <a:rPr lang="en-US" dirty="0"/>
              <a:t>After I have a RFM data, I will split the numbers into segments, then I can use K-means to find out how many customer classes I have, and what to do with them.</a:t>
            </a:r>
          </a:p>
          <a:p>
            <a:endParaRPr lang="en-US" dirty="0"/>
          </a:p>
        </p:txBody>
      </p:sp>
    </p:spTree>
    <p:extLst>
      <p:ext uri="{BB962C8B-B14F-4D97-AF65-F5344CB8AC3E}">
        <p14:creationId xmlns:p14="http://schemas.microsoft.com/office/powerpoint/2010/main" val="204172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7E291-98A5-4BEE-AF65-8829796BD536}"/>
              </a:ext>
            </a:extLst>
          </p:cNvPr>
          <p:cNvSpPr/>
          <p:nvPr/>
        </p:nvSpPr>
        <p:spPr>
          <a:xfrm>
            <a:off x="0" y="0"/>
            <a:ext cx="12192000" cy="6606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E61A50C-893B-441B-BCDC-3ED2DEA29DD9}"/>
              </a:ext>
            </a:extLst>
          </p:cNvPr>
          <p:cNvSpPr>
            <a:spLocks noGrp="1"/>
          </p:cNvSpPr>
          <p:nvPr>
            <p:ph type="title"/>
          </p:nvPr>
        </p:nvSpPr>
        <p:spPr/>
        <p:txBody>
          <a:bodyPr/>
          <a:lstStyle/>
          <a:p>
            <a:r>
              <a:rPr lang="en-US" b="1" dirty="0"/>
              <a:t>Problem</a:t>
            </a:r>
          </a:p>
        </p:txBody>
      </p:sp>
      <p:sp>
        <p:nvSpPr>
          <p:cNvPr id="3" name="Content Placeholder 2">
            <a:extLst>
              <a:ext uri="{FF2B5EF4-FFF2-40B4-BE49-F238E27FC236}">
                <a16:creationId xmlns:a16="http://schemas.microsoft.com/office/drawing/2014/main" id="{5217A48E-EE7B-460E-9C30-8361CD183141}"/>
              </a:ext>
            </a:extLst>
          </p:cNvPr>
          <p:cNvSpPr>
            <a:spLocks noGrp="1"/>
          </p:cNvSpPr>
          <p:nvPr>
            <p:ph idx="1"/>
          </p:nvPr>
        </p:nvSpPr>
        <p:spPr/>
        <p:txBody>
          <a:bodyPr>
            <a:normAutofit/>
          </a:bodyPr>
          <a:lstStyle/>
          <a:p>
            <a:pPr lvl="0"/>
            <a:r>
              <a:rPr lang="en-US" dirty="0"/>
              <a:t>Who are the best customers?</a:t>
            </a:r>
          </a:p>
          <a:p>
            <a:pPr lvl="0"/>
            <a:r>
              <a:rPr lang="en-US" dirty="0"/>
              <a:t>Who are your loyal customers?</a:t>
            </a:r>
          </a:p>
          <a:p>
            <a:pPr lvl="0"/>
            <a:r>
              <a:rPr lang="en-US" dirty="0"/>
              <a:t>Which customer is losing interest?</a:t>
            </a:r>
          </a:p>
          <a:p>
            <a:pPr lvl="0"/>
            <a:r>
              <a:rPr lang="en-US" dirty="0"/>
              <a:t>Which customer have lost risk?</a:t>
            </a:r>
          </a:p>
          <a:p>
            <a:pPr lvl="0"/>
            <a:r>
              <a:rPr lang="en-US" dirty="0"/>
              <a:t>Who are the lost customers?</a:t>
            </a:r>
          </a:p>
          <a:p>
            <a:pPr lvl="0"/>
            <a:r>
              <a:rPr lang="en-US" dirty="0"/>
              <a:t>Does the store still run well?</a:t>
            </a:r>
          </a:p>
          <a:p>
            <a:pPr lvl="0"/>
            <a:r>
              <a:rPr lang="en-US" dirty="0"/>
              <a:t>What should I do if it not well?</a:t>
            </a:r>
          </a:p>
          <a:p>
            <a:pPr marL="0" indent="0">
              <a:buNone/>
            </a:pPr>
            <a:endParaRPr lang="en-US" dirty="0"/>
          </a:p>
        </p:txBody>
      </p:sp>
    </p:spTree>
    <p:extLst>
      <p:ext uri="{BB962C8B-B14F-4D97-AF65-F5344CB8AC3E}">
        <p14:creationId xmlns:p14="http://schemas.microsoft.com/office/powerpoint/2010/main" val="157338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7E291-98A5-4BEE-AF65-8829796BD536}"/>
              </a:ext>
            </a:extLst>
          </p:cNvPr>
          <p:cNvSpPr/>
          <p:nvPr/>
        </p:nvSpPr>
        <p:spPr>
          <a:xfrm>
            <a:off x="0" y="0"/>
            <a:ext cx="12192000" cy="6606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E61A50C-893B-441B-BCDC-3ED2DEA29DD9}"/>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5217A48E-EE7B-460E-9C30-8361CD183141}"/>
              </a:ext>
            </a:extLst>
          </p:cNvPr>
          <p:cNvSpPr>
            <a:spLocks noGrp="1"/>
          </p:cNvSpPr>
          <p:nvPr>
            <p:ph idx="1"/>
          </p:nvPr>
        </p:nvSpPr>
        <p:spPr>
          <a:xfrm>
            <a:off x="5771150" y="2055813"/>
            <a:ext cx="6198243" cy="4121150"/>
          </a:xfrm>
        </p:spPr>
        <p:txBody>
          <a:bodyPr>
            <a:normAutofit/>
          </a:bodyPr>
          <a:lstStyle/>
          <a:p>
            <a:pPr marL="0" indent="0">
              <a:buNone/>
            </a:pPr>
            <a:r>
              <a:rPr lang="en-US" dirty="0"/>
              <a:t>The data have "</a:t>
            </a:r>
            <a:r>
              <a:rPr lang="en-US" dirty="0" err="1"/>
              <a:t>InvoiceNo</a:t>
            </a:r>
            <a:r>
              <a:rPr lang="en-US" dirty="0"/>
              <a:t>", "</a:t>
            </a:r>
            <a:r>
              <a:rPr lang="en-US" dirty="0" err="1"/>
              <a:t>StockCode</a:t>
            </a:r>
            <a:r>
              <a:rPr lang="en-US" dirty="0"/>
              <a:t>", "Description", "Quantity", "</a:t>
            </a:r>
            <a:r>
              <a:rPr lang="en-US" dirty="0" err="1"/>
              <a:t>InvoiceDate</a:t>
            </a:r>
            <a:r>
              <a:rPr lang="en-US" dirty="0"/>
              <a:t>", "</a:t>
            </a:r>
            <a:r>
              <a:rPr lang="en-US" dirty="0" err="1"/>
              <a:t>UnitPrice</a:t>
            </a:r>
            <a:r>
              <a:rPr lang="en-US" dirty="0"/>
              <a:t>", "</a:t>
            </a:r>
            <a:r>
              <a:rPr lang="en-US" dirty="0" err="1"/>
              <a:t>CustomerID</a:t>
            </a:r>
            <a:r>
              <a:rPr lang="en-US" dirty="0"/>
              <a:t>", "Country" in it, we need </a:t>
            </a:r>
            <a:r>
              <a:rPr lang="en-US" dirty="0" err="1"/>
              <a:t>CustomerID</a:t>
            </a:r>
            <a:r>
              <a:rPr lang="en-US" dirty="0"/>
              <a:t> to collect "Frequency". Quantity and </a:t>
            </a:r>
            <a:r>
              <a:rPr lang="en-US" dirty="0" err="1"/>
              <a:t>UnitPrice</a:t>
            </a:r>
            <a:r>
              <a:rPr lang="en-US" dirty="0"/>
              <a:t> to calculate the total amount which needed by "Monetary". </a:t>
            </a:r>
            <a:r>
              <a:rPr lang="en-US" dirty="0" err="1"/>
              <a:t>InvoiceDate</a:t>
            </a:r>
            <a:r>
              <a:rPr lang="en-US" dirty="0"/>
              <a:t> should be transformed into </a:t>
            </a:r>
            <a:r>
              <a:rPr lang="en-US" dirty="0" err="1"/>
              <a:t>datatime</a:t>
            </a:r>
            <a:r>
              <a:rPr lang="en-US" dirty="0"/>
              <a:t> for calculating "Recency". </a:t>
            </a:r>
          </a:p>
        </p:txBody>
      </p:sp>
      <p:pic>
        <p:nvPicPr>
          <p:cNvPr id="5" name="Picture 4" descr="&#10;Columns in dataset">
            <a:extLst>
              <a:ext uri="{FF2B5EF4-FFF2-40B4-BE49-F238E27FC236}">
                <a16:creationId xmlns:a16="http://schemas.microsoft.com/office/drawing/2014/main" id="{18D19659-3B82-4686-B298-75237E2B6F41}"/>
              </a:ext>
            </a:extLst>
          </p:cNvPr>
          <p:cNvPicPr/>
          <p:nvPr/>
        </p:nvPicPr>
        <p:blipFill>
          <a:blip r:embed="rId2">
            <a:extLst>
              <a:ext uri="{28A0092B-C50C-407E-A947-70E740481C1C}">
                <a14:useLocalDpi xmlns:a14="http://schemas.microsoft.com/office/drawing/2010/main" val="0"/>
              </a:ext>
            </a:extLst>
          </a:blip>
          <a:stretch>
            <a:fillRect/>
          </a:stretch>
        </p:blipFill>
        <p:spPr>
          <a:xfrm>
            <a:off x="140055" y="1906445"/>
            <a:ext cx="5582649" cy="3929276"/>
          </a:xfrm>
          <a:prstGeom prst="rect">
            <a:avLst/>
          </a:prstGeom>
        </p:spPr>
      </p:pic>
    </p:spTree>
    <p:extLst>
      <p:ext uri="{BB962C8B-B14F-4D97-AF65-F5344CB8AC3E}">
        <p14:creationId xmlns:p14="http://schemas.microsoft.com/office/powerpoint/2010/main" val="396148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7E291-98A5-4BEE-AF65-8829796BD536}"/>
              </a:ext>
            </a:extLst>
          </p:cNvPr>
          <p:cNvSpPr/>
          <p:nvPr/>
        </p:nvSpPr>
        <p:spPr>
          <a:xfrm>
            <a:off x="0" y="0"/>
            <a:ext cx="12192000" cy="6606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E61A50C-893B-441B-BCDC-3ED2DEA29DD9}"/>
              </a:ext>
            </a:extLst>
          </p:cNvPr>
          <p:cNvSpPr>
            <a:spLocks noGrp="1"/>
          </p:cNvSpPr>
          <p:nvPr>
            <p:ph type="title"/>
          </p:nvPr>
        </p:nvSpPr>
        <p:spPr/>
        <p:txBody>
          <a:bodyPr/>
          <a:lstStyle/>
          <a:p>
            <a:r>
              <a:rPr lang="en-US" dirty="0"/>
              <a:t>Data clean</a:t>
            </a:r>
            <a:endParaRPr lang="en-US" b="1" dirty="0"/>
          </a:p>
        </p:txBody>
      </p:sp>
      <p:sp>
        <p:nvSpPr>
          <p:cNvPr id="3" name="Content Placeholder 2">
            <a:extLst>
              <a:ext uri="{FF2B5EF4-FFF2-40B4-BE49-F238E27FC236}">
                <a16:creationId xmlns:a16="http://schemas.microsoft.com/office/drawing/2014/main" id="{5217A48E-EE7B-460E-9C30-8361CD183141}"/>
              </a:ext>
            </a:extLst>
          </p:cNvPr>
          <p:cNvSpPr>
            <a:spLocks noGrp="1"/>
          </p:cNvSpPr>
          <p:nvPr>
            <p:ph idx="1"/>
          </p:nvPr>
        </p:nvSpPr>
        <p:spPr>
          <a:xfrm>
            <a:off x="838200" y="2055813"/>
            <a:ext cx="11131193" cy="4121150"/>
          </a:xfrm>
        </p:spPr>
        <p:txBody>
          <a:bodyPr>
            <a:normAutofit/>
          </a:bodyPr>
          <a:lstStyle/>
          <a:p>
            <a:pPr marL="0" indent="0">
              <a:buNone/>
            </a:pPr>
            <a:r>
              <a:rPr lang="en-US" dirty="0"/>
              <a:t>• We don't need "</a:t>
            </a:r>
            <a:r>
              <a:rPr lang="en-US" dirty="0" err="1"/>
              <a:t>InvoiceNo</a:t>
            </a:r>
            <a:r>
              <a:rPr lang="en-US" dirty="0"/>
              <a:t>","</a:t>
            </a:r>
            <a:r>
              <a:rPr lang="en-US" dirty="0" err="1"/>
              <a:t>StockCode</a:t>
            </a:r>
            <a:r>
              <a:rPr lang="en-US" dirty="0"/>
              <a:t>","</a:t>
            </a:r>
            <a:r>
              <a:rPr lang="en-US" dirty="0" err="1"/>
              <a:t>Country","Description</a:t>
            </a:r>
            <a:r>
              <a:rPr lang="en-US" dirty="0"/>
              <a:t>", drop them from dataset.</a:t>
            </a:r>
          </a:p>
          <a:p>
            <a:pPr marL="0" indent="0">
              <a:buNone/>
            </a:pPr>
            <a:r>
              <a:rPr lang="en-US" dirty="0"/>
              <a:t>• There is 135080 rows null data in </a:t>
            </a:r>
            <a:r>
              <a:rPr lang="en-US" dirty="0" err="1"/>
              <a:t>CustomerID</a:t>
            </a:r>
            <a:r>
              <a:rPr lang="en-US" dirty="0"/>
              <a:t>, the row should be deleted from the dataset.</a:t>
            </a:r>
          </a:p>
          <a:p>
            <a:pPr marL="0" indent="0">
              <a:buNone/>
            </a:pPr>
            <a:r>
              <a:rPr lang="en-US" dirty="0"/>
              <a:t>• Find 5227 duplicated data and delete the rows from the dataset.</a:t>
            </a:r>
          </a:p>
          <a:p>
            <a:pPr marL="0" indent="0">
              <a:buNone/>
            </a:pPr>
            <a:r>
              <a:rPr lang="en-US" dirty="0"/>
              <a:t>• Quantity and </a:t>
            </a:r>
            <a:r>
              <a:rPr lang="en-US" dirty="0" err="1"/>
              <a:t>UnitPrice</a:t>
            </a:r>
            <a:r>
              <a:rPr lang="en-US" dirty="0"/>
              <a:t> should not be less than 1 and should not be negative number.</a:t>
            </a:r>
          </a:p>
          <a:p>
            <a:pPr marL="0" indent="0">
              <a:buNone/>
            </a:pPr>
            <a:r>
              <a:rPr lang="en-US" dirty="0"/>
              <a:t>• Format </a:t>
            </a:r>
            <a:r>
              <a:rPr lang="en-US" dirty="0" err="1"/>
              <a:t>InvoiceDate</a:t>
            </a:r>
            <a:r>
              <a:rPr lang="en-US" dirty="0"/>
              <a:t>, from string to </a:t>
            </a:r>
            <a:r>
              <a:rPr lang="en-US" dirty="0" err="1"/>
              <a:t>datatime</a:t>
            </a:r>
            <a:r>
              <a:rPr lang="en-US" dirty="0"/>
              <a:t>.</a:t>
            </a:r>
          </a:p>
          <a:p>
            <a:pPr marL="0" indent="0">
              <a:buNone/>
            </a:pPr>
            <a:endParaRPr lang="en-US" dirty="0"/>
          </a:p>
        </p:txBody>
      </p:sp>
    </p:spTree>
    <p:extLst>
      <p:ext uri="{BB962C8B-B14F-4D97-AF65-F5344CB8AC3E}">
        <p14:creationId xmlns:p14="http://schemas.microsoft.com/office/powerpoint/2010/main" val="249390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7E291-98A5-4BEE-AF65-8829796BD536}"/>
              </a:ext>
            </a:extLst>
          </p:cNvPr>
          <p:cNvSpPr/>
          <p:nvPr/>
        </p:nvSpPr>
        <p:spPr>
          <a:xfrm>
            <a:off x="0" y="0"/>
            <a:ext cx="12192000" cy="6606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E61A50C-893B-441B-BCDC-3ED2DEA29DD9}"/>
              </a:ext>
            </a:extLst>
          </p:cNvPr>
          <p:cNvSpPr>
            <a:spLocks noGrp="1"/>
          </p:cNvSpPr>
          <p:nvPr>
            <p:ph type="title"/>
          </p:nvPr>
        </p:nvSpPr>
        <p:spPr/>
        <p:txBody>
          <a:bodyPr/>
          <a:lstStyle/>
          <a:p>
            <a:r>
              <a:rPr lang="en-US" dirty="0"/>
              <a:t>Data processing</a:t>
            </a:r>
            <a:endParaRPr lang="en-US" b="1" dirty="0"/>
          </a:p>
        </p:txBody>
      </p:sp>
      <p:sp>
        <p:nvSpPr>
          <p:cNvPr id="3" name="Content Placeholder 2">
            <a:extLst>
              <a:ext uri="{FF2B5EF4-FFF2-40B4-BE49-F238E27FC236}">
                <a16:creationId xmlns:a16="http://schemas.microsoft.com/office/drawing/2014/main" id="{5217A48E-EE7B-460E-9C30-8361CD183141}"/>
              </a:ext>
            </a:extLst>
          </p:cNvPr>
          <p:cNvSpPr>
            <a:spLocks noGrp="1"/>
          </p:cNvSpPr>
          <p:nvPr>
            <p:ph idx="1"/>
          </p:nvPr>
        </p:nvSpPr>
        <p:spPr>
          <a:xfrm>
            <a:off x="5137080" y="2506893"/>
            <a:ext cx="6832314" cy="3421296"/>
          </a:xfrm>
        </p:spPr>
        <p:txBody>
          <a:bodyPr>
            <a:normAutofit fontScale="77500" lnSpcReduction="20000"/>
          </a:bodyPr>
          <a:lstStyle/>
          <a:p>
            <a:pPr marL="0" indent="0">
              <a:buNone/>
            </a:pPr>
            <a:r>
              <a:rPr lang="en-US" dirty="0"/>
              <a:t>Find min and max date in </a:t>
            </a:r>
            <a:r>
              <a:rPr lang="en-US" dirty="0" err="1"/>
              <a:t>InvoiceDate</a:t>
            </a:r>
            <a:r>
              <a:rPr lang="en-US" dirty="0"/>
              <a:t>, use the next day as </a:t>
            </a:r>
            <a:r>
              <a:rPr lang="en-US" dirty="0" err="1"/>
              <a:t>collectTime</a:t>
            </a:r>
            <a:r>
              <a:rPr lang="en-US" dirty="0"/>
              <a:t>. Use </a:t>
            </a:r>
            <a:r>
              <a:rPr lang="en-US" dirty="0" err="1"/>
              <a:t>collectTime</a:t>
            </a:r>
            <a:r>
              <a:rPr lang="en-US" dirty="0"/>
              <a:t> and </a:t>
            </a:r>
            <a:r>
              <a:rPr lang="en-US" dirty="0" err="1"/>
              <a:t>InvoiceDate</a:t>
            </a:r>
            <a:r>
              <a:rPr lang="en-US" dirty="0"/>
              <a:t> to calculate the Recency (How recently a customer has made a purchase), named R.</a:t>
            </a:r>
          </a:p>
          <a:p>
            <a:pPr marL="0" indent="0">
              <a:buNone/>
            </a:pPr>
            <a:r>
              <a:rPr lang="en-US" dirty="0"/>
              <a:t>Group by </a:t>
            </a:r>
            <a:r>
              <a:rPr lang="en-US" dirty="0" err="1"/>
              <a:t>CustomerID</a:t>
            </a:r>
            <a:r>
              <a:rPr lang="en-US" dirty="0"/>
              <a:t> and count rows number, it is Frequency (How often a customer makes a purchase), named F.</a:t>
            </a:r>
          </a:p>
          <a:p>
            <a:pPr marL="0" indent="0">
              <a:buNone/>
            </a:pPr>
            <a:r>
              <a:rPr lang="en-US" dirty="0"/>
              <a:t>We use Quantity* </a:t>
            </a:r>
            <a:r>
              <a:rPr lang="en-US" dirty="0" err="1"/>
              <a:t>UnitPrice</a:t>
            </a:r>
            <a:r>
              <a:rPr lang="en-US" dirty="0"/>
              <a:t> as total amount, Group by </a:t>
            </a:r>
            <a:r>
              <a:rPr lang="en-US" dirty="0" err="1"/>
              <a:t>CustomerID</a:t>
            </a:r>
            <a:r>
              <a:rPr lang="en-US" dirty="0"/>
              <a:t> and sum total amount as Monetary Value (How much money a customer spends on purchases), named M.</a:t>
            </a:r>
          </a:p>
          <a:p>
            <a:pPr marL="0" indent="0">
              <a:buNone/>
            </a:pPr>
            <a:r>
              <a:rPr lang="en-US" dirty="0"/>
              <a:t>Join R, F, M table by </a:t>
            </a:r>
            <a:r>
              <a:rPr lang="en-US" dirty="0" err="1"/>
              <a:t>CustomerID</a:t>
            </a:r>
            <a:r>
              <a:rPr lang="en-US" dirty="0"/>
              <a:t> and we got RFM data.</a:t>
            </a:r>
          </a:p>
          <a:p>
            <a:pPr marL="0" indent="0">
              <a:buNone/>
            </a:pPr>
            <a:endParaRPr lang="en-US" dirty="0"/>
          </a:p>
        </p:txBody>
      </p:sp>
      <p:pic>
        <p:nvPicPr>
          <p:cNvPr id="5" name="Picture 4" descr="Table&#10;&#10;Description automatically generated">
            <a:extLst>
              <a:ext uri="{FF2B5EF4-FFF2-40B4-BE49-F238E27FC236}">
                <a16:creationId xmlns:a16="http://schemas.microsoft.com/office/drawing/2014/main" id="{C62AD722-2AA0-4307-9B42-C54C7B430C19}"/>
              </a:ext>
            </a:extLst>
          </p:cNvPr>
          <p:cNvPicPr/>
          <p:nvPr/>
        </p:nvPicPr>
        <p:blipFill>
          <a:blip r:embed="rId2">
            <a:extLst>
              <a:ext uri="{28A0092B-C50C-407E-A947-70E740481C1C}">
                <a14:useLocalDpi xmlns:a14="http://schemas.microsoft.com/office/drawing/2010/main" val="0"/>
              </a:ext>
            </a:extLst>
          </a:blip>
          <a:stretch>
            <a:fillRect/>
          </a:stretch>
        </p:blipFill>
        <p:spPr>
          <a:xfrm>
            <a:off x="222607" y="1472361"/>
            <a:ext cx="4914472" cy="4332537"/>
          </a:xfrm>
          <a:prstGeom prst="rect">
            <a:avLst/>
          </a:prstGeom>
        </p:spPr>
      </p:pic>
    </p:spTree>
    <p:extLst>
      <p:ext uri="{BB962C8B-B14F-4D97-AF65-F5344CB8AC3E}">
        <p14:creationId xmlns:p14="http://schemas.microsoft.com/office/powerpoint/2010/main" val="101708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7E291-98A5-4BEE-AF65-8829796BD536}"/>
              </a:ext>
            </a:extLst>
          </p:cNvPr>
          <p:cNvSpPr/>
          <p:nvPr/>
        </p:nvSpPr>
        <p:spPr>
          <a:xfrm>
            <a:off x="0" y="0"/>
            <a:ext cx="12192000" cy="6606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3E61A50C-893B-441B-BCDC-3ED2DEA29DD9}"/>
              </a:ext>
            </a:extLst>
          </p:cNvPr>
          <p:cNvSpPr>
            <a:spLocks noGrp="1"/>
          </p:cNvSpPr>
          <p:nvPr>
            <p:ph type="title"/>
          </p:nvPr>
        </p:nvSpPr>
        <p:spPr/>
        <p:txBody>
          <a:bodyPr/>
          <a:lstStyle/>
          <a:p>
            <a:r>
              <a:rPr lang="en-US" dirty="0"/>
              <a:t>Data segmentation</a:t>
            </a:r>
            <a:endParaRPr lang="en-US" b="1" dirty="0"/>
          </a:p>
        </p:txBody>
      </p:sp>
      <p:sp>
        <p:nvSpPr>
          <p:cNvPr id="3" name="Content Placeholder 2">
            <a:extLst>
              <a:ext uri="{FF2B5EF4-FFF2-40B4-BE49-F238E27FC236}">
                <a16:creationId xmlns:a16="http://schemas.microsoft.com/office/drawing/2014/main" id="{5217A48E-EE7B-460E-9C30-8361CD183141}"/>
              </a:ext>
            </a:extLst>
          </p:cNvPr>
          <p:cNvSpPr>
            <a:spLocks noGrp="1"/>
          </p:cNvSpPr>
          <p:nvPr>
            <p:ph idx="1"/>
          </p:nvPr>
        </p:nvSpPr>
        <p:spPr>
          <a:xfrm>
            <a:off x="552664" y="5210888"/>
            <a:ext cx="6263811" cy="427543"/>
          </a:xfrm>
        </p:spPr>
        <p:txBody>
          <a:bodyPr>
            <a:normAutofit fontScale="55000" lnSpcReduction="20000"/>
          </a:bodyPr>
          <a:lstStyle/>
          <a:p>
            <a:pPr marL="0" indent="0">
              <a:buNone/>
            </a:pPr>
            <a:r>
              <a:rPr lang="en-US" dirty="0"/>
              <a:t>Results for Jenks Natural Breaks and use Percentile (20%, 40%, 60%, 80%) split</a:t>
            </a:r>
          </a:p>
        </p:txBody>
      </p:sp>
      <p:pic>
        <p:nvPicPr>
          <p:cNvPr id="6" name="Picture 5" descr="Chart, scatter chart&#10;&#10;Description automatically generated">
            <a:extLst>
              <a:ext uri="{FF2B5EF4-FFF2-40B4-BE49-F238E27FC236}">
                <a16:creationId xmlns:a16="http://schemas.microsoft.com/office/drawing/2014/main" id="{5F6B1ECC-19E0-4CBB-81DB-F6DCA2ACAF09}"/>
              </a:ext>
            </a:extLst>
          </p:cNvPr>
          <p:cNvPicPr/>
          <p:nvPr/>
        </p:nvPicPr>
        <p:blipFill>
          <a:blip r:embed="rId2">
            <a:extLst>
              <a:ext uri="{28A0092B-C50C-407E-A947-70E740481C1C}">
                <a14:useLocalDpi xmlns:a14="http://schemas.microsoft.com/office/drawing/2010/main" val="0"/>
              </a:ext>
            </a:extLst>
          </a:blip>
          <a:stretch>
            <a:fillRect/>
          </a:stretch>
        </p:blipFill>
        <p:spPr>
          <a:xfrm>
            <a:off x="504290" y="2114320"/>
            <a:ext cx="5943600" cy="1402715"/>
          </a:xfrm>
          <a:prstGeom prst="rect">
            <a:avLst/>
          </a:prstGeom>
          <a:effectLst>
            <a:glow rad="139700">
              <a:schemeClr val="accent5">
                <a:satMod val="175000"/>
                <a:alpha val="40000"/>
              </a:schemeClr>
            </a:glow>
          </a:effectLst>
        </p:spPr>
      </p:pic>
      <p:pic>
        <p:nvPicPr>
          <p:cNvPr id="7" name="Picture 6" descr="Chart&#10;&#10;Description automatically generated">
            <a:extLst>
              <a:ext uri="{FF2B5EF4-FFF2-40B4-BE49-F238E27FC236}">
                <a16:creationId xmlns:a16="http://schemas.microsoft.com/office/drawing/2014/main" id="{02A8B839-B249-4C7F-9270-0FACB8EB98F0}"/>
              </a:ext>
            </a:extLst>
          </p:cNvPr>
          <p:cNvPicPr/>
          <p:nvPr/>
        </p:nvPicPr>
        <p:blipFill>
          <a:blip r:embed="rId3">
            <a:extLst>
              <a:ext uri="{28A0092B-C50C-407E-A947-70E740481C1C}">
                <a14:useLocalDpi xmlns:a14="http://schemas.microsoft.com/office/drawing/2010/main" val="0"/>
              </a:ext>
            </a:extLst>
          </a:blip>
          <a:stretch>
            <a:fillRect/>
          </a:stretch>
        </p:blipFill>
        <p:spPr>
          <a:xfrm>
            <a:off x="504290" y="3817851"/>
            <a:ext cx="5943600" cy="1391920"/>
          </a:xfrm>
          <a:prstGeom prst="rect">
            <a:avLst/>
          </a:prstGeom>
        </p:spPr>
      </p:pic>
      <p:sp>
        <p:nvSpPr>
          <p:cNvPr id="8" name="Content Placeholder 2">
            <a:extLst>
              <a:ext uri="{FF2B5EF4-FFF2-40B4-BE49-F238E27FC236}">
                <a16:creationId xmlns:a16="http://schemas.microsoft.com/office/drawing/2014/main" id="{EADA62B5-EB1E-42CE-885D-B5C56AE2CC60}"/>
              </a:ext>
            </a:extLst>
          </p:cNvPr>
          <p:cNvSpPr txBox="1">
            <a:spLocks/>
          </p:cNvSpPr>
          <p:nvPr/>
        </p:nvSpPr>
        <p:spPr>
          <a:xfrm>
            <a:off x="6816475" y="2279563"/>
            <a:ext cx="5311740" cy="342129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For 1D data, we use Percentile (20%, 40%, 60%, 80%) or Jenks Natural Breaks to split the data, then chose a better group</a:t>
            </a:r>
          </a:p>
          <a:p>
            <a:pPr marL="0" indent="0">
              <a:buFont typeface="Arial" panose="020B0604020202020204" pitchFamily="34" charset="0"/>
              <a:buNone/>
            </a:pPr>
            <a:r>
              <a:rPr lang="en-US" dirty="0"/>
              <a:t>The Jenks Natural Breaks Classification (or Optimization) system is a data classification method designed to optimize the arrangement of a set of values into "natural" classes. A Natural class is the most optimal class range found "naturally" in a data set. A class range is composed of items with similar characteristics that form a "natural" group within a data set.</a:t>
            </a:r>
          </a:p>
          <a:p>
            <a:pPr marL="0" indent="0">
              <a:buFont typeface="Arial" panose="020B0604020202020204" pitchFamily="34" charset="0"/>
              <a:buNone/>
            </a:pPr>
            <a:r>
              <a:rPr lang="en-US" dirty="0"/>
              <a:t>This classification method seeks to minimize the average deviation from the class mean while maximizing the deviation from the means of the other groups. The method reduces the variance within classes and maximizes the variance between classes. It is also known as the goodness of variance fit (GVF), which equals the subtraction of SDCM (sum of squared deviations for class means) from SDAM (sum of squared deviations for array mean).</a:t>
            </a:r>
          </a:p>
        </p:txBody>
      </p:sp>
    </p:spTree>
    <p:extLst>
      <p:ext uri="{BB962C8B-B14F-4D97-AF65-F5344CB8AC3E}">
        <p14:creationId xmlns:p14="http://schemas.microsoft.com/office/powerpoint/2010/main" val="249027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7E291-98A5-4BEE-AF65-8829796BD536}"/>
              </a:ext>
            </a:extLst>
          </p:cNvPr>
          <p:cNvSpPr/>
          <p:nvPr/>
        </p:nvSpPr>
        <p:spPr>
          <a:xfrm>
            <a:off x="0" y="0"/>
            <a:ext cx="12192000" cy="6606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3E61A50C-893B-441B-BCDC-3ED2DEA29DD9}"/>
              </a:ext>
            </a:extLst>
          </p:cNvPr>
          <p:cNvSpPr>
            <a:spLocks noGrp="1"/>
          </p:cNvSpPr>
          <p:nvPr>
            <p:ph type="title"/>
          </p:nvPr>
        </p:nvSpPr>
        <p:spPr/>
        <p:txBody>
          <a:bodyPr/>
          <a:lstStyle/>
          <a:p>
            <a:r>
              <a:rPr lang="en-US" dirty="0"/>
              <a:t>RFM segments</a:t>
            </a:r>
            <a:endParaRPr lang="en-US" b="1" dirty="0"/>
          </a:p>
        </p:txBody>
      </p:sp>
      <p:pic>
        <p:nvPicPr>
          <p:cNvPr id="9" name="Picture 8" descr="Table&#10;&#10;Description automatically generated">
            <a:extLst>
              <a:ext uri="{FF2B5EF4-FFF2-40B4-BE49-F238E27FC236}">
                <a16:creationId xmlns:a16="http://schemas.microsoft.com/office/drawing/2014/main" id="{F1C90320-B00A-44A2-AC43-5CAC329DEB9D}"/>
              </a:ext>
            </a:extLst>
          </p:cNvPr>
          <p:cNvPicPr/>
          <p:nvPr/>
        </p:nvPicPr>
        <p:blipFill>
          <a:blip r:embed="rId3">
            <a:extLst>
              <a:ext uri="{28A0092B-C50C-407E-A947-70E740481C1C}">
                <a14:useLocalDpi xmlns:a14="http://schemas.microsoft.com/office/drawing/2010/main" val="0"/>
              </a:ext>
            </a:extLst>
          </a:blip>
          <a:stretch>
            <a:fillRect/>
          </a:stretch>
        </p:blipFill>
        <p:spPr>
          <a:xfrm>
            <a:off x="56508" y="1762609"/>
            <a:ext cx="12078984" cy="2038830"/>
          </a:xfrm>
          <a:prstGeom prst="rect">
            <a:avLst/>
          </a:prstGeom>
        </p:spPr>
      </p:pic>
    </p:spTree>
    <p:extLst>
      <p:ext uri="{BB962C8B-B14F-4D97-AF65-F5344CB8AC3E}">
        <p14:creationId xmlns:p14="http://schemas.microsoft.com/office/powerpoint/2010/main" val="376334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7E291-98A5-4BEE-AF65-8829796BD536}"/>
              </a:ext>
            </a:extLst>
          </p:cNvPr>
          <p:cNvSpPr/>
          <p:nvPr/>
        </p:nvSpPr>
        <p:spPr>
          <a:xfrm>
            <a:off x="0" y="0"/>
            <a:ext cx="12192000" cy="6606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Qweqweqewe</a:t>
            </a:r>
            <a:r>
              <a:rPr lang="en-US" dirty="0"/>
              <a:t> </a:t>
            </a:r>
          </a:p>
        </p:txBody>
      </p:sp>
      <p:sp>
        <p:nvSpPr>
          <p:cNvPr id="2" name="Title 1">
            <a:extLst>
              <a:ext uri="{FF2B5EF4-FFF2-40B4-BE49-F238E27FC236}">
                <a16:creationId xmlns:a16="http://schemas.microsoft.com/office/drawing/2014/main" id="{3E61A50C-893B-441B-BCDC-3ED2DEA29DD9}"/>
              </a:ext>
            </a:extLst>
          </p:cNvPr>
          <p:cNvSpPr>
            <a:spLocks noGrp="1"/>
          </p:cNvSpPr>
          <p:nvPr>
            <p:ph type="title"/>
          </p:nvPr>
        </p:nvSpPr>
        <p:spPr/>
        <p:txBody>
          <a:bodyPr/>
          <a:lstStyle/>
          <a:p>
            <a:r>
              <a:rPr lang="en-US" dirty="0"/>
              <a:t>Find Best K for K-means</a:t>
            </a:r>
            <a:endParaRPr lang="en-US" b="1" dirty="0"/>
          </a:p>
        </p:txBody>
      </p:sp>
      <p:pic>
        <p:nvPicPr>
          <p:cNvPr id="5" name="Picture 4" descr="Chart, line chart&#10;&#10;Description automatically generated">
            <a:extLst>
              <a:ext uri="{FF2B5EF4-FFF2-40B4-BE49-F238E27FC236}">
                <a16:creationId xmlns:a16="http://schemas.microsoft.com/office/drawing/2014/main" id="{CF85069A-2D0A-4FFF-93DA-81AC9F746149}"/>
              </a:ext>
            </a:extLst>
          </p:cNvPr>
          <p:cNvPicPr/>
          <p:nvPr/>
        </p:nvPicPr>
        <p:blipFill>
          <a:blip r:embed="rId3">
            <a:extLst>
              <a:ext uri="{28A0092B-C50C-407E-A947-70E740481C1C}">
                <a14:useLocalDpi xmlns:a14="http://schemas.microsoft.com/office/drawing/2010/main" val="0"/>
              </a:ext>
            </a:extLst>
          </a:blip>
          <a:stretch>
            <a:fillRect/>
          </a:stretch>
        </p:blipFill>
        <p:spPr>
          <a:xfrm>
            <a:off x="654121" y="1382833"/>
            <a:ext cx="10699679" cy="3569311"/>
          </a:xfrm>
          <a:prstGeom prst="rect">
            <a:avLst/>
          </a:prstGeom>
        </p:spPr>
      </p:pic>
      <p:sp>
        <p:nvSpPr>
          <p:cNvPr id="6" name="Content Placeholder 2">
            <a:extLst>
              <a:ext uri="{FF2B5EF4-FFF2-40B4-BE49-F238E27FC236}">
                <a16:creationId xmlns:a16="http://schemas.microsoft.com/office/drawing/2014/main" id="{C7280092-3060-476B-9152-70135AF2D734}"/>
              </a:ext>
            </a:extLst>
          </p:cNvPr>
          <p:cNvSpPr>
            <a:spLocks noGrp="1"/>
          </p:cNvSpPr>
          <p:nvPr>
            <p:ph idx="1"/>
          </p:nvPr>
        </p:nvSpPr>
        <p:spPr>
          <a:xfrm>
            <a:off x="654121" y="5210888"/>
            <a:ext cx="10598222" cy="427543"/>
          </a:xfrm>
        </p:spPr>
        <p:txBody>
          <a:bodyPr>
            <a:normAutofit fontScale="85000" lnSpcReduction="10000"/>
          </a:bodyPr>
          <a:lstStyle/>
          <a:p>
            <a:pPr marL="0" indent="0">
              <a:buNone/>
            </a:pPr>
            <a:r>
              <a:rPr lang="en-US" dirty="0"/>
              <a:t>We run 20 times K-means and compare silhouette score and </a:t>
            </a:r>
            <a:r>
              <a:rPr lang="en-US" dirty="0" err="1"/>
              <a:t>sse</a:t>
            </a:r>
            <a:r>
              <a:rPr lang="en-US" dirty="0"/>
              <a:t>, the best K is 10.</a:t>
            </a:r>
          </a:p>
        </p:txBody>
      </p:sp>
    </p:spTree>
    <p:extLst>
      <p:ext uri="{BB962C8B-B14F-4D97-AF65-F5344CB8AC3E}">
        <p14:creationId xmlns:p14="http://schemas.microsoft.com/office/powerpoint/2010/main" val="2176923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839</Words>
  <Application>Microsoft Office PowerPoint</Application>
  <PresentationFormat>Widescreen</PresentationFormat>
  <Paragraphs>53</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RFM And K-means for Customer Segmentation</vt:lpstr>
      <vt:lpstr>Introduction</vt:lpstr>
      <vt:lpstr>Problem</vt:lpstr>
      <vt:lpstr>Data</vt:lpstr>
      <vt:lpstr>Data clean</vt:lpstr>
      <vt:lpstr>Data processing</vt:lpstr>
      <vt:lpstr>Data segmentation</vt:lpstr>
      <vt:lpstr>RFM segments</vt:lpstr>
      <vt:lpstr>Find Best K for K-means</vt:lpstr>
      <vt:lpstr>Classify by K-means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RFM And K-means for Customer Segmentation</dc:title>
  <dc:creator>Qiao, Yipeng</dc:creator>
  <cp:lastModifiedBy>Qiao, Yipeng</cp:lastModifiedBy>
  <cp:revision>17</cp:revision>
  <dcterms:created xsi:type="dcterms:W3CDTF">2021-07-09T00:56:14Z</dcterms:created>
  <dcterms:modified xsi:type="dcterms:W3CDTF">2021-07-09T01:33:11Z</dcterms:modified>
</cp:coreProperties>
</file>