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1"/>
  </p:notesMasterIdLst>
  <p:sldIdLst>
    <p:sldId id="256" r:id="rId4"/>
    <p:sldId id="337" r:id="rId5"/>
    <p:sldId id="275" r:id="rId6"/>
    <p:sldId id="322" r:id="rId7"/>
    <p:sldId id="323" r:id="rId8"/>
    <p:sldId id="324" r:id="rId9"/>
    <p:sldId id="326" r:id="rId10"/>
    <p:sldId id="327" r:id="rId11"/>
    <p:sldId id="335" r:id="rId12"/>
    <p:sldId id="338" r:id="rId13"/>
    <p:sldId id="328" r:id="rId14"/>
    <p:sldId id="330" r:id="rId15"/>
    <p:sldId id="332" r:id="rId16"/>
    <p:sldId id="325" r:id="rId17"/>
    <p:sldId id="339" r:id="rId18"/>
    <p:sldId id="340" r:id="rId19"/>
    <p:sldId id="264" r:id="rId20"/>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B2A3"/>
    <a:srgbClr val="C8D2F2"/>
    <a:srgbClr val="4BB0D8"/>
    <a:srgbClr val="EAF9F1"/>
    <a:srgbClr val="98DFBB"/>
    <a:srgbClr val="9AD3E9"/>
    <a:srgbClr val="A4B4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72564" autoAdjust="0"/>
  </p:normalViewPr>
  <p:slideViewPr>
    <p:cSldViewPr>
      <p:cViewPr>
        <p:scale>
          <a:sx n="84" d="100"/>
          <a:sy n="84" d="100"/>
        </p:scale>
        <p:origin x="851" y="43"/>
      </p:cViewPr>
      <p:guideLst>
        <p:guide orient="horz" pos="1847"/>
        <p:guide pos="288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FE4780-4742-4AF7-B9F6-29387D06C872}" type="datetimeFigureOut">
              <a:rPr lang="ko-KR" altLang="en-US" smtClean="0"/>
              <a:t>2019-06-04</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0E160-F603-41F3-A192-DC95957721C3}" type="slidenum">
              <a:rPr lang="ko-KR" altLang="en-US" smtClean="0"/>
              <a:t>‹#›</a:t>
            </a:fld>
            <a:endParaRPr lang="ko-KR" altLang="en-US"/>
          </a:p>
        </p:txBody>
      </p:sp>
    </p:spTree>
    <p:extLst>
      <p:ext uri="{BB962C8B-B14F-4D97-AF65-F5344CB8AC3E}">
        <p14:creationId xmlns:p14="http://schemas.microsoft.com/office/powerpoint/2010/main" val="19514411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100" dirty="0"/>
              <a:t>H</a:t>
            </a:r>
            <a:r>
              <a:rPr lang="en-US" altLang="zh-CN" sz="1100" dirty="0"/>
              <a:t>ello, everyone. Thank you for being here. My name is Dan Zeng.</a:t>
            </a:r>
          </a:p>
          <a:p>
            <a:r>
              <a:rPr lang="en-US" altLang="ko-KR" sz="1100" dirty="0"/>
              <a:t>Today, I will introduce our work:</a:t>
            </a:r>
          </a:p>
          <a:p>
            <a:r>
              <a:rPr lang="en-US" altLang="ko-KR" sz="1100" dirty="0"/>
              <a:t>Likelihood ratio based loss to finetune CNNs for very low resolution face verification</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This is a collaborative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kə'læbərətɪ</a:t>
            </a:r>
            <a:r>
              <a:rPr lang="en-US" altLang="zh-CN" sz="1200" b="0" i="0" kern="1200" dirty="0">
                <a:solidFill>
                  <a:schemeClr val="tx1"/>
                </a:solidFill>
                <a:effectLst/>
                <a:latin typeface="+mn-lt"/>
                <a:ea typeface="+mn-ea"/>
                <a:cs typeface="+mn-cs"/>
              </a:rPr>
              <a:t>/</a:t>
            </a:r>
          </a:p>
          <a:p>
            <a:r>
              <a:rPr lang="en-US" altLang="ko-KR" sz="1100" dirty="0"/>
              <a:t>work by University of </a:t>
            </a:r>
            <a:r>
              <a:rPr lang="en-US" altLang="ko-KR" sz="1100" dirty="0" err="1"/>
              <a:t>twente</a:t>
            </a:r>
            <a:r>
              <a:rPr lang="en-US" altLang="ko-KR" sz="1100" dirty="0"/>
              <a:t> and Sichuan University</a:t>
            </a:r>
          </a:p>
        </p:txBody>
      </p:sp>
      <p:sp>
        <p:nvSpPr>
          <p:cNvPr id="4" name="Slide Number Placeholder 3"/>
          <p:cNvSpPr>
            <a:spLocks noGrp="1"/>
          </p:cNvSpPr>
          <p:nvPr>
            <p:ph type="sldNum" sz="quarter" idx="10"/>
          </p:nvPr>
        </p:nvSpPr>
        <p:spPr/>
        <p:txBody>
          <a:bodyPr/>
          <a:lstStyle/>
          <a:p>
            <a:fld id="{B820E160-F603-41F3-A192-DC95957721C3}" type="slidenum">
              <a:rPr lang="ko-KR" altLang="en-US" smtClean="0"/>
              <a:t>1</a:t>
            </a:fld>
            <a:endParaRPr lang="ko-KR" altLang="en-US"/>
          </a:p>
        </p:txBody>
      </p:sp>
    </p:spTree>
    <p:extLst>
      <p:ext uri="{BB962C8B-B14F-4D97-AF65-F5344CB8AC3E}">
        <p14:creationId xmlns:p14="http://schemas.microsoft.com/office/powerpoint/2010/main" val="2316819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a:t>
            </a:r>
            <a:r>
              <a:rPr lang="zh-CN" altLang="en-US" dirty="0"/>
              <a:t> </a:t>
            </a:r>
            <a:r>
              <a:rPr lang="en-US" altLang="zh-CN" dirty="0"/>
              <a:t>give</a:t>
            </a:r>
            <a:r>
              <a:rPr lang="zh-CN" altLang="en-US" dirty="0"/>
              <a:t> </a:t>
            </a:r>
            <a:r>
              <a:rPr lang="en-US" altLang="zh-CN" dirty="0"/>
              <a:t>detail</a:t>
            </a:r>
            <a:r>
              <a:rPr lang="zh-CN" altLang="en-US" dirty="0"/>
              <a:t> </a:t>
            </a:r>
            <a:r>
              <a:rPr lang="en-US" altLang="zh-CN" dirty="0"/>
              <a:t>about training procedure.</a:t>
            </a:r>
          </a:p>
          <a:p>
            <a:r>
              <a:rPr lang="en-US" altLang="zh-CN" dirty="0"/>
              <a:t>As for deep </a:t>
            </a:r>
            <a:r>
              <a:rPr lang="en-US" altLang="zh-CN" dirty="0" err="1"/>
              <a:t>Cnns</a:t>
            </a:r>
            <a:r>
              <a:rPr lang="en-US" altLang="zh-CN" dirty="0"/>
              <a:t>, we take the RIDN deep model for use which is training on about half million faces from public datasets.</a:t>
            </a:r>
          </a:p>
          <a:p>
            <a:r>
              <a:rPr lang="en-US" altLang="zh-CN" dirty="0"/>
              <a:t>When train the likelihood ratio classifier, we use the first 100 subjects of </a:t>
            </a:r>
            <a:r>
              <a:rPr lang="en-US" altLang="zh-CN" dirty="0" err="1"/>
              <a:t>Scface</a:t>
            </a:r>
            <a:r>
              <a:rPr lang="en-US" altLang="zh-CN" dirty="0"/>
              <a:t> for training. There are about 1600 faces in total.</a:t>
            </a:r>
          </a:p>
          <a:p>
            <a:r>
              <a:rPr lang="en-US" altLang="zh-CN" dirty="0"/>
              <a:t>Regarding the finetune process by the proposed loss, we generate genuine pairs and impostor pairs from the training set of </a:t>
            </a:r>
            <a:r>
              <a:rPr lang="en-US" altLang="zh-CN" dirty="0" err="1"/>
              <a:t>Scface</a:t>
            </a:r>
            <a:r>
              <a:rPr lang="en-US" altLang="zh-CN" dirty="0"/>
              <a:t>. </a:t>
            </a:r>
          </a:p>
          <a:p>
            <a:r>
              <a:rPr lang="en-US" altLang="zh-CN" dirty="0"/>
              <a:t>To sum up, no additional faces are needed for the third step.</a:t>
            </a:r>
            <a:endParaRPr lang="zh-CN" altLang="en-US" dirty="0"/>
          </a:p>
        </p:txBody>
      </p:sp>
      <p:sp>
        <p:nvSpPr>
          <p:cNvPr id="4" name="灯片编号占位符 3"/>
          <p:cNvSpPr>
            <a:spLocks noGrp="1"/>
          </p:cNvSpPr>
          <p:nvPr>
            <p:ph type="sldNum" sz="quarter" idx="5"/>
          </p:nvPr>
        </p:nvSpPr>
        <p:spPr/>
        <p:txBody>
          <a:bodyPr/>
          <a:lstStyle/>
          <a:p>
            <a:fld id="{B820E160-F603-41F3-A192-DC95957721C3}" type="slidenum">
              <a:rPr lang="ko-KR" altLang="en-US" smtClean="0"/>
              <a:t>10</a:t>
            </a:fld>
            <a:endParaRPr lang="ko-KR" altLang="en-US"/>
          </a:p>
        </p:txBody>
      </p:sp>
    </p:spTree>
    <p:extLst>
      <p:ext uri="{BB962C8B-B14F-4D97-AF65-F5344CB8AC3E}">
        <p14:creationId xmlns:p14="http://schemas.microsoft.com/office/powerpoint/2010/main" val="2012220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Once we obtained new feature embeddings, we apply them for testing. During testing phase</a:t>
            </a:r>
            <a:r>
              <a:rPr lang="zh-CN" altLang="en-US" dirty="0"/>
              <a:t>， </a:t>
            </a:r>
            <a:r>
              <a:rPr lang="en-US" altLang="zh-CN" dirty="0"/>
              <a:t>the likelihood ratio classifier is used as a metric for face verification. It makes sense because we optimized the deep CNNs based on the likelihood ratio loss during training.</a:t>
            </a:r>
          </a:p>
          <a:p>
            <a:r>
              <a:rPr lang="en-US" altLang="zh-CN" dirty="0"/>
              <a:t>The faces with resolution lower than 16 by 16 can be defined as VLR faces. Here show the very low resolution faces in </a:t>
            </a:r>
            <a:r>
              <a:rPr lang="en-US" altLang="zh-CN" dirty="0" err="1"/>
              <a:t>Scface</a:t>
            </a:r>
            <a:r>
              <a:rPr lang="en-US" altLang="zh-CN" dirty="0"/>
              <a:t> dataset. Faces originate from the same person are in a green box. It is quite </a:t>
            </a:r>
            <a:r>
              <a:rPr kumimoji="1" lang="en-US" altLang="zh-CN" dirty="0">
                <a:solidFill>
                  <a:schemeClr val="bg1"/>
                </a:solidFill>
              </a:rPr>
              <a:t>challenge and prone-to-error </a:t>
            </a:r>
            <a:r>
              <a:rPr lang="en-US" altLang="zh-CN" dirty="0"/>
              <a:t>for human eyes to recognize them. (16 by 16)</a:t>
            </a:r>
          </a:p>
          <a:p>
            <a:r>
              <a:rPr lang="en-US" altLang="zh-CN" dirty="0"/>
              <a:t>We take the very low resolution face recognition as an example because usually there are quite limited VLR faces at hand, and it is also challenge and often encountered in surveillance scenario.</a:t>
            </a:r>
          </a:p>
        </p:txBody>
      </p:sp>
      <p:sp>
        <p:nvSpPr>
          <p:cNvPr id="4" name="灯片编号占位符 3"/>
          <p:cNvSpPr>
            <a:spLocks noGrp="1"/>
          </p:cNvSpPr>
          <p:nvPr>
            <p:ph type="sldNum" sz="quarter" idx="5"/>
          </p:nvPr>
        </p:nvSpPr>
        <p:spPr/>
        <p:txBody>
          <a:bodyPr/>
          <a:lstStyle/>
          <a:p>
            <a:fld id="{B820E160-F603-41F3-A192-DC95957721C3}" type="slidenum">
              <a:rPr lang="ko-KR" altLang="en-US" smtClean="0"/>
              <a:t>11</a:t>
            </a:fld>
            <a:endParaRPr lang="ko-KR" altLang="en-US"/>
          </a:p>
        </p:txBody>
      </p:sp>
    </p:spTree>
    <p:extLst>
      <p:ext uri="{BB962C8B-B14F-4D97-AF65-F5344CB8AC3E}">
        <p14:creationId xmlns:p14="http://schemas.microsoft.com/office/powerpoint/2010/main" val="2678014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we arrive at the experiment part. (click)</a:t>
            </a:r>
          </a:p>
          <a:p>
            <a:r>
              <a:rPr lang="en-US" altLang="zh-CN" dirty="0"/>
              <a:t>Effect of prior odds on performance is shown in the figure. </a:t>
            </a:r>
          </a:p>
          <a:p>
            <a:r>
              <a:rPr lang="en-US" altLang="zh-CN" dirty="0"/>
              <a:t>X axis is the inverse of  prior odds.</a:t>
            </a:r>
          </a:p>
          <a:p>
            <a:r>
              <a:rPr lang="en-US" altLang="zh-CN" dirty="0"/>
              <a:t>//Ns denotes the number of image pairs from the same person;</a:t>
            </a:r>
            <a:r>
              <a:rPr lang="zh-CN" altLang="en-US" dirty="0"/>
              <a:t> </a:t>
            </a:r>
            <a:r>
              <a:rPr lang="en-US" altLang="zh-CN" dirty="0"/>
              <a:t>Nd  is the number of image pairs from the different individuals.</a:t>
            </a:r>
          </a:p>
          <a:p>
            <a:r>
              <a:rPr lang="en-US" altLang="zh-CN" dirty="0"/>
              <a:t>From the curve, we investigate that around x=1.7, the verification rate reaches the peak value. (click)</a:t>
            </a:r>
          </a:p>
          <a:p>
            <a:r>
              <a:rPr lang="en-US" altLang="zh-CN" dirty="0"/>
              <a:t>We</a:t>
            </a:r>
            <a:r>
              <a:rPr lang="zh-CN" altLang="en-US" dirty="0"/>
              <a:t> </a:t>
            </a:r>
            <a:r>
              <a:rPr lang="en-US" altLang="zh-CN" dirty="0"/>
              <a:t>tune</a:t>
            </a:r>
            <a:r>
              <a:rPr lang="zh-CN" altLang="en-US" dirty="0"/>
              <a:t> </a:t>
            </a:r>
            <a:r>
              <a:rPr lang="en-US" altLang="zh-CN" dirty="0"/>
              <a:t>this</a:t>
            </a:r>
            <a:r>
              <a:rPr lang="zh-CN" altLang="en-US" dirty="0"/>
              <a:t> </a:t>
            </a:r>
            <a:r>
              <a:rPr lang="en-US" altLang="zh-CN" dirty="0" err="1"/>
              <a:t>hyperparamter</a:t>
            </a:r>
            <a:r>
              <a:rPr lang="zh-CN" altLang="en-US" dirty="0"/>
              <a:t> </a:t>
            </a:r>
            <a:r>
              <a:rPr lang="en-US" altLang="zh-CN" dirty="0"/>
              <a:t> to optimize the performance. (click)</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dirty="0"/>
              <a:t>We also conduct the experiments to know how the number of training image pairs affect the performance. We set </a:t>
            </a:r>
            <a:r>
              <a:rPr lang="en-US" altLang="zh-CN" sz="1200" dirty="0">
                <a:latin typeface="Calibri" panose="020F0502020204030204" pitchFamily="34" charset="0"/>
                <a:cs typeface="Calibri" panose="020F0502020204030204" pitchFamily="34" charset="0"/>
              </a:rPr>
              <a:t>the prior odds to 1, and vary the number of image pairs.</a:t>
            </a:r>
            <a:endParaRPr lang="en-US" altLang="zh-CN" dirty="0"/>
          </a:p>
          <a:p>
            <a:r>
              <a:rPr lang="en-US" altLang="zh-CN" dirty="0"/>
              <a:t>Regarding the effects of number of training image pairs</a:t>
            </a:r>
            <a:r>
              <a:rPr lang="zh-CN" altLang="en-US" dirty="0"/>
              <a:t>，</a:t>
            </a:r>
            <a:r>
              <a:rPr lang="en-US" altLang="zh-CN" dirty="0"/>
              <a:t>we find that the use of loss function can always improve the performance compared with  the baseline performance which is obtained by the same architecture without the use of loss function. The</a:t>
            </a:r>
            <a:r>
              <a:rPr lang="zh-CN" altLang="en-US" dirty="0"/>
              <a:t> </a:t>
            </a:r>
            <a:r>
              <a:rPr lang="en-US" altLang="zh-CN" dirty="0"/>
              <a:t>table</a:t>
            </a:r>
            <a:r>
              <a:rPr lang="zh-CN" altLang="en-US" dirty="0"/>
              <a:t> </a:t>
            </a:r>
            <a:r>
              <a:rPr lang="en-US" altLang="zh-CN" dirty="0"/>
              <a:t>shows the use of few hundred of pairs have positive effect on results.</a:t>
            </a:r>
          </a:p>
          <a:p>
            <a:endParaRPr lang="zh-CN" altLang="en-US" dirty="0"/>
          </a:p>
        </p:txBody>
      </p:sp>
      <p:sp>
        <p:nvSpPr>
          <p:cNvPr id="4" name="灯片编号占位符 3"/>
          <p:cNvSpPr>
            <a:spLocks noGrp="1"/>
          </p:cNvSpPr>
          <p:nvPr>
            <p:ph type="sldNum" sz="quarter" idx="5"/>
          </p:nvPr>
        </p:nvSpPr>
        <p:spPr/>
        <p:txBody>
          <a:bodyPr/>
          <a:lstStyle/>
          <a:p>
            <a:fld id="{B820E160-F603-41F3-A192-DC95957721C3}" type="slidenum">
              <a:rPr lang="ko-KR" altLang="en-US" smtClean="0"/>
              <a:t>12</a:t>
            </a:fld>
            <a:endParaRPr lang="ko-KR" altLang="en-US"/>
          </a:p>
        </p:txBody>
      </p:sp>
    </p:spTree>
    <p:extLst>
      <p:ext uri="{BB962C8B-B14F-4D97-AF65-F5344CB8AC3E}">
        <p14:creationId xmlns:p14="http://schemas.microsoft.com/office/powerpoint/2010/main" val="1180035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When compare our results with  other SOTA methods on VLR face verification, our proposed loss function get the best performance.</a:t>
            </a:r>
          </a:p>
        </p:txBody>
      </p:sp>
      <p:sp>
        <p:nvSpPr>
          <p:cNvPr id="4" name="灯片编号占位符 3"/>
          <p:cNvSpPr>
            <a:spLocks noGrp="1"/>
          </p:cNvSpPr>
          <p:nvPr>
            <p:ph type="sldNum" sz="quarter" idx="5"/>
          </p:nvPr>
        </p:nvSpPr>
        <p:spPr/>
        <p:txBody>
          <a:bodyPr/>
          <a:lstStyle/>
          <a:p>
            <a:fld id="{B820E160-F603-41F3-A192-DC95957721C3}" type="slidenum">
              <a:rPr lang="ko-KR" altLang="en-US" smtClean="0"/>
              <a:t>13</a:t>
            </a:fld>
            <a:endParaRPr lang="ko-KR" altLang="en-US"/>
          </a:p>
        </p:txBody>
      </p:sp>
    </p:spTree>
    <p:extLst>
      <p:ext uri="{BB962C8B-B14F-4D97-AF65-F5344CB8AC3E}">
        <p14:creationId xmlns:p14="http://schemas.microsoft.com/office/powerpoint/2010/main" val="9227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This is the architecture we pose in the beginning. </a:t>
            </a:r>
            <a:br>
              <a:rPr lang="en-US" altLang="zh-CN" dirty="0"/>
            </a:br>
            <a:endParaRPr lang="en-US" altLang="zh-CN" dirty="0"/>
          </a:p>
        </p:txBody>
      </p:sp>
      <p:sp>
        <p:nvSpPr>
          <p:cNvPr id="4" name="灯片编号占位符 3"/>
          <p:cNvSpPr>
            <a:spLocks noGrp="1"/>
          </p:cNvSpPr>
          <p:nvPr>
            <p:ph type="sldNum" sz="quarter" idx="5"/>
          </p:nvPr>
        </p:nvSpPr>
        <p:spPr/>
        <p:txBody>
          <a:bodyPr/>
          <a:lstStyle/>
          <a:p>
            <a:fld id="{B820E160-F603-41F3-A192-DC95957721C3}" type="slidenum">
              <a:rPr lang="ko-KR" altLang="en-US" smtClean="0"/>
              <a:t>14</a:t>
            </a:fld>
            <a:endParaRPr lang="ko-KR" altLang="en-US"/>
          </a:p>
        </p:txBody>
      </p:sp>
    </p:spTree>
    <p:extLst>
      <p:ext uri="{BB962C8B-B14F-4D97-AF65-F5344CB8AC3E}">
        <p14:creationId xmlns:p14="http://schemas.microsoft.com/office/powerpoint/2010/main" val="1809855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are our solution. There are three components that constitute the proposed loss.</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dirty="0"/>
              <a:t>To sum up, Likelihood ratio classifier takes the deep feature pair as input and outputs its likelihood </a:t>
            </a:r>
            <a:r>
              <a:rPr lang="en-US" altLang="zh-CN" dirty="0" err="1"/>
              <a:t>ratio.Probability</a:t>
            </a:r>
            <a:r>
              <a:rPr lang="en-US" altLang="zh-CN" dirty="0"/>
              <a:t> function takes the likelihood ratio as input and explores the prior odds to obtain the probability of the pair belongs to the same person. Finally, logistic cross entropy loss calculates the difference between the predicted probability and the ground truth label to guide the CNNs training.</a:t>
            </a:r>
          </a:p>
        </p:txBody>
      </p:sp>
      <p:sp>
        <p:nvSpPr>
          <p:cNvPr id="4" name="灯片编号占位符 3"/>
          <p:cNvSpPr>
            <a:spLocks noGrp="1"/>
          </p:cNvSpPr>
          <p:nvPr>
            <p:ph type="sldNum" sz="quarter" idx="5"/>
          </p:nvPr>
        </p:nvSpPr>
        <p:spPr/>
        <p:txBody>
          <a:bodyPr/>
          <a:lstStyle/>
          <a:p>
            <a:fld id="{B820E160-F603-41F3-A192-DC95957721C3}" type="slidenum">
              <a:rPr lang="ko-KR" altLang="en-US" smtClean="0"/>
              <a:t>15</a:t>
            </a:fld>
            <a:endParaRPr lang="ko-KR" altLang="en-US"/>
          </a:p>
        </p:txBody>
      </p:sp>
    </p:spTree>
    <p:extLst>
      <p:ext uri="{BB962C8B-B14F-4D97-AF65-F5344CB8AC3E}">
        <p14:creationId xmlns:p14="http://schemas.microsoft.com/office/powerpoint/2010/main" val="610465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dirty="0"/>
              <a:t>Here’s what you should take away from our work.  (click)</a:t>
            </a:r>
            <a:endParaRPr lang="zh-CN" altLang="en-US" dirty="0"/>
          </a:p>
          <a:p>
            <a:r>
              <a:rPr lang="en-US" altLang="zh-CN" dirty="0"/>
              <a:t>We are the first to explore the likelihood ratio classifier into loss design and introduce the proposed loss function to improve the performance of very low resolution face recognition with limited data available</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820E160-F603-41F3-A192-DC95957721C3}" type="slidenum">
              <a:rPr lang="ko-KR" altLang="en-US" smtClean="0"/>
              <a:t>16</a:t>
            </a:fld>
            <a:endParaRPr lang="ko-KR" altLang="en-US"/>
          </a:p>
        </p:txBody>
      </p:sp>
    </p:spTree>
    <p:extLst>
      <p:ext uri="{BB962C8B-B14F-4D97-AF65-F5344CB8AC3E}">
        <p14:creationId xmlns:p14="http://schemas.microsoft.com/office/powerpoint/2010/main" val="1481761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zh-CN" dirty="0"/>
              <a:t>That’s all, thanks for listening</a:t>
            </a:r>
            <a:endParaRPr kumimoji="1" lang="zh-CN" altLang="en-US" dirty="0"/>
          </a:p>
          <a:p>
            <a:endParaRPr lang="zh-CN" altLang="en-US" dirty="0"/>
          </a:p>
        </p:txBody>
      </p:sp>
      <p:sp>
        <p:nvSpPr>
          <p:cNvPr id="4" name="灯片编号占位符 3"/>
          <p:cNvSpPr>
            <a:spLocks noGrp="1"/>
          </p:cNvSpPr>
          <p:nvPr>
            <p:ph type="sldNum" sz="quarter" idx="5"/>
          </p:nvPr>
        </p:nvSpPr>
        <p:spPr/>
        <p:txBody>
          <a:bodyPr/>
          <a:lstStyle/>
          <a:p>
            <a:fld id="{B820E160-F603-41F3-A192-DC95957721C3}" type="slidenum">
              <a:rPr lang="ko-KR" altLang="en-US" smtClean="0"/>
              <a:t>17</a:t>
            </a:fld>
            <a:endParaRPr lang="ko-KR" altLang="en-US"/>
          </a:p>
        </p:txBody>
      </p:sp>
    </p:spTree>
    <p:extLst>
      <p:ext uri="{BB962C8B-B14F-4D97-AF65-F5344CB8AC3E}">
        <p14:creationId xmlns:p14="http://schemas.microsoft.com/office/powerpoint/2010/main" val="293382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dirty="0"/>
              <a:t>In recent years, the development of deep learning has brought renovation and  boosted the performance in many application domains. (click)</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dirty="0"/>
              <a:t>As for deep CNNs, the network architecture and the loss functions are two main parts. This is one of the most widely used CNNs framework for face verification. We focus on the loss design and take the very low resolution face verification as a </a:t>
            </a:r>
            <a:r>
              <a:rPr lang="en-US" altLang="zh-CN" dirty="0" err="1"/>
              <a:t>casestudy</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B820E160-F603-41F3-A192-DC95957721C3}" type="slidenum">
              <a:rPr lang="ko-KR" altLang="en-US" smtClean="0"/>
              <a:t>2</a:t>
            </a:fld>
            <a:endParaRPr lang="ko-KR" altLang="en-US"/>
          </a:p>
        </p:txBody>
      </p:sp>
    </p:spTree>
    <p:extLst>
      <p:ext uri="{BB962C8B-B14F-4D97-AF65-F5344CB8AC3E}">
        <p14:creationId xmlns:p14="http://schemas.microsoft.com/office/powerpoint/2010/main" val="819278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Loss functions can be classified into two categories. </a:t>
            </a:r>
          </a:p>
          <a:p>
            <a:r>
              <a:rPr lang="en-US" altLang="zh-CN" dirty="0"/>
              <a:t>Some loss functions improve the </a:t>
            </a:r>
            <a:r>
              <a:rPr lang="en-US" altLang="zh-CN" dirty="0" err="1"/>
              <a:t>softmax</a:t>
            </a:r>
            <a:r>
              <a:rPr lang="en-US" altLang="zh-CN" dirty="0"/>
              <a:t> loss, to learn large-margin embedded features. They are usually called ‘margin-based </a:t>
            </a:r>
            <a:r>
              <a:rPr lang="en-US" altLang="zh-CN" dirty="0" err="1"/>
              <a:t>softmax</a:t>
            </a:r>
            <a:r>
              <a:rPr lang="en-US" altLang="zh-CN" dirty="0"/>
              <a:t>  loss’ or ‘identification loss’.</a:t>
            </a:r>
            <a:r>
              <a:rPr lang="zh-CN" altLang="en-US" dirty="0"/>
              <a:t>（</a:t>
            </a:r>
            <a:r>
              <a:rPr lang="en-US" altLang="zh-CN" dirty="0"/>
              <a:t>click</a:t>
            </a:r>
            <a:r>
              <a:rPr lang="zh-CN" altLang="en-US" dirty="0"/>
              <a:t>）</a:t>
            </a:r>
            <a:r>
              <a:rPr lang="en-US" altLang="zh-CN" dirty="0"/>
              <a:t>This category intends to improve the classifier part by imposing margin constraints on features(click</a:t>
            </a:r>
            <a:r>
              <a:rPr lang="zh-CN" altLang="en-US" dirty="0"/>
              <a:t>）</a:t>
            </a:r>
            <a:endParaRPr lang="en-US" altLang="zh-CN" dirty="0"/>
          </a:p>
          <a:p>
            <a:r>
              <a:rPr lang="en-US" altLang="zh-CN" dirty="0"/>
              <a:t>The other loss functions impose</a:t>
            </a:r>
            <a:r>
              <a:rPr lang="zh-CN" altLang="en-US" dirty="0"/>
              <a:t> </a:t>
            </a:r>
            <a:r>
              <a:rPr lang="en-US" altLang="zh-CN" dirty="0"/>
              <a:t>Euclidean</a:t>
            </a:r>
            <a:r>
              <a:rPr lang="zh-CN" altLang="en-US" dirty="0"/>
              <a:t> </a:t>
            </a:r>
            <a:r>
              <a:rPr lang="en-US" altLang="zh-CN" dirty="0"/>
              <a:t>margin</a:t>
            </a:r>
            <a:r>
              <a:rPr lang="zh-CN" altLang="en-US" dirty="0"/>
              <a:t> </a:t>
            </a:r>
            <a:r>
              <a:rPr lang="en-US" altLang="zh-CN" dirty="0"/>
              <a:t>constraints</a:t>
            </a:r>
            <a:r>
              <a:rPr lang="zh-CN" altLang="en-US" dirty="0"/>
              <a:t> </a:t>
            </a:r>
            <a:r>
              <a:rPr lang="en-US" altLang="zh-CN" dirty="0"/>
              <a:t>between</a:t>
            </a:r>
            <a:r>
              <a:rPr lang="zh-CN" altLang="en-US" dirty="0"/>
              <a:t> </a:t>
            </a:r>
            <a:r>
              <a:rPr lang="en-US" altLang="zh-CN" dirty="0"/>
              <a:t>features</a:t>
            </a:r>
            <a:r>
              <a:rPr lang="zh-CN" altLang="en-US" dirty="0"/>
              <a:t> </a:t>
            </a:r>
            <a:r>
              <a:rPr lang="en-US" altLang="zh-CN" dirty="0"/>
              <a:t>of</a:t>
            </a:r>
            <a:r>
              <a:rPr lang="zh-CN" altLang="en-US" dirty="0"/>
              <a:t> </a:t>
            </a:r>
            <a:r>
              <a:rPr lang="en-US" altLang="zh-CN" dirty="0"/>
              <a:t>image</a:t>
            </a:r>
            <a:r>
              <a:rPr lang="zh-CN" altLang="en-US" dirty="0"/>
              <a:t> </a:t>
            </a:r>
            <a:r>
              <a:rPr lang="en-US" altLang="zh-CN" dirty="0"/>
              <a:t>pairs, which classified as the ‘metric learning loss or ‘verification loss’. (click)The use of image pairs instead of single image for training is an intuitive way for biometric </a:t>
            </a:r>
            <a:r>
              <a:rPr lang="en-US" altLang="zh-CN" dirty="0" err="1"/>
              <a:t>verification.However</a:t>
            </a:r>
            <a:r>
              <a:rPr lang="en-US" altLang="zh-CN" dirty="0"/>
              <a:t>, these existing loss functions fail to guarantee the best discriminative ability of embedded features. </a:t>
            </a: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820E160-F603-41F3-A192-DC95957721C3}" type="slidenum">
              <a:rPr lang="ko-KR" altLang="en-US" smtClean="0"/>
              <a:t>3</a:t>
            </a:fld>
            <a:endParaRPr lang="ko-KR" altLang="en-US"/>
          </a:p>
        </p:txBody>
      </p:sp>
    </p:spTree>
    <p:extLst>
      <p:ext uri="{BB962C8B-B14F-4D97-AF65-F5344CB8AC3E}">
        <p14:creationId xmlns:p14="http://schemas.microsoft.com/office/powerpoint/2010/main" val="626779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three stuff motivate our work.(click)</a:t>
            </a:r>
          </a:p>
          <a:p>
            <a:pPr marL="228600" marR="0" lvl="0" indent="-228600" algn="l" defTabSz="914400" rtl="0" eaLnBrk="1" fontAlgn="auto" latinLnBrk="1" hangingPunct="1">
              <a:lnSpc>
                <a:spcPct val="100000"/>
              </a:lnSpc>
              <a:spcBef>
                <a:spcPts val="0"/>
              </a:spcBef>
              <a:spcAft>
                <a:spcPts val="0"/>
              </a:spcAft>
              <a:buClrTx/>
              <a:buSzTx/>
              <a:buFontTx/>
              <a:buAutoNum type="arabicParenR"/>
              <a:tabLst/>
              <a:defRPr/>
            </a:pPr>
            <a:r>
              <a:rPr lang="en-US" altLang="zh-CN" dirty="0"/>
              <a:t>From the identification losses, which i</a:t>
            </a:r>
            <a:r>
              <a:rPr lang="en-US" altLang="ko-KR" sz="1200" dirty="0">
                <a:solidFill>
                  <a:schemeClr val="tx1">
                    <a:lumMod val="75000"/>
                    <a:lumOff val="25000"/>
                  </a:schemeClr>
                </a:solidFill>
                <a:cs typeface="Arial" pitchFamily="34" charset="0"/>
              </a:rPr>
              <a:t>mprove the classifier part (i.e., fully connect layer) to strength the loss function, in other words, t</a:t>
            </a:r>
            <a:r>
              <a:rPr lang="en-US" altLang="zh-CN" dirty="0"/>
              <a:t>he improvement of loss functions heavily relies on how good THE classifier part is! To sum up, </a:t>
            </a:r>
            <a:r>
              <a:rPr lang="en-US" altLang="ko-KR" sz="1200" dirty="0">
                <a:solidFill>
                  <a:schemeClr val="tx1">
                    <a:lumMod val="75000"/>
                    <a:lumOff val="25000"/>
                  </a:schemeClr>
                </a:solidFill>
                <a:cs typeface="Arial" pitchFamily="34" charset="0"/>
              </a:rPr>
              <a:t>better classifier induces more powerful loss function;  (</a:t>
            </a:r>
            <a:r>
              <a:rPr lang="en-US" altLang="zh-CN" sz="1200" dirty="0">
                <a:solidFill>
                  <a:schemeClr val="tx1">
                    <a:lumMod val="75000"/>
                    <a:lumOff val="25000"/>
                  </a:schemeClr>
                </a:solidFill>
                <a:cs typeface="Arial" pitchFamily="34" charset="0"/>
              </a:rPr>
              <a:t>click</a:t>
            </a:r>
            <a:r>
              <a:rPr lang="en-US" altLang="ko-KR" sz="1200" dirty="0">
                <a:solidFill>
                  <a:schemeClr val="tx1">
                    <a:lumMod val="75000"/>
                    <a:lumOff val="25000"/>
                  </a:schemeClr>
                </a:solidFill>
                <a:cs typeface="Arial" pitchFamily="34" charset="0"/>
              </a:rPr>
              <a:t>)</a:t>
            </a:r>
            <a:endParaRPr lang="en-US" altLang="zh-CN" dirty="0"/>
          </a:p>
          <a:p>
            <a:r>
              <a:rPr lang="en-US" altLang="zh-CN" dirty="0"/>
              <a:t>2</a:t>
            </a:r>
            <a:r>
              <a:rPr lang="zh-CN" altLang="en-US" dirty="0"/>
              <a:t>）</a:t>
            </a:r>
            <a:r>
              <a:rPr lang="en-US" altLang="zh-CN" dirty="0"/>
              <a:t>The</a:t>
            </a:r>
            <a:r>
              <a:rPr lang="zh-CN" altLang="en-US" dirty="0"/>
              <a:t> </a:t>
            </a:r>
            <a:r>
              <a:rPr lang="en-US" altLang="zh-CN" dirty="0"/>
              <a:t>existing verification</a:t>
            </a:r>
            <a:r>
              <a:rPr lang="zh-CN" altLang="en-US" dirty="0"/>
              <a:t> </a:t>
            </a:r>
            <a:r>
              <a:rPr lang="en-US" altLang="zh-CN" dirty="0"/>
              <a:t>losses</a:t>
            </a:r>
            <a:r>
              <a:rPr lang="zh-CN" altLang="en-US" dirty="0"/>
              <a:t> </a:t>
            </a:r>
            <a:r>
              <a:rPr lang="en-US" altLang="zh-CN" dirty="0"/>
              <a:t>provide an intuitive way for face verification task which determines whether a pair of face belongs to the same identity. (click)</a:t>
            </a:r>
          </a:p>
          <a:p>
            <a:r>
              <a:rPr lang="en-US" altLang="zh-CN" dirty="0"/>
              <a:t>3</a:t>
            </a:r>
            <a:r>
              <a:rPr lang="zh-CN" altLang="en-US" dirty="0"/>
              <a:t>）</a:t>
            </a:r>
            <a:r>
              <a:rPr lang="en-US" altLang="zh-CN" dirty="0"/>
              <a:t>Likelihood ratio classifier which is an optimal classifier in </a:t>
            </a:r>
            <a:r>
              <a:rPr lang="en-US" altLang="zh-CN" dirty="0" err="1"/>
              <a:t>Neyman-Peason</a:t>
            </a:r>
            <a:r>
              <a:rPr lang="en-US" altLang="zh-CN" dirty="0"/>
              <a:t> sense, to give the highest verification rate at a given false accept rate, WHEN the data obey the Gaussian distribution.</a:t>
            </a:r>
          </a:p>
          <a:p>
            <a:r>
              <a:rPr lang="en-US" altLang="zh-CN" dirty="0"/>
              <a:t>(click)</a:t>
            </a:r>
          </a:p>
          <a:p>
            <a:r>
              <a:rPr lang="en-US" altLang="zh-CN" dirty="0"/>
              <a:t>Combine with  these three aspects, </a:t>
            </a:r>
            <a:r>
              <a:rPr lang="zh-CN" altLang="en-US" dirty="0"/>
              <a:t> </a:t>
            </a:r>
            <a:r>
              <a:rPr lang="en-US" altLang="zh-CN" dirty="0"/>
              <a:t>we</a:t>
            </a:r>
            <a:r>
              <a:rPr lang="zh-CN" altLang="en-US" dirty="0"/>
              <a:t> </a:t>
            </a:r>
            <a:r>
              <a:rPr lang="en-US" altLang="zh-CN" dirty="0"/>
              <a:t>propose</a:t>
            </a:r>
            <a:r>
              <a:rPr lang="zh-CN" altLang="en-US" dirty="0"/>
              <a:t> </a:t>
            </a:r>
            <a:r>
              <a:rPr lang="en-US" altLang="zh-CN" dirty="0"/>
              <a:t>our</a:t>
            </a:r>
            <a:r>
              <a:rPr lang="zh-CN" altLang="en-US" dirty="0"/>
              <a:t> </a:t>
            </a:r>
            <a:r>
              <a:rPr lang="en-US" altLang="zh-CN" dirty="0"/>
              <a:t>loss</a:t>
            </a:r>
            <a:r>
              <a:rPr lang="zh-CN" altLang="en-US" dirty="0"/>
              <a:t> </a:t>
            </a:r>
            <a:r>
              <a:rPr lang="en-US" altLang="zh-CN" dirty="0"/>
              <a:t>function. The proposed loss function </a:t>
            </a:r>
            <a:r>
              <a:rPr lang="en-US" altLang="zh-CN" sz="1200" dirty="0">
                <a:latin typeface="Calibri" panose="020F0502020204030204" pitchFamily="34" charset="0"/>
                <a:cs typeface="Calibri" panose="020F0502020204030204" pitchFamily="34" charset="0"/>
              </a:rPr>
              <a:t>directly optimizes the constraints between image pairs which is quite intuitive as well as effective because of the use of likelihood ratio classifier.</a:t>
            </a:r>
            <a:endParaRPr lang="en-US" altLang="zh-CN" dirty="0"/>
          </a:p>
        </p:txBody>
      </p:sp>
      <p:sp>
        <p:nvSpPr>
          <p:cNvPr id="4" name="灯片编号占位符 3"/>
          <p:cNvSpPr>
            <a:spLocks noGrp="1"/>
          </p:cNvSpPr>
          <p:nvPr>
            <p:ph type="sldNum" sz="quarter" idx="5"/>
          </p:nvPr>
        </p:nvSpPr>
        <p:spPr/>
        <p:txBody>
          <a:bodyPr/>
          <a:lstStyle/>
          <a:p>
            <a:fld id="{B820E160-F603-41F3-A192-DC95957721C3}" type="slidenum">
              <a:rPr lang="ko-KR" altLang="en-US" smtClean="0"/>
              <a:t>4</a:t>
            </a:fld>
            <a:endParaRPr lang="ko-KR" altLang="en-US"/>
          </a:p>
        </p:txBody>
      </p:sp>
    </p:spTree>
    <p:extLst>
      <p:ext uri="{BB962C8B-B14F-4D97-AF65-F5344CB8AC3E}">
        <p14:creationId xmlns:p14="http://schemas.microsoft.com/office/powerpoint/2010/main" val="93153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are the lists of our contributions, </a:t>
            </a:r>
          </a:p>
          <a:p>
            <a:r>
              <a:rPr lang="en-US" altLang="zh-CN" dirty="0"/>
              <a:t>First, we propose a likelihood ratio based loss function to take advantage of an optimal classifier to help supervise network training? (click)</a:t>
            </a:r>
          </a:p>
          <a:p>
            <a:r>
              <a:rPr lang="en-US" altLang="zh-CN" dirty="0"/>
              <a:t>Second, since collecting large amount of data for specific scenario is not an easy task. we design training procedure for deep CNNs fine-tune with very limited data available, and these CNNs can be trained by arbitrary losses ahead.(click)</a:t>
            </a:r>
          </a:p>
          <a:p>
            <a:r>
              <a:rPr lang="en-US" altLang="zh-CN" dirty="0"/>
              <a:t>Third, we apply the proposed method on very low resolution face recognition and  obtain the SOTA results on </a:t>
            </a:r>
            <a:r>
              <a:rPr lang="en-US" altLang="zh-CN" dirty="0" err="1"/>
              <a:t>Scface</a:t>
            </a:r>
            <a:r>
              <a:rPr lang="en-US" altLang="zh-CN" dirty="0"/>
              <a:t> dataset.(click)</a:t>
            </a:r>
          </a:p>
          <a:p>
            <a:r>
              <a:rPr lang="en-US" altLang="zh-CN" dirty="0"/>
              <a:t>The rest of the presentation will follow these  three contributions. First, introduce the proposed loss function. Then describe the training procedure. Finally we demonstrate our results.</a:t>
            </a:r>
          </a:p>
        </p:txBody>
      </p:sp>
      <p:sp>
        <p:nvSpPr>
          <p:cNvPr id="4" name="灯片编号占位符 3"/>
          <p:cNvSpPr>
            <a:spLocks noGrp="1"/>
          </p:cNvSpPr>
          <p:nvPr>
            <p:ph type="sldNum" sz="quarter" idx="5"/>
          </p:nvPr>
        </p:nvSpPr>
        <p:spPr/>
        <p:txBody>
          <a:bodyPr/>
          <a:lstStyle/>
          <a:p>
            <a:fld id="{B820E160-F603-41F3-A192-DC95957721C3}" type="slidenum">
              <a:rPr lang="ko-KR" altLang="en-US" smtClean="0"/>
              <a:t>5</a:t>
            </a:fld>
            <a:endParaRPr lang="ko-KR" altLang="en-US"/>
          </a:p>
        </p:txBody>
      </p:sp>
    </p:spTree>
    <p:extLst>
      <p:ext uri="{BB962C8B-B14F-4D97-AF65-F5344CB8AC3E}">
        <p14:creationId xmlns:p14="http://schemas.microsoft.com/office/powerpoint/2010/main" val="461203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Likelihood ratio based loss is shown here. Once the deep features are already, then we can get the likelihood ratio score based on the  formula. We hold the assumption that the deep features obey the Gaussian distribution.  The initial deep features of</a:t>
            </a:r>
            <a:r>
              <a:rPr lang="zh-CN" altLang="en-US" dirty="0"/>
              <a:t> </a:t>
            </a:r>
            <a:r>
              <a:rPr lang="en-US" altLang="zh-CN" dirty="0"/>
              <a:t>image pairs are represented by x and y, respectively.</a:t>
            </a:r>
            <a:r>
              <a:rPr lang="zh-CN" altLang="en-US" dirty="0"/>
              <a:t> </a:t>
            </a:r>
            <a:r>
              <a:rPr lang="en-US" altLang="zh-CN" dirty="0"/>
              <a:t>Where parameter W is the covariance and cross-covariance matrices that needs to be estimated during the classifier training.(click)</a:t>
            </a:r>
          </a:p>
          <a:p>
            <a:r>
              <a:rPr lang="en-US" altLang="zh-CN" dirty="0"/>
              <a:t>The detail of the classifier for very low resolution face verification can be seen in this figure.</a:t>
            </a:r>
          </a:p>
          <a:p>
            <a:r>
              <a:rPr lang="en-US" altLang="zh-CN" dirty="0"/>
              <a:t>It consists of two parts, feature reduction part decreases the dimensionality of features to a more compact feature space. </a:t>
            </a:r>
            <a:r>
              <a:rPr lang="en-US" altLang="zh-CN" dirty="0" err="1"/>
              <a:t>W_h</a:t>
            </a:r>
            <a:r>
              <a:rPr lang="en-US" altLang="zh-CN" dirty="0"/>
              <a:t> and </a:t>
            </a:r>
            <a:r>
              <a:rPr lang="en-US" altLang="zh-CN" dirty="0" err="1"/>
              <a:t>W_l</a:t>
            </a:r>
            <a:r>
              <a:rPr lang="en-US" altLang="zh-CN" dirty="0"/>
              <a:t> are the transformation matrices for HR feature and VLR features, respectively. Then similarity score is calculated in the second calculation box. </a:t>
            </a:r>
          </a:p>
          <a:p>
            <a:endParaRPr lang="en-US" altLang="zh-CN"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dirty="0"/>
              <a:t>Here the similarity score can be seen as the approximate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ə'prɒksɪmət</a:t>
            </a:r>
            <a:r>
              <a:rPr lang="en-US" altLang="zh-CN" sz="1200" b="0" i="0" kern="1200" dirty="0">
                <a:solidFill>
                  <a:schemeClr val="tx1"/>
                </a:solidFill>
                <a:effectLst/>
                <a:latin typeface="+mn-lt"/>
                <a:ea typeface="+mn-ea"/>
                <a:cs typeface="+mn-cs"/>
              </a:rPr>
              <a:t>/ </a:t>
            </a:r>
            <a:r>
              <a:rPr lang="en-US" altLang="zh-CN" dirty="0"/>
              <a:t>value of log likelihood ratio.</a:t>
            </a:r>
          </a:p>
        </p:txBody>
      </p:sp>
      <p:sp>
        <p:nvSpPr>
          <p:cNvPr id="4" name="灯片编号占位符 3"/>
          <p:cNvSpPr>
            <a:spLocks noGrp="1"/>
          </p:cNvSpPr>
          <p:nvPr>
            <p:ph type="sldNum" sz="quarter" idx="5"/>
          </p:nvPr>
        </p:nvSpPr>
        <p:spPr/>
        <p:txBody>
          <a:bodyPr/>
          <a:lstStyle/>
          <a:p>
            <a:fld id="{B820E160-F603-41F3-A192-DC95957721C3}" type="slidenum">
              <a:rPr lang="ko-KR" altLang="en-US" smtClean="0"/>
              <a:t>6</a:t>
            </a:fld>
            <a:endParaRPr lang="ko-KR" altLang="en-US"/>
          </a:p>
        </p:txBody>
      </p:sp>
    </p:spTree>
    <p:extLst>
      <p:ext uri="{BB962C8B-B14F-4D97-AF65-F5344CB8AC3E}">
        <p14:creationId xmlns:p14="http://schemas.microsoft.com/office/powerpoint/2010/main" val="3010273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Given the similarity score or</a:t>
                </a:r>
                <a:r>
                  <a:rPr lang="zh-CN" altLang="en-US" dirty="0"/>
                  <a:t> </a:t>
                </a:r>
                <a:r>
                  <a:rPr lang="en-US" altLang="zh-CN" dirty="0"/>
                  <a:t>log likelihood ratio, we can derive the probability of features originate from the  same identity based on the posterior probability. It can be shown in this formula. </a:t>
                </a:r>
                <a:r>
                  <a:rPr lang="zh-CN" altLang="en-US" dirty="0"/>
                  <a:t>（</a:t>
                </a:r>
                <a:r>
                  <a:rPr lang="en-US" altLang="zh-CN" dirty="0"/>
                  <a:t>click</a:t>
                </a:r>
                <a:r>
                  <a:rPr lang="zh-CN" altLang="en-US" dirty="0"/>
                  <a:t>）</a:t>
                </a:r>
                <a:endParaRPr lang="en-US" altLang="zh-CN" dirty="0"/>
              </a:p>
              <a:p>
                <a:r>
                  <a:rPr lang="en-US" altLang="zh-CN" dirty="0"/>
                  <a:t>Where A is the presence of genuine pairs and impostor pairs regarding the training set, we called it situation-specific prior odds. We play with it as a hyperparameter, which can be set on our own. When changing it, we can see a small effect there. </a:t>
                </a:r>
              </a:p>
              <a:p>
                <a:r>
                  <a:rPr lang="en-US" altLang="zh-CN" dirty="0"/>
                  <a:t>(click)</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dirty="0"/>
                  <a:t>The figure shows how prior odds affects the predicted probability. The x axis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æksɪs</a:t>
                </a:r>
                <a:r>
                  <a:rPr lang="en-US" altLang="zh-CN" sz="1200" b="0" i="0" kern="1200" dirty="0">
                    <a:solidFill>
                      <a:schemeClr val="tx1"/>
                    </a:solidFill>
                    <a:effectLst/>
                    <a:latin typeface="+mn-lt"/>
                    <a:ea typeface="+mn-ea"/>
                    <a:cs typeface="+mn-cs"/>
                  </a:rPr>
                  <a:t>/</a:t>
                </a:r>
              </a:p>
              <a:p>
                <a:r>
                  <a:rPr lang="en-US" altLang="zh-CN" dirty="0"/>
                  <a:t> is the similarity score we can get from the classifier. The y axis is the probability of the feature pair belongs to the same identity.</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dirty="0"/>
                  <a:t>when A equals to 1, this function will degrade (become) to sigmoid function. With the increase of A, high confidence will be allocated on genuine pairs and vice versa</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vaisi'və:sə</a:t>
                </a:r>
                <a:r>
                  <a:rPr lang="en-US" altLang="zh-CN" sz="1200" b="0" i="0" kern="1200" dirty="0">
                    <a:solidFill>
                      <a:schemeClr val="tx1"/>
                    </a:solidFill>
                    <a:effectLst/>
                    <a:latin typeface="+mn-lt"/>
                    <a:ea typeface="+mn-ea"/>
                    <a:cs typeface="+mn-cs"/>
                  </a:rPr>
                  <a:t>/ </a:t>
                </a:r>
                <a:r>
                  <a:rPr lang="en-US" altLang="zh-CN" dirty="0"/>
                  <a:t>.</a:t>
                </a:r>
              </a:p>
            </p:txBody>
          </p:sp>
        </mc:Choice>
        <mc:Fallback xmlns="">
          <p:sp>
            <p:nvSpPr>
              <p:cNvPr id="3" name="备注占位符 2"/>
              <p:cNvSpPr>
                <a:spLocks noGrp="1"/>
              </p:cNvSpPr>
              <p:nvPr>
                <p:ph type="body" idx="1"/>
              </p:nvPr>
            </p:nvSpPr>
            <p:spPr/>
            <p:txBody>
              <a:bodyPr/>
              <a:lstStyle/>
              <a:p>
                <a:r>
                  <a:rPr lang="en-US" altLang="zh-CN" dirty="0"/>
                  <a:t>Given the similarity score, which can be take as the approximate value of log likelihood ratio, we can derive the probability of features originate from the  same identity based on the posterior probability. It can be shown in this formula.</a:t>
                </a:r>
              </a:p>
              <a:p>
                <a:endParaRPr lang="en-US" altLang="zh-CN" dirty="0"/>
              </a:p>
              <a:p>
                <a:r>
                  <a:rPr lang="en-US" altLang="zh-CN" dirty="0"/>
                  <a:t>Where A is the situation-specific prior odds,</a:t>
                </a:r>
                <a:r>
                  <a:rPr lang="zh-CN" altLang="en-US" dirty="0"/>
                  <a:t> </a:t>
                </a:r>
                <a:r>
                  <a:rPr lang="en-US" altLang="zh-CN" dirty="0"/>
                  <a:t>indicating</a:t>
                </a:r>
                <a:r>
                  <a:rPr lang="zh-CN" altLang="en-US" dirty="0"/>
                  <a:t> </a:t>
                </a:r>
                <a:r>
                  <a:rPr lang="en-US" altLang="zh-CN" dirty="0"/>
                  <a:t>the</a:t>
                </a:r>
                <a:r>
                  <a:rPr lang="zh-CN" altLang="en-US" dirty="0"/>
                  <a:t> </a:t>
                </a:r>
                <a:r>
                  <a:rPr lang="en-US" altLang="zh-CN" dirty="0"/>
                  <a:t>probability</a:t>
                </a:r>
                <a:r>
                  <a:rPr lang="zh-CN" altLang="en-US" dirty="0"/>
                  <a:t> </a:t>
                </a:r>
                <a:r>
                  <a:rPr lang="en-US" altLang="zh-CN" dirty="0"/>
                  <a:t>of</a:t>
                </a:r>
                <a:r>
                  <a:rPr lang="zh-CN" altLang="en-US" dirty="0"/>
                  <a:t> </a:t>
                </a:r>
                <a:r>
                  <a:rPr lang="en-US" altLang="zh-CN" dirty="0"/>
                  <a:t>occurrence on genuine pairs by</a:t>
                </a:r>
                <a:r>
                  <a:rPr lang="zh-CN" altLang="en-US" sz="1200" i="0" kern="1200">
                    <a:solidFill>
                      <a:schemeClr val="tx1"/>
                    </a:solidFill>
                    <a:latin typeface="+mn-lt"/>
                    <a:ea typeface="+mn-ea"/>
                    <a:cs typeface="+mn-cs"/>
                  </a:rPr>
                  <a:t>𝐴=├ 𝑃(𝐻_𝑆 )/├ 𝑃(𝐻_𝑑 ) </a:t>
                </a:r>
                <a:r>
                  <a:rPr lang="en-US" altLang="zh-CN" dirty="0"/>
                  <a:t> impostor pairs, we need to set on our own. </a:t>
                </a:r>
              </a:p>
              <a:p>
                <a:r>
                  <a:rPr lang="en-US" altLang="zh-CN" dirty="0"/>
                  <a:t>(click)</a:t>
                </a:r>
              </a:p>
              <a:p>
                <a:r>
                  <a:rPr lang="en-US" altLang="zh-CN" dirty="0"/>
                  <a:t>Here the figure shows how prior odds affects the predicted probability. The x axis is the similarity score which can also displaced by log likelihood ratio, which is the output of the classifier. The y axis is the probability of whether the feature pair belongs to the same identity.</a:t>
                </a:r>
              </a:p>
              <a:p>
                <a:r>
                  <a:rPr lang="en-US" altLang="zh-CN" dirty="0"/>
                  <a:t>Need to mention that, when A equals to 1, this function degrades to sigmoid function. With the increase of A, high confidence will be allocate on genuine pairs and vice verse.</a:t>
                </a:r>
              </a:p>
            </p:txBody>
          </p:sp>
        </mc:Fallback>
      </mc:AlternateContent>
      <p:sp>
        <p:nvSpPr>
          <p:cNvPr id="4" name="灯片编号占位符 3"/>
          <p:cNvSpPr>
            <a:spLocks noGrp="1"/>
          </p:cNvSpPr>
          <p:nvPr>
            <p:ph type="sldNum" sz="quarter" idx="5"/>
          </p:nvPr>
        </p:nvSpPr>
        <p:spPr/>
        <p:txBody>
          <a:bodyPr/>
          <a:lstStyle/>
          <a:p>
            <a:fld id="{B820E160-F603-41F3-A192-DC95957721C3}" type="slidenum">
              <a:rPr lang="ko-KR" altLang="en-US" smtClean="0"/>
              <a:t>7</a:t>
            </a:fld>
            <a:endParaRPr lang="ko-KR" altLang="en-US"/>
          </a:p>
        </p:txBody>
      </p:sp>
    </p:spTree>
    <p:extLst>
      <p:ext uri="{BB962C8B-B14F-4D97-AF65-F5344CB8AC3E}">
        <p14:creationId xmlns:p14="http://schemas.microsoft.com/office/powerpoint/2010/main" val="75052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when we obtain the predicted probability, we can use logistic cross entropy loss to tell how good the whole deep learning system is.  </a:t>
            </a:r>
            <a:r>
              <a:rPr lang="zh-CN" altLang="en-US" dirty="0"/>
              <a:t>（</a:t>
            </a:r>
            <a:r>
              <a:rPr lang="en-US" altLang="zh-CN" dirty="0"/>
              <a:t>click</a:t>
            </a:r>
            <a:r>
              <a:rPr lang="zh-CN" altLang="en-US" dirty="0"/>
              <a:t>）</a:t>
            </a:r>
            <a:endParaRPr lang="en-US" altLang="zh-CN" dirty="0"/>
          </a:p>
          <a:p>
            <a:r>
              <a:rPr lang="en-US" altLang="zh-CN" dirty="0"/>
              <a:t>The formula is shown here, </a:t>
            </a:r>
            <a:r>
              <a:rPr lang="en-US" altLang="zh-CN" dirty="0" err="1"/>
              <a:t>P_hat</a:t>
            </a:r>
            <a:r>
              <a:rPr lang="en-US" altLang="zh-CN" dirty="0"/>
              <a:t> indicates the predicted probability and P is the ground truth label.</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dirty="0"/>
              <a:t>In the next few slides, we will introduce the training procedure </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prə'siːdʒə</a:t>
            </a:r>
            <a:r>
              <a:rPr lang="en-US" altLang="zh-CN" sz="1200" b="0" i="0" kern="1200" dirty="0">
                <a:solidFill>
                  <a:schemeClr val="tx1"/>
                </a:solidFill>
                <a:effectLst/>
                <a:latin typeface="+mn-lt"/>
                <a:ea typeface="+mn-ea"/>
                <a:cs typeface="+mn-cs"/>
              </a:rPr>
              <a:t>/.</a:t>
            </a:r>
            <a:endParaRPr lang="zh-CN" altLang="en-US" dirty="0"/>
          </a:p>
          <a:p>
            <a:endParaRPr lang="en-US" altLang="zh-CN" dirty="0"/>
          </a:p>
        </p:txBody>
      </p:sp>
      <p:sp>
        <p:nvSpPr>
          <p:cNvPr id="4" name="灯片编号占位符 3"/>
          <p:cNvSpPr>
            <a:spLocks noGrp="1"/>
          </p:cNvSpPr>
          <p:nvPr>
            <p:ph type="sldNum" sz="quarter" idx="5"/>
          </p:nvPr>
        </p:nvSpPr>
        <p:spPr/>
        <p:txBody>
          <a:bodyPr/>
          <a:lstStyle/>
          <a:p>
            <a:fld id="{B820E160-F603-41F3-A192-DC95957721C3}" type="slidenum">
              <a:rPr lang="ko-KR" altLang="en-US" smtClean="0"/>
              <a:t>8</a:t>
            </a:fld>
            <a:endParaRPr lang="ko-KR" altLang="en-US"/>
          </a:p>
        </p:txBody>
      </p:sp>
    </p:spTree>
    <p:extLst>
      <p:ext uri="{BB962C8B-B14F-4D97-AF65-F5344CB8AC3E}">
        <p14:creationId xmlns:p14="http://schemas.microsoft.com/office/powerpoint/2010/main" val="681680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steps of training procedure for very low resolution face verification are ,</a:t>
            </a:r>
          </a:p>
          <a:p>
            <a:r>
              <a:rPr lang="en-US" altLang="zh-CN" dirty="0"/>
              <a:t>First, we train the deep CNN</a:t>
            </a:r>
          </a:p>
          <a:p>
            <a:r>
              <a:rPr lang="en-US" altLang="zh-CN" dirty="0"/>
              <a:t>Second, training the likelihood ratio classifier</a:t>
            </a:r>
          </a:p>
          <a:p>
            <a:r>
              <a:rPr lang="en-US" altLang="zh-CN" dirty="0"/>
              <a:t>Third, we apply the likelihood ratio loss to finetune the deep </a:t>
            </a:r>
            <a:r>
              <a:rPr lang="en-US" altLang="zh-CN" dirty="0" err="1"/>
              <a:t>Cnn</a:t>
            </a:r>
            <a:endParaRPr lang="zh-CN" altLang="en-US" dirty="0"/>
          </a:p>
        </p:txBody>
      </p:sp>
      <p:sp>
        <p:nvSpPr>
          <p:cNvPr id="4" name="灯片编号占位符 3"/>
          <p:cNvSpPr>
            <a:spLocks noGrp="1"/>
          </p:cNvSpPr>
          <p:nvPr>
            <p:ph type="sldNum" sz="quarter" idx="5"/>
          </p:nvPr>
        </p:nvSpPr>
        <p:spPr/>
        <p:txBody>
          <a:bodyPr/>
          <a:lstStyle/>
          <a:p>
            <a:fld id="{B820E160-F603-41F3-A192-DC95957721C3}" type="slidenum">
              <a:rPr lang="ko-KR" altLang="en-US" smtClean="0"/>
              <a:t>9</a:t>
            </a:fld>
            <a:endParaRPr lang="ko-KR" altLang="en-US"/>
          </a:p>
        </p:txBody>
      </p:sp>
    </p:spTree>
    <p:extLst>
      <p:ext uri="{BB962C8B-B14F-4D97-AF65-F5344CB8AC3E}">
        <p14:creationId xmlns:p14="http://schemas.microsoft.com/office/powerpoint/2010/main" val="2760990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23928" y="2643759"/>
            <a:ext cx="5220072" cy="1080120"/>
          </a:xfrm>
          <a:prstGeom prst="rect">
            <a:avLst/>
          </a:prstGeom>
        </p:spPr>
        <p:txBody>
          <a:bodyPr anchor="ctr"/>
          <a:lstStyle>
            <a:lvl1pPr marL="0" indent="0" algn="l">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sz="3600"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3923928" y="3723878"/>
            <a:ext cx="5219924" cy="504056"/>
          </a:xfrm>
          <a:prstGeom prst="rect">
            <a:avLst/>
          </a:prstGeom>
        </p:spPr>
        <p:txBody>
          <a:bodyPr anchor="ctr"/>
          <a:lstStyle>
            <a:lvl1pPr marL="0" indent="0" algn="l">
              <a:lnSpc>
                <a:spcPct val="100000"/>
              </a:lnSpc>
              <a:buNone/>
              <a:defRPr sz="1400" b="0" baseline="0">
                <a:solidFill>
                  <a:schemeClr val="tx1">
                    <a:lumMod val="75000"/>
                    <a:lumOff val="25000"/>
                  </a:schemeClr>
                </a:solidFill>
                <a:latin typeface="+mn-lt"/>
                <a:cs typeface="Arial" pitchFamily="34" charset="0"/>
              </a:defRPr>
            </a:lvl1pPr>
          </a:lstStyle>
          <a:p>
            <a:pPr lvl="0"/>
            <a:r>
              <a:rPr lang="en-US" altLang="ko-KR" dirty="0"/>
              <a:t>INSTERT THE TITLE OF YOUR </a:t>
            </a:r>
          </a:p>
          <a:p>
            <a:pPr lvl="0"/>
            <a:r>
              <a:rPr lang="en-US" altLang="ko-KR" dirty="0"/>
              <a:t>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771800" y="1404764"/>
            <a:ext cx="6372200" cy="302433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19319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3059832"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6084000" y="2947500"/>
            <a:ext cx="3060000" cy="2196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514479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528392" y="0"/>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020272" y="1923678"/>
            <a:ext cx="2123728" cy="321982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8025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717858" y="1275606"/>
            <a:ext cx="2448545"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3339542"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5960954" y="1275606"/>
            <a:ext cx="2448273" cy="2024054"/>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83997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8228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722646" y="1275606"/>
            <a:ext cx="2923753"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582656" y="1374406"/>
            <a:ext cx="2700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820964" y="1374406"/>
            <a:ext cx="2736000"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0894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2847111" y="1179745"/>
            <a:ext cx="3401564" cy="3401564"/>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35225" y="1079005"/>
            <a:ext cx="3373328" cy="408503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3566328" y="1217153"/>
            <a:ext cx="1945465" cy="300514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219204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213800" y="2230378"/>
            <a:ext cx="4930200" cy="473576"/>
          </a:xfrm>
          <a:prstGeom prst="rect">
            <a:avLst/>
          </a:prstGeom>
        </p:spPr>
        <p:txBody>
          <a:bodyPr anchor="ctr"/>
          <a:lstStyle>
            <a:lvl1pPr marL="0" indent="0" algn="l">
              <a:buNone/>
              <a:defRPr sz="3600" b="1"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213800" y="2703954"/>
            <a:ext cx="49302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2" descr="E:\002-KIMS BUSINESS\007-02-Googleslidesppt\02-GSppt-Contents-Kim\20170215\03-abs\item01-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31839" y="3651870"/>
            <a:ext cx="1013895" cy="101649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002-KIMS BUSINESS\007-02-Googleslidesppt\02-GSppt-Contents-Kim\20170215\03-abs\item01-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995936" y="950740"/>
            <a:ext cx="648072" cy="6497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002-KIMS BUSINESS\007-02-Googleslidesppt\02-GSppt-Contents-Kim\20170215\03-abs\item01-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11560" y="419818"/>
            <a:ext cx="442142" cy="4432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002-KIMS BUSINESS\007-02-Googleslidesppt\02-GSppt-Contents-Kim\20170215\03-abs\item01-png.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100392" y="1779200"/>
            <a:ext cx="360040" cy="36096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userDrawn="1"/>
        </p:nvGrpSpPr>
        <p:grpSpPr>
          <a:xfrm>
            <a:off x="1115616" y="1275607"/>
            <a:ext cx="2585656" cy="2592286"/>
            <a:chOff x="1115616" y="1275607"/>
            <a:chExt cx="2585656" cy="2592286"/>
          </a:xfrm>
        </p:grpSpPr>
        <p:pic>
          <p:nvPicPr>
            <p:cNvPr id="1026" name="Picture 2" descr="E:\002-KIMS BUSINESS\007-02-Googleslidesppt\02-GSppt-Contents-Kim\20170215\03-abs\item01-png.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027" name="Picture 3" descr="E:\002-KIMS BUSINESS\007-02-Googleslidesppt\02-GSppt-Contents-Kim\20170215\03-abs\item02-png.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668344" y="3578808"/>
            <a:ext cx="1475656" cy="1592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3" descr="E:\002-KIMS BUSINESS\007-02-Googleslidesppt\02-GSppt-Contents-Kim\20170215\03-abs\item02-png.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rot="16200000">
            <a:off x="8226854" y="-51527"/>
            <a:ext cx="879830" cy="949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pic>
        <p:nvPicPr>
          <p:cNvPr id="18"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1707971">
            <a:off x="2873932" y="1562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527839">
            <a:off x="3005459" y="3443641"/>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414606">
            <a:off x="1967897" y="2192112"/>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4162721" flipH="1">
            <a:off x="2110757" y="80509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864253" flipH="1">
            <a:off x="3934583" y="142673"/>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20164798">
            <a:off x="5618205" y="2384716"/>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7274931">
            <a:off x="5463157" y="73615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729549">
            <a:off x="4788024" y="3370715"/>
            <a:ext cx="1587121" cy="151449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userDrawn="1"/>
        </p:nvGrpSpPr>
        <p:grpSpPr>
          <a:xfrm>
            <a:off x="2254580" y="248388"/>
            <a:ext cx="4634840" cy="4646724"/>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595313" y="1758619"/>
              <a:ext cx="1626263" cy="1626264"/>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mn-lt"/>
              </a:endParaRPr>
            </a:p>
          </p:txBody>
        </p:sp>
      </p:grpSp>
      <p:sp>
        <p:nvSpPr>
          <p:cNvPr id="10" name="Text Placeholder 9"/>
          <p:cNvSpPr>
            <a:spLocks noGrp="1"/>
          </p:cNvSpPr>
          <p:nvPr>
            <p:ph type="body" sz="quarter" idx="10" hasCustomPrompt="1"/>
          </p:nvPr>
        </p:nvSpPr>
        <p:spPr>
          <a:xfrm>
            <a:off x="3203848" y="2101602"/>
            <a:ext cx="2736303"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203700" y="2677666"/>
            <a:ext cx="2736303" cy="432048"/>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a:t>
            </a:r>
          </a:p>
          <a:p>
            <a:pPr lvl="0"/>
            <a:r>
              <a:rPr lang="en-US" altLang="ko-KR" dirty="0"/>
              <a:t>of your subtitle Here</a:t>
            </a:r>
          </a:p>
        </p:txBody>
      </p:sp>
      <p:pic>
        <p:nvPicPr>
          <p:cNvPr id="2050" name="Picture 2" descr="E:\002-KIMS BUSINESS\007-02-Googleslidesppt\02-GSppt-Contents-Kim\20170215\03-abs\item03-png.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22860"/>
            <a:ext cx="1587121" cy="151449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E:\002-KIMS BUSINESS\007-02-Googleslidesppt\02-GSppt-Contents-Kim\20170215\03-abs\item02-pn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740352" y="3624792"/>
            <a:ext cx="1407408" cy="151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55009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2843808" y="377122"/>
            <a:ext cx="3456384" cy="3465247"/>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Text Placeholder 9"/>
          <p:cNvSpPr>
            <a:spLocks noGrp="1"/>
          </p:cNvSpPr>
          <p:nvPr>
            <p:ph type="body" sz="quarter" idx="10" hasCustomPrompt="1"/>
          </p:nvPr>
        </p:nvSpPr>
        <p:spPr>
          <a:xfrm>
            <a:off x="2829098" y="3829794"/>
            <a:ext cx="3456384" cy="576063"/>
          </a:xfrm>
          <a:prstGeom prst="rect">
            <a:avLst/>
          </a:prstGeom>
        </p:spPr>
        <p:txBody>
          <a:bodyPr anchor="ctr"/>
          <a:lstStyle>
            <a:lvl1pPr marL="0" indent="0" algn="ctr">
              <a:buNone/>
              <a:defRPr sz="36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2828950" y="4443958"/>
            <a:ext cx="3456384"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7620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9040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863568"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842131"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834733" y="1597374"/>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27011" y="1599822"/>
            <a:ext cx="1440000" cy="1440000"/>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Block Arc 1"/>
          <p:cNvSpPr/>
          <p:nvPr userDrawn="1"/>
        </p:nvSpPr>
        <p:spPr>
          <a:xfrm>
            <a:off x="683568" y="1419822"/>
            <a:ext cx="1800000" cy="18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2" name="Block Arc 11"/>
          <p:cNvSpPr/>
          <p:nvPr userDrawn="1"/>
        </p:nvSpPr>
        <p:spPr>
          <a:xfrm>
            <a:off x="2671382" y="1419822"/>
            <a:ext cx="1800000" cy="18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3" name="Block Arc 12"/>
          <p:cNvSpPr/>
          <p:nvPr userDrawn="1"/>
        </p:nvSpPr>
        <p:spPr>
          <a:xfrm>
            <a:off x="4659196" y="1419822"/>
            <a:ext cx="1800000" cy="18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4" name="Block Arc 13"/>
          <p:cNvSpPr/>
          <p:nvPr userDrawn="1"/>
        </p:nvSpPr>
        <p:spPr>
          <a:xfrm>
            <a:off x="6647011" y="1419822"/>
            <a:ext cx="1800000" cy="18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499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1"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2" r:id="rId3"/>
    <p:sldLayoutId id="2147483652" r:id="rId4"/>
    <p:sldLayoutId id="2147483661" r:id="rId5"/>
    <p:sldLayoutId id="2147483656" r:id="rId6"/>
    <p:sldLayoutId id="2147483673" r:id="rId7"/>
    <p:sldLayoutId id="2147483674" r:id="rId8"/>
    <p:sldLayoutId id="2147483675" r:id="rId9"/>
    <p:sldLayoutId id="2147483676" r:id="rId10"/>
    <p:sldLayoutId id="2147483677" r:id="rId11"/>
    <p:sldLayoutId id="2147483678"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7.emf"/><Relationship Id="rId5" Type="http://schemas.openxmlformats.org/officeDocument/2006/relationships/package" Target="../embeddings/Microsoft_Visio_Drawing.vsdx"/><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jpeg"/></Relationships>
</file>

<file path=ppt/slides/_rels/slide13.xml.rels><?xml version="1.0" encoding="UTF-8" standalone="yes"?>
<Relationships xmlns="http://schemas.openxmlformats.org/package/2006/relationships"><Relationship Id="rId3" Type="http://schemas.openxmlformats.org/officeDocument/2006/relationships/hyperlink" Target="mailto:VR@FAR=0.1"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23.jp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7"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5.jp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763688" y="3219822"/>
            <a:ext cx="6912768" cy="1368152"/>
          </a:xfrm>
        </p:spPr>
        <p:txBody>
          <a:bodyPr/>
          <a:lstStyle/>
          <a:p>
            <a:pPr lvl="0"/>
            <a:r>
              <a:rPr lang="en-US" altLang="zh-CN" sz="2400" dirty="0">
                <a:ea typeface="맑은 고딕" pitchFamily="50" charset="-127"/>
              </a:rPr>
              <a:t>Likelihood Ratio based Loss to finetune CNNs for Very Low Resolution Face Verification</a:t>
            </a:r>
          </a:p>
          <a:p>
            <a:pPr>
              <a:spcBef>
                <a:spcPts val="1200"/>
              </a:spcBef>
            </a:pPr>
            <a:r>
              <a:rPr lang="en-US" altLang="zh-CN" sz="1600" u="sng" dirty="0">
                <a:ea typeface="맑은 고딕" pitchFamily="50" charset="-127"/>
              </a:rPr>
              <a:t>Dan Zeng</a:t>
            </a:r>
            <a:r>
              <a:rPr lang="en-US" altLang="zh-CN" sz="1600" dirty="0">
                <a:ea typeface="맑은 고딕" pitchFamily="50" charset="-127"/>
              </a:rPr>
              <a:t>, Raymond Veldhuis, </a:t>
            </a:r>
            <a:r>
              <a:rPr lang="en-US" altLang="zh-CN" sz="1600" dirty="0" err="1">
                <a:ea typeface="맑은 고딕" pitchFamily="50" charset="-127"/>
              </a:rPr>
              <a:t>Luuk</a:t>
            </a:r>
            <a:r>
              <a:rPr lang="en-US" altLang="zh-CN" sz="1600" dirty="0">
                <a:ea typeface="맑은 고딕" pitchFamily="50" charset="-127"/>
              </a:rPr>
              <a:t> </a:t>
            </a:r>
            <a:r>
              <a:rPr lang="en-US" altLang="zh-CN" sz="1600" dirty="0" err="1">
                <a:ea typeface="맑은 고딕" pitchFamily="50" charset="-127"/>
              </a:rPr>
              <a:t>Spreeuwers</a:t>
            </a:r>
            <a:r>
              <a:rPr lang="en-US" altLang="zh-CN" sz="1600" dirty="0">
                <a:ea typeface="맑은 고딕" pitchFamily="50" charset="-127"/>
              </a:rPr>
              <a:t>, </a:t>
            </a:r>
            <a:r>
              <a:rPr lang="en-US" altLang="zh-CN" sz="1600" dirty="0" err="1">
                <a:ea typeface="맑은 고딕" pitchFamily="50" charset="-127"/>
              </a:rPr>
              <a:t>Qijun</a:t>
            </a:r>
            <a:r>
              <a:rPr lang="en-US" altLang="zh-CN" sz="1600" dirty="0">
                <a:ea typeface="맑은 고딕" pitchFamily="50" charset="-127"/>
              </a:rPr>
              <a:t> Zhao</a:t>
            </a:r>
            <a:endParaRPr lang="en-US" altLang="ko-KR" sz="2400" dirty="0"/>
          </a:p>
        </p:txBody>
      </p:sp>
      <p:grpSp>
        <p:nvGrpSpPr>
          <p:cNvPr id="6" name="Group 5"/>
          <p:cNvGrpSpPr/>
          <p:nvPr/>
        </p:nvGrpSpPr>
        <p:grpSpPr>
          <a:xfrm>
            <a:off x="1547664" y="3219822"/>
            <a:ext cx="129393" cy="1440160"/>
            <a:chOff x="3424672" y="2643758"/>
            <a:chExt cx="283232" cy="1584176"/>
          </a:xfrm>
        </p:grpSpPr>
        <p:sp>
          <p:nvSpPr>
            <p:cNvPr id="7" name="Rectangle 6"/>
            <p:cNvSpPr/>
            <p:nvPr userDrawn="1"/>
          </p:nvSpPr>
          <p:spPr>
            <a:xfrm>
              <a:off x="3635896" y="2643758"/>
              <a:ext cx="72008" cy="1584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7"/>
            <p:cNvSpPr/>
            <p:nvPr userDrawn="1"/>
          </p:nvSpPr>
          <p:spPr>
            <a:xfrm>
              <a:off x="3565490" y="2643758"/>
              <a:ext cx="72007" cy="15841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userDrawn="1"/>
          </p:nvSpPr>
          <p:spPr>
            <a:xfrm>
              <a:off x="3495081" y="2643758"/>
              <a:ext cx="72007" cy="15841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3424672" y="2643758"/>
              <a:ext cx="72008" cy="1584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2" name="图片 11">
            <a:extLst>
              <a:ext uri="{FF2B5EF4-FFF2-40B4-BE49-F238E27FC236}">
                <a16:creationId xmlns:a16="http://schemas.microsoft.com/office/drawing/2014/main" id="{1CCE2B4B-C68D-4E6A-AB5E-D7CE84797D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12160" y="242599"/>
            <a:ext cx="2969901" cy="572263"/>
          </a:xfrm>
          <a:prstGeom prst="rect">
            <a:avLst/>
          </a:prstGeom>
        </p:spPr>
      </p:pic>
      <p:sp>
        <p:nvSpPr>
          <p:cNvPr id="16" name="副标题 8">
            <a:extLst>
              <a:ext uri="{FF2B5EF4-FFF2-40B4-BE49-F238E27FC236}">
                <a16:creationId xmlns:a16="http://schemas.microsoft.com/office/drawing/2014/main" id="{B205B35C-3C24-4E79-B145-F318631D62B1}"/>
              </a:ext>
            </a:extLst>
          </p:cNvPr>
          <p:cNvSpPr txBox="1">
            <a:spLocks/>
          </p:cNvSpPr>
          <p:nvPr/>
        </p:nvSpPr>
        <p:spPr>
          <a:xfrm>
            <a:off x="1346400" y="2609552"/>
            <a:ext cx="6788150" cy="82629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ctr"/>
            <a:endParaRPr lang="zh-CN" altLang="en-US" sz="2000" b="1" dirty="0">
              <a:latin typeface="Calibri Light" panose="020F0302020204030204" pitchFamily="34" charset="0"/>
              <a:cs typeface="Calibri Light" panose="020F0302020204030204" pitchFamily="34" charset="0"/>
            </a:endParaRPr>
          </a:p>
        </p:txBody>
      </p:sp>
      <p:sp>
        <p:nvSpPr>
          <p:cNvPr id="19" name="Text Placeholder 3">
            <a:extLst>
              <a:ext uri="{FF2B5EF4-FFF2-40B4-BE49-F238E27FC236}">
                <a16:creationId xmlns:a16="http://schemas.microsoft.com/office/drawing/2014/main" id="{8D7EB202-E1B7-4B70-A8D3-DE1ACEB587EB}"/>
              </a:ext>
            </a:extLst>
          </p:cNvPr>
          <p:cNvSpPr>
            <a:spLocks noGrp="1"/>
          </p:cNvSpPr>
          <p:nvPr>
            <p:ph type="body" sz="quarter" idx="11"/>
          </p:nvPr>
        </p:nvSpPr>
        <p:spPr>
          <a:xfrm>
            <a:off x="4033545" y="4498952"/>
            <a:ext cx="4645024" cy="305045"/>
          </a:xfrm>
        </p:spPr>
        <p:txBody>
          <a:bodyPr/>
          <a:lstStyle/>
          <a:p>
            <a:pPr algn="r" fontAlgn="auto">
              <a:spcBef>
                <a:spcPts val="0"/>
              </a:spcBef>
              <a:spcAft>
                <a:spcPts val="0"/>
              </a:spcAft>
              <a:defRPr/>
            </a:pPr>
            <a:r>
              <a:rPr lang="en-US" altLang="ko-KR" sz="1200" b="1" dirty="0"/>
              <a:t>2019-0</a:t>
            </a:r>
            <a:r>
              <a:rPr lang="en-US" altLang="zh-CN" sz="1200" b="1" dirty="0"/>
              <a:t>6</a:t>
            </a:r>
            <a:r>
              <a:rPr lang="en-US" altLang="ko-KR" sz="1200" b="1" dirty="0"/>
              <a:t>-</a:t>
            </a:r>
            <a:r>
              <a:rPr lang="en-US" altLang="zh-CN" sz="1200" b="1" dirty="0"/>
              <a:t>05</a:t>
            </a:r>
            <a:endParaRPr lang="en-US" altLang="ko-KR" sz="1200" b="1" dirty="0"/>
          </a:p>
        </p:txBody>
      </p:sp>
      <p:graphicFrame>
        <p:nvGraphicFramePr>
          <p:cNvPr id="2" name="对象 1">
            <a:extLst>
              <a:ext uri="{FF2B5EF4-FFF2-40B4-BE49-F238E27FC236}">
                <a16:creationId xmlns:a16="http://schemas.microsoft.com/office/drawing/2014/main" id="{811D4EE9-9B7E-4D9D-A425-B7990F588556}"/>
              </a:ext>
            </a:extLst>
          </p:cNvPr>
          <p:cNvGraphicFramePr>
            <a:graphicFrameLocks noChangeAspect="1"/>
          </p:cNvGraphicFramePr>
          <p:nvPr>
            <p:extLst>
              <p:ext uri="{D42A27DB-BD31-4B8C-83A1-F6EECF244321}">
                <p14:modId xmlns:p14="http://schemas.microsoft.com/office/powerpoint/2010/main" val="3790999856"/>
              </p:ext>
            </p:extLst>
          </p:nvPr>
        </p:nvGraphicFramePr>
        <p:xfrm>
          <a:off x="7692233" y="829641"/>
          <a:ext cx="884634" cy="882565"/>
        </p:xfrm>
        <a:graphic>
          <a:graphicData uri="http://schemas.openxmlformats.org/presentationml/2006/ole">
            <mc:AlternateContent xmlns:mc="http://schemas.openxmlformats.org/markup-compatibility/2006">
              <mc:Choice xmlns:v="urn:schemas-microsoft-com:vml" Requires="v">
                <p:oleObj spid="_x0000_s1142" name="Visio" r:id="rId5" imgW="12949989" imgH="12920133" progId="Visio.Drawing.15">
                  <p:embed/>
                </p:oleObj>
              </mc:Choice>
              <mc:Fallback>
                <p:oleObj name="Visio" r:id="rId5" imgW="12949989" imgH="12920133" progId="Visio.Drawing.15">
                  <p:embed/>
                  <p:pic>
                    <p:nvPicPr>
                      <p:cNvPr id="0" name=""/>
                      <p:cNvPicPr/>
                      <p:nvPr/>
                    </p:nvPicPr>
                    <p:blipFill>
                      <a:blip r:embed="rId6"/>
                      <a:stretch>
                        <a:fillRect/>
                      </a:stretch>
                    </p:blipFill>
                    <p:spPr>
                      <a:xfrm>
                        <a:off x="7692233" y="829641"/>
                        <a:ext cx="884634" cy="882565"/>
                      </a:xfrm>
                      <a:prstGeom prst="rect">
                        <a:avLst/>
                      </a:prstGeom>
                    </p:spPr>
                  </p:pic>
                </p:oleObj>
              </mc:Fallback>
            </mc:AlternateContent>
          </a:graphicData>
        </a:graphic>
      </p:graphicFrame>
    </p:spTree>
    <p:extLst>
      <p:ext uri="{BB962C8B-B14F-4D97-AF65-F5344CB8AC3E}">
        <p14:creationId xmlns:p14="http://schemas.microsoft.com/office/powerpoint/2010/main" val="2971841378"/>
      </p:ext>
    </p:extLst>
  </p:cSld>
  <p:clrMapOvr>
    <a:masterClrMapping/>
  </p:clrMapOvr>
  <mc:AlternateContent xmlns:mc="http://schemas.openxmlformats.org/markup-compatibility/2006" xmlns:p14="http://schemas.microsoft.com/office/powerpoint/2010/main">
    <mc:Choice Requires="p14">
      <p:transition spd="slow" p14:dur="2000" advTm="1952"/>
    </mc:Choice>
    <mc:Fallback xmlns="">
      <p:transition spd="slow" advTm="195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A68067F-5A9D-49C7-968E-CE4FF7FAE9E6}"/>
              </a:ext>
            </a:extLst>
          </p:cNvPr>
          <p:cNvSpPr>
            <a:spLocks noGrp="1"/>
          </p:cNvSpPr>
          <p:nvPr>
            <p:ph type="body" sz="quarter" idx="10"/>
          </p:nvPr>
        </p:nvSpPr>
        <p:spPr/>
        <p:txBody>
          <a:bodyPr/>
          <a:lstStyle/>
          <a:p>
            <a:r>
              <a:rPr lang="en-US" altLang="zh-CN" kern="0" dirty="0">
                <a:cs typeface="Calibri" panose="020F0502020204030204" pitchFamily="34" charset="0"/>
              </a:rPr>
              <a:t>Training procedure</a:t>
            </a:r>
          </a:p>
        </p:txBody>
      </p:sp>
      <p:sp>
        <p:nvSpPr>
          <p:cNvPr id="3" name="文本占位符 2">
            <a:extLst>
              <a:ext uri="{FF2B5EF4-FFF2-40B4-BE49-F238E27FC236}">
                <a16:creationId xmlns:a16="http://schemas.microsoft.com/office/drawing/2014/main" id="{EEE7FD3D-B62D-4E4D-B263-3125D2F77E16}"/>
              </a:ext>
            </a:extLst>
          </p:cNvPr>
          <p:cNvSpPr>
            <a:spLocks noGrp="1"/>
          </p:cNvSpPr>
          <p:nvPr>
            <p:ph type="body" sz="quarter" idx="11"/>
          </p:nvPr>
        </p:nvSpPr>
        <p:spPr/>
        <p:txBody>
          <a:bodyPr/>
          <a:lstStyle/>
          <a:p>
            <a:r>
              <a:rPr lang="en-US" altLang="zh-CN" dirty="0"/>
              <a:t>For very low resolution verification</a:t>
            </a:r>
            <a:endParaRPr lang="zh-CN" altLang="en-US" dirty="0"/>
          </a:p>
        </p:txBody>
      </p:sp>
      <p:sp>
        <p:nvSpPr>
          <p:cNvPr id="4" name="TextBox 28">
            <a:extLst>
              <a:ext uri="{FF2B5EF4-FFF2-40B4-BE49-F238E27FC236}">
                <a16:creationId xmlns:a16="http://schemas.microsoft.com/office/drawing/2014/main" id="{0D878C60-2461-4D2E-A48E-D725E5515DBC}"/>
              </a:ext>
            </a:extLst>
          </p:cNvPr>
          <p:cNvSpPr txBox="1"/>
          <p:nvPr/>
        </p:nvSpPr>
        <p:spPr>
          <a:xfrm>
            <a:off x="449559" y="3363838"/>
            <a:ext cx="7632848" cy="161903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cs typeface="Calibri" panose="020F0502020204030204" pitchFamily="34" charset="0"/>
              </a:rPr>
              <a:t>Apply the likelihood ratio loss to finetune the deep CNN</a:t>
            </a:r>
          </a:p>
          <a:p>
            <a:pPr marL="742950" lvl="1" indent="-285750">
              <a:lnSpc>
                <a:spcPct val="150000"/>
              </a:lnSpc>
              <a:buFont typeface="Arial" panose="020B0604020202020204" pitchFamily="34" charset="0"/>
              <a:buChar char="•"/>
            </a:pPr>
            <a:r>
              <a:rPr lang="en-US" altLang="zh-CN" sz="1600" dirty="0">
                <a:solidFill>
                  <a:schemeClr val="bg1">
                    <a:lumMod val="50000"/>
                  </a:schemeClr>
                </a:solidFill>
                <a:cs typeface="Calibri" panose="020F0502020204030204" pitchFamily="34" charset="0"/>
              </a:rPr>
              <a:t>Generate image pairs from training set of </a:t>
            </a:r>
            <a:r>
              <a:rPr lang="en-US" altLang="zh-CN" sz="1600" dirty="0" err="1">
                <a:solidFill>
                  <a:schemeClr val="bg1">
                    <a:lumMod val="50000"/>
                  </a:schemeClr>
                </a:solidFill>
                <a:cs typeface="Calibri" panose="020F0502020204030204" pitchFamily="34" charset="0"/>
              </a:rPr>
              <a:t>SCface</a:t>
            </a:r>
            <a:endParaRPr lang="zh-CN" altLang="en-US" sz="1600" dirty="0">
              <a:solidFill>
                <a:schemeClr val="bg1">
                  <a:lumMod val="50000"/>
                </a:schemeClr>
              </a:solidFill>
              <a:cs typeface="Calibri" panose="020F0502020204030204" pitchFamily="34" charset="0"/>
            </a:endParaRPr>
          </a:p>
          <a:p>
            <a:pPr marL="285750" indent="-285750">
              <a:lnSpc>
                <a:spcPct val="150000"/>
              </a:lnSpc>
              <a:buFont typeface="Arial" panose="020B0604020202020204" pitchFamily="34" charset="0"/>
              <a:buChar char="•"/>
            </a:pPr>
            <a:endParaRPr lang="en-US" altLang="zh-CN" sz="1600" dirty="0">
              <a:latin typeface="Calibri" panose="020F0502020204030204" pitchFamily="34" charset="0"/>
              <a:cs typeface="Calibri" panose="020F0502020204030204" pitchFamily="34" charset="0"/>
            </a:endParaRPr>
          </a:p>
          <a:p>
            <a:pPr>
              <a:lnSpc>
                <a:spcPct val="150000"/>
              </a:lnSpc>
            </a:pPr>
            <a:endParaRPr lang="en-US" altLang="zh-CN" dirty="0">
              <a:latin typeface="Calibri" panose="020F0502020204030204" pitchFamily="34" charset="0"/>
              <a:cs typeface="Calibri" panose="020F0502020204030204" pitchFamily="34" charset="0"/>
            </a:endParaRPr>
          </a:p>
        </p:txBody>
      </p:sp>
      <p:sp>
        <p:nvSpPr>
          <p:cNvPr id="6" name="矩形 5">
            <a:extLst>
              <a:ext uri="{FF2B5EF4-FFF2-40B4-BE49-F238E27FC236}">
                <a16:creationId xmlns:a16="http://schemas.microsoft.com/office/drawing/2014/main" id="{8118A1D9-540A-44C9-951B-7E6B984378D7}"/>
              </a:ext>
            </a:extLst>
          </p:cNvPr>
          <p:cNvSpPr/>
          <p:nvPr/>
        </p:nvSpPr>
        <p:spPr>
          <a:xfrm>
            <a:off x="449559" y="1275606"/>
            <a:ext cx="7632848" cy="1200842"/>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Arial" pitchFamily="34" charset="0"/>
              </a:rPr>
              <a:t>Training the deep CNN</a:t>
            </a:r>
          </a:p>
          <a:p>
            <a:pPr marL="742950" lvl="1" indent="-285750">
              <a:lnSpc>
                <a:spcPct val="150000"/>
              </a:lnSpc>
              <a:buFont typeface="Arial" panose="020B0604020202020204" pitchFamily="34" charset="0"/>
              <a:buChar char="•"/>
            </a:pPr>
            <a:r>
              <a:rPr lang="en-US" altLang="zh-CN" sz="1600" dirty="0">
                <a:solidFill>
                  <a:schemeClr val="bg1">
                    <a:lumMod val="50000"/>
                  </a:schemeClr>
                </a:solidFill>
                <a:cs typeface="Calibri" panose="020F0502020204030204" pitchFamily="34" charset="0"/>
              </a:rPr>
              <a:t>Existing RIDN[1] deep model</a:t>
            </a:r>
          </a:p>
          <a:p>
            <a:pPr marL="742950" lvl="1" indent="-285750">
              <a:lnSpc>
                <a:spcPct val="150000"/>
              </a:lnSpc>
              <a:spcAft>
                <a:spcPts val="600"/>
              </a:spcAft>
              <a:buFont typeface="Arial" panose="020B0604020202020204" pitchFamily="34" charset="0"/>
              <a:buChar char="•"/>
            </a:pPr>
            <a:r>
              <a:rPr lang="en-US" altLang="zh-CN" sz="1600" dirty="0">
                <a:solidFill>
                  <a:schemeClr val="bg1">
                    <a:lumMod val="50000"/>
                  </a:schemeClr>
                </a:solidFill>
                <a:cs typeface="Calibri" panose="020F0502020204030204" pitchFamily="34" charset="0"/>
              </a:rPr>
              <a:t>RIDN dataset: public face datasets, 13671 subjects, 438139  face images</a:t>
            </a:r>
            <a:endParaRPr lang="en-US" altLang="ko-KR" sz="1600" dirty="0">
              <a:solidFill>
                <a:schemeClr val="bg1">
                  <a:lumMod val="50000"/>
                </a:schemeClr>
              </a:solidFill>
              <a:cs typeface="Calibri" panose="020F0502020204030204" pitchFamily="34" charset="0"/>
            </a:endParaRPr>
          </a:p>
        </p:txBody>
      </p:sp>
      <p:sp>
        <p:nvSpPr>
          <p:cNvPr id="7" name="矩形 6">
            <a:extLst>
              <a:ext uri="{FF2B5EF4-FFF2-40B4-BE49-F238E27FC236}">
                <a16:creationId xmlns:a16="http://schemas.microsoft.com/office/drawing/2014/main" id="{84F26A6D-4A3E-49DA-A168-9F305F085172}"/>
              </a:ext>
            </a:extLst>
          </p:cNvPr>
          <p:cNvSpPr/>
          <p:nvPr/>
        </p:nvSpPr>
        <p:spPr>
          <a:xfrm>
            <a:off x="449559" y="2358451"/>
            <a:ext cx="7632848" cy="1077218"/>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cs typeface="Calibri" panose="020F0502020204030204" pitchFamily="34" charset="0"/>
              </a:rPr>
              <a:t>Training the likelihood ratio classifier</a:t>
            </a:r>
          </a:p>
          <a:p>
            <a:pPr marL="742950" lvl="1" indent="-285750">
              <a:spcAft>
                <a:spcPts val="600"/>
              </a:spcAft>
              <a:buFont typeface="Arial" panose="020B0604020202020204" pitchFamily="34" charset="0"/>
              <a:buChar char="•"/>
            </a:pPr>
            <a:r>
              <a:rPr lang="en-US" altLang="zh-CN" sz="1600" dirty="0">
                <a:solidFill>
                  <a:schemeClr val="bg1">
                    <a:lumMod val="50000"/>
                  </a:schemeClr>
                </a:solidFill>
                <a:cs typeface="Calibri" panose="020F0502020204030204" pitchFamily="34" charset="0"/>
              </a:rPr>
              <a:t>First 100 subjects of </a:t>
            </a:r>
            <a:r>
              <a:rPr lang="en-US" altLang="zh-CN" sz="1600" dirty="0" err="1">
                <a:solidFill>
                  <a:schemeClr val="bg1">
                    <a:lumMod val="50000"/>
                  </a:schemeClr>
                </a:solidFill>
                <a:cs typeface="Calibri" panose="020F0502020204030204" pitchFamily="34" charset="0"/>
              </a:rPr>
              <a:t>SCface</a:t>
            </a:r>
            <a:r>
              <a:rPr lang="en-US" altLang="zh-CN" sz="1600" dirty="0">
                <a:solidFill>
                  <a:schemeClr val="bg1">
                    <a:lumMod val="50000"/>
                  </a:schemeClr>
                </a:solidFill>
                <a:cs typeface="Calibri" panose="020F0502020204030204" pitchFamily="34" charset="0"/>
              </a:rPr>
              <a:t> datasets for offline training</a:t>
            </a:r>
          </a:p>
          <a:p>
            <a:pPr marL="742950" lvl="1" indent="-285750">
              <a:spcAft>
                <a:spcPts val="600"/>
              </a:spcAft>
              <a:buFont typeface="Arial" panose="020B0604020202020204" pitchFamily="34" charset="0"/>
              <a:buChar char="•"/>
            </a:pPr>
            <a:endParaRPr lang="en-US" altLang="zh-CN" sz="1600" dirty="0">
              <a:solidFill>
                <a:schemeClr val="bg1">
                  <a:lumMod val="50000"/>
                </a:schemeClr>
              </a:solidFill>
              <a:cs typeface="Calibri" panose="020F0502020204030204" pitchFamily="34" charset="0"/>
            </a:endParaRPr>
          </a:p>
        </p:txBody>
      </p:sp>
      <p:sp>
        <p:nvSpPr>
          <p:cNvPr id="8" name="矩形 7">
            <a:extLst>
              <a:ext uri="{FF2B5EF4-FFF2-40B4-BE49-F238E27FC236}">
                <a16:creationId xmlns:a16="http://schemas.microsoft.com/office/drawing/2014/main" id="{B3436E5E-B7A5-46E6-A4BF-F515D6CFC2AE}"/>
              </a:ext>
            </a:extLst>
          </p:cNvPr>
          <p:cNvSpPr/>
          <p:nvPr/>
        </p:nvSpPr>
        <p:spPr>
          <a:xfrm>
            <a:off x="395535" y="4443958"/>
            <a:ext cx="7992889" cy="461665"/>
          </a:xfrm>
          <a:prstGeom prst="rect">
            <a:avLst/>
          </a:prstGeom>
        </p:spPr>
        <p:txBody>
          <a:bodyPr wrap="square">
            <a:spAutoFit/>
          </a:bodyPr>
          <a:lstStyle/>
          <a:p>
            <a:r>
              <a:rPr lang="en-US" altLang="zh-CN" sz="1200" i="1" dirty="0">
                <a:latin typeface="Calibri Light" panose="020F0302020204030204" pitchFamily="34" charset="0"/>
                <a:cs typeface="Calibri Light" panose="020F0302020204030204" pitchFamily="34" charset="0"/>
              </a:rPr>
              <a:t>[1] Zeng, Dan, Hu Chen, and </a:t>
            </a:r>
            <a:r>
              <a:rPr lang="en-US" altLang="zh-CN" sz="1200" i="1" dirty="0" err="1">
                <a:latin typeface="Calibri Light" panose="020F0302020204030204" pitchFamily="34" charset="0"/>
                <a:cs typeface="Calibri Light" panose="020F0302020204030204" pitchFamily="34" charset="0"/>
              </a:rPr>
              <a:t>Qijun</a:t>
            </a:r>
            <a:r>
              <a:rPr lang="en-US" altLang="zh-CN" sz="1200" i="1" dirty="0">
                <a:latin typeface="Calibri Light" panose="020F0302020204030204" pitchFamily="34" charset="0"/>
                <a:cs typeface="Calibri Light" panose="020F0302020204030204" pitchFamily="34" charset="0"/>
              </a:rPr>
              <a:t> Zhao. "Towards resolution invariant face recognition in uncontrolled scenarios." International Conference on Biometrics (ICB). IEEE, 2016.</a:t>
            </a:r>
          </a:p>
        </p:txBody>
      </p:sp>
      <p:sp>
        <p:nvSpPr>
          <p:cNvPr id="9" name="Slide Number Placeholder 19">
            <a:extLst>
              <a:ext uri="{FF2B5EF4-FFF2-40B4-BE49-F238E27FC236}">
                <a16:creationId xmlns:a16="http://schemas.microsoft.com/office/drawing/2014/main" id="{F9F05220-C68B-402B-A2DE-DE6FC7362179}"/>
              </a:ext>
            </a:extLst>
          </p:cNvPr>
          <p:cNvSpPr txBox="1">
            <a:spLocks/>
          </p:cNvSpPr>
          <p:nvPr/>
        </p:nvSpPr>
        <p:spPr bwMode="auto">
          <a:xfrm>
            <a:off x="8509000" y="4627562"/>
            <a:ext cx="374650" cy="35718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defPPr>
              <a:defRPr lang="nl-NL"/>
            </a:defPPr>
            <a:lvl1pPr algn="r" rtl="0" fontAlgn="base">
              <a:lnSpc>
                <a:spcPts val="1500"/>
              </a:lnSpc>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dirty="0"/>
              <a:t>10</a:t>
            </a:r>
            <a:endParaRPr lang="nl-NL" dirty="0"/>
          </a:p>
        </p:txBody>
      </p:sp>
    </p:spTree>
    <p:extLst>
      <p:ext uri="{BB962C8B-B14F-4D97-AF65-F5344CB8AC3E}">
        <p14:creationId xmlns:p14="http://schemas.microsoft.com/office/powerpoint/2010/main" val="4038906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0D7269F-3794-4668-BC75-68F92061C9BE}"/>
              </a:ext>
            </a:extLst>
          </p:cNvPr>
          <p:cNvSpPr>
            <a:spLocks noGrp="1"/>
          </p:cNvSpPr>
          <p:nvPr>
            <p:ph type="body" sz="quarter" idx="10"/>
          </p:nvPr>
        </p:nvSpPr>
        <p:spPr/>
        <p:txBody>
          <a:bodyPr/>
          <a:lstStyle/>
          <a:p>
            <a:r>
              <a:rPr lang="en-US" altLang="zh-CN" dirty="0"/>
              <a:t>VLR Faces Verification</a:t>
            </a:r>
            <a:endParaRPr lang="en-US" altLang="zh-CN" kern="0" dirty="0">
              <a:cs typeface="Calibri" panose="020F0502020204030204" pitchFamily="34" charset="0"/>
            </a:endParaRPr>
          </a:p>
        </p:txBody>
      </p:sp>
      <p:sp>
        <p:nvSpPr>
          <p:cNvPr id="4" name="TextBox 28">
            <a:extLst>
              <a:ext uri="{FF2B5EF4-FFF2-40B4-BE49-F238E27FC236}">
                <a16:creationId xmlns:a16="http://schemas.microsoft.com/office/drawing/2014/main" id="{626055CA-370A-4B2E-B7E4-4DD9134A8248}"/>
              </a:ext>
            </a:extLst>
          </p:cNvPr>
          <p:cNvSpPr txBox="1"/>
          <p:nvPr/>
        </p:nvSpPr>
        <p:spPr>
          <a:xfrm>
            <a:off x="395537" y="3138522"/>
            <a:ext cx="6464811" cy="369332"/>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Very low resolution faces need to be recognized shown as, </a:t>
            </a:r>
            <a:endParaRPr lang="ko-KR" altLang="en-US" dirty="0">
              <a:solidFill>
                <a:schemeClr val="tx1">
                  <a:lumMod val="75000"/>
                  <a:lumOff val="25000"/>
                </a:schemeClr>
              </a:solidFill>
              <a:cs typeface="Arial" pitchFamily="34" charset="0"/>
            </a:endParaRPr>
          </a:p>
        </p:txBody>
      </p:sp>
      <p:pic>
        <p:nvPicPr>
          <p:cNvPr id="5" name="图片 4" descr="图片包含 照片, 伪装&#10;&#10;描述已自动生成">
            <a:extLst>
              <a:ext uri="{FF2B5EF4-FFF2-40B4-BE49-F238E27FC236}">
                <a16:creationId xmlns:a16="http://schemas.microsoft.com/office/drawing/2014/main" id="{B3AE1A07-94F1-4548-A6BB-4F2A794E10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707" y="3507855"/>
            <a:ext cx="4767428" cy="1296144"/>
          </a:xfrm>
          <a:prstGeom prst="rect">
            <a:avLst/>
          </a:prstGeom>
        </p:spPr>
      </p:pic>
      <p:sp>
        <p:nvSpPr>
          <p:cNvPr id="7" name="文本占位符 6">
            <a:extLst>
              <a:ext uri="{FF2B5EF4-FFF2-40B4-BE49-F238E27FC236}">
                <a16:creationId xmlns:a16="http://schemas.microsoft.com/office/drawing/2014/main" id="{8648288A-C4F8-48D7-991B-2010D2F62AAD}"/>
              </a:ext>
            </a:extLst>
          </p:cNvPr>
          <p:cNvSpPr>
            <a:spLocks noGrp="1"/>
          </p:cNvSpPr>
          <p:nvPr>
            <p:ph type="body" sz="quarter" idx="11"/>
          </p:nvPr>
        </p:nvSpPr>
        <p:spPr/>
        <p:txBody>
          <a:bodyPr/>
          <a:lstStyle/>
          <a:p>
            <a:endParaRPr lang="zh-CN" altLang="en-US"/>
          </a:p>
        </p:txBody>
      </p:sp>
      <p:sp>
        <p:nvSpPr>
          <p:cNvPr id="9" name="TextBox 28">
            <a:extLst>
              <a:ext uri="{FF2B5EF4-FFF2-40B4-BE49-F238E27FC236}">
                <a16:creationId xmlns:a16="http://schemas.microsoft.com/office/drawing/2014/main" id="{2F2605E4-DA68-4648-8F7E-290B4C1623D4}"/>
              </a:ext>
            </a:extLst>
          </p:cNvPr>
          <p:cNvSpPr txBox="1"/>
          <p:nvPr/>
        </p:nvSpPr>
        <p:spPr>
          <a:xfrm>
            <a:off x="395536" y="1131590"/>
            <a:ext cx="6464811" cy="369332"/>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VLR face verification diagram </a:t>
            </a:r>
            <a:endParaRPr lang="ko-KR" altLang="en-US" dirty="0">
              <a:solidFill>
                <a:schemeClr val="tx1">
                  <a:lumMod val="75000"/>
                  <a:lumOff val="25000"/>
                </a:schemeClr>
              </a:solidFill>
              <a:cs typeface="Arial" pitchFamily="34" charset="0"/>
            </a:endParaRPr>
          </a:p>
        </p:txBody>
      </p:sp>
      <p:sp>
        <p:nvSpPr>
          <p:cNvPr id="10" name="Slide Number Placeholder 19">
            <a:extLst>
              <a:ext uri="{FF2B5EF4-FFF2-40B4-BE49-F238E27FC236}">
                <a16:creationId xmlns:a16="http://schemas.microsoft.com/office/drawing/2014/main" id="{E3A7726B-6785-4BB4-A8CD-718A7F045BFD}"/>
              </a:ext>
            </a:extLst>
          </p:cNvPr>
          <p:cNvSpPr txBox="1">
            <a:spLocks/>
          </p:cNvSpPr>
          <p:nvPr/>
        </p:nvSpPr>
        <p:spPr bwMode="auto">
          <a:xfrm>
            <a:off x="8509000" y="4627562"/>
            <a:ext cx="374650" cy="35718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defPPr>
              <a:defRPr lang="nl-NL"/>
            </a:defPPr>
            <a:lvl1pPr algn="r" rtl="0" fontAlgn="base">
              <a:lnSpc>
                <a:spcPts val="1500"/>
              </a:lnSpc>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dirty="0"/>
              <a:t>11</a:t>
            </a:r>
            <a:endParaRPr lang="nl-NL" dirty="0"/>
          </a:p>
        </p:txBody>
      </p:sp>
      <p:grpSp>
        <p:nvGrpSpPr>
          <p:cNvPr id="6" name="组合 5">
            <a:extLst>
              <a:ext uri="{FF2B5EF4-FFF2-40B4-BE49-F238E27FC236}">
                <a16:creationId xmlns:a16="http://schemas.microsoft.com/office/drawing/2014/main" id="{13B7F641-3788-4AE9-9A7A-A2F42F92A76B}"/>
              </a:ext>
            </a:extLst>
          </p:cNvPr>
          <p:cNvGrpSpPr/>
          <p:nvPr/>
        </p:nvGrpSpPr>
        <p:grpSpPr>
          <a:xfrm>
            <a:off x="2195736" y="1491630"/>
            <a:ext cx="4320480" cy="1588199"/>
            <a:chOff x="2195736" y="1491630"/>
            <a:chExt cx="4320480" cy="1588199"/>
          </a:xfrm>
        </p:grpSpPr>
        <p:pic>
          <p:nvPicPr>
            <p:cNvPr id="8" name="图片 7" descr="图片包含 屏幕截图&#10;&#10;描述已自动生成">
              <a:extLst>
                <a:ext uri="{FF2B5EF4-FFF2-40B4-BE49-F238E27FC236}">
                  <a16:creationId xmlns:a16="http://schemas.microsoft.com/office/drawing/2014/main" id="{C9A9C00D-EB35-4974-8D73-BE13593867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95736" y="1491630"/>
              <a:ext cx="4320480" cy="1588199"/>
            </a:xfrm>
            <a:prstGeom prst="rect">
              <a:avLst/>
            </a:prstGeom>
          </p:spPr>
        </p:pic>
        <p:sp>
          <p:nvSpPr>
            <p:cNvPr id="3" name="矩形 2">
              <a:extLst>
                <a:ext uri="{FF2B5EF4-FFF2-40B4-BE49-F238E27FC236}">
                  <a16:creationId xmlns:a16="http://schemas.microsoft.com/office/drawing/2014/main" id="{2C674FD5-0977-4E65-A441-74456756BC7E}"/>
                </a:ext>
              </a:extLst>
            </p:cNvPr>
            <p:cNvSpPr/>
            <p:nvPr/>
          </p:nvSpPr>
          <p:spPr>
            <a:xfrm>
              <a:off x="4661875" y="1644938"/>
              <a:ext cx="1008112" cy="52467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EC53525-ECE4-456D-A3B5-1D335A2628C2}"/>
                </a:ext>
              </a:extLst>
            </p:cNvPr>
            <p:cNvSpPr/>
            <p:nvPr/>
          </p:nvSpPr>
          <p:spPr>
            <a:xfrm>
              <a:off x="4644008" y="2515032"/>
              <a:ext cx="998219" cy="48876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79284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A565F60-FCE0-475B-95C7-27A24FDE861D}"/>
              </a:ext>
            </a:extLst>
          </p:cNvPr>
          <p:cNvSpPr>
            <a:spLocks noGrp="1"/>
          </p:cNvSpPr>
          <p:nvPr>
            <p:ph type="body" sz="quarter" idx="10"/>
          </p:nvPr>
        </p:nvSpPr>
        <p:spPr/>
        <p:txBody>
          <a:bodyPr/>
          <a:lstStyle/>
          <a:p>
            <a:r>
              <a:rPr lang="en-US" altLang="zh-CN" dirty="0"/>
              <a:t>Exploratory experiments</a:t>
            </a:r>
            <a:endParaRPr lang="zh-CN" altLang="en-US" dirty="0"/>
          </a:p>
        </p:txBody>
      </p:sp>
      <p:sp>
        <p:nvSpPr>
          <p:cNvPr id="3" name="文本占位符 2">
            <a:extLst>
              <a:ext uri="{FF2B5EF4-FFF2-40B4-BE49-F238E27FC236}">
                <a16:creationId xmlns:a16="http://schemas.microsoft.com/office/drawing/2014/main" id="{22C93641-1A29-4345-9AE3-AA16735762C5}"/>
              </a:ext>
            </a:extLst>
          </p:cNvPr>
          <p:cNvSpPr>
            <a:spLocks noGrp="1"/>
          </p:cNvSpPr>
          <p:nvPr>
            <p:ph type="body" sz="quarter" idx="11"/>
          </p:nvPr>
        </p:nvSpPr>
        <p:spPr/>
        <p:txBody>
          <a:bodyPr/>
          <a:lstStyle/>
          <a:p>
            <a:endParaRPr lang="zh-CN" altLang="en-US" dirty="0"/>
          </a:p>
        </p:txBody>
      </p:sp>
      <p:pic>
        <p:nvPicPr>
          <p:cNvPr id="5" name="图片 4" descr="图片包含 文字, 地图&#10;&#10;描述已自动生成">
            <a:extLst>
              <a:ext uri="{FF2B5EF4-FFF2-40B4-BE49-F238E27FC236}">
                <a16:creationId xmlns:a16="http://schemas.microsoft.com/office/drawing/2014/main" id="{A1F655E7-B3E0-44BC-A52B-F3C8D2369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520" y="1644938"/>
            <a:ext cx="3907912" cy="2628776"/>
          </a:xfrm>
          <a:prstGeom prst="rect">
            <a:avLst/>
          </a:prstGeom>
        </p:spPr>
      </p:pic>
      <p:sp>
        <p:nvSpPr>
          <p:cNvPr id="6" name="TextBox 28">
            <a:extLst>
              <a:ext uri="{FF2B5EF4-FFF2-40B4-BE49-F238E27FC236}">
                <a16:creationId xmlns:a16="http://schemas.microsoft.com/office/drawing/2014/main" id="{FE141D98-1325-4D47-8F65-CC4CBD02258C}"/>
              </a:ext>
            </a:extLst>
          </p:cNvPr>
          <p:cNvSpPr txBox="1"/>
          <p:nvPr/>
        </p:nvSpPr>
        <p:spPr>
          <a:xfrm>
            <a:off x="179512" y="1131590"/>
            <a:ext cx="4176463" cy="369332"/>
          </a:xfrm>
          <a:prstGeom prst="rect">
            <a:avLst/>
          </a:prstGeom>
          <a:noFill/>
        </p:spPr>
        <p:txBody>
          <a:bodyPr wrap="square" rtlCol="0">
            <a:spAutoFit/>
          </a:bodyPr>
          <a:lstStyle/>
          <a:p>
            <a:r>
              <a:rPr lang="en-US" altLang="zh-CN" dirty="0"/>
              <a:t>Effects of prior odds (hyperparameter)</a:t>
            </a:r>
            <a:endParaRPr lang="zh-CN" altLang="en-US" dirty="0"/>
          </a:p>
        </p:txBody>
      </p:sp>
      <p:sp>
        <p:nvSpPr>
          <p:cNvPr id="7" name="TextBox 28">
            <a:extLst>
              <a:ext uri="{FF2B5EF4-FFF2-40B4-BE49-F238E27FC236}">
                <a16:creationId xmlns:a16="http://schemas.microsoft.com/office/drawing/2014/main" id="{29A051AE-EAE2-4E14-8EEB-70F58957EEDB}"/>
              </a:ext>
            </a:extLst>
          </p:cNvPr>
          <p:cNvSpPr txBox="1"/>
          <p:nvPr/>
        </p:nvSpPr>
        <p:spPr>
          <a:xfrm>
            <a:off x="4427984" y="1203598"/>
            <a:ext cx="4464496" cy="369332"/>
          </a:xfrm>
          <a:prstGeom prst="rect">
            <a:avLst/>
          </a:prstGeom>
          <a:noFill/>
        </p:spPr>
        <p:txBody>
          <a:bodyPr wrap="square" rtlCol="0">
            <a:spAutoFit/>
          </a:bodyPr>
          <a:lstStyle/>
          <a:p>
            <a:r>
              <a:rPr lang="en-US" altLang="zh-CN" dirty="0"/>
              <a:t>Effects of number of training image pairs</a:t>
            </a:r>
            <a:endParaRPr lang="zh-CN" altLang="en-US" dirty="0"/>
          </a:p>
        </p:txBody>
      </p:sp>
      <p:pic>
        <p:nvPicPr>
          <p:cNvPr id="10" name="图片 9" descr="图片包含 屏幕截图&#10;&#10;描述已自动生成">
            <a:extLst>
              <a:ext uri="{FF2B5EF4-FFF2-40B4-BE49-F238E27FC236}">
                <a16:creationId xmlns:a16="http://schemas.microsoft.com/office/drawing/2014/main" id="{F1DB98BC-0742-4558-9AEF-AC87E31C06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84" y="1851670"/>
            <a:ext cx="4202806" cy="1963950"/>
          </a:xfrm>
          <a:prstGeom prst="rect">
            <a:avLst/>
          </a:prstGeom>
        </p:spPr>
      </p:pic>
      <p:sp>
        <p:nvSpPr>
          <p:cNvPr id="11" name="文本框 10">
            <a:extLst>
              <a:ext uri="{FF2B5EF4-FFF2-40B4-BE49-F238E27FC236}">
                <a16:creationId xmlns:a16="http://schemas.microsoft.com/office/drawing/2014/main" id="{B1DCC4CC-DE95-43C0-AEE3-8B6E83DC2554}"/>
              </a:ext>
            </a:extLst>
          </p:cNvPr>
          <p:cNvSpPr txBox="1"/>
          <p:nvPr/>
        </p:nvSpPr>
        <p:spPr>
          <a:xfrm>
            <a:off x="6012160" y="4011910"/>
            <a:ext cx="1944216" cy="307777"/>
          </a:xfrm>
          <a:prstGeom prst="rect">
            <a:avLst/>
          </a:prstGeom>
          <a:noFill/>
        </p:spPr>
        <p:txBody>
          <a:bodyPr wrap="square" rtlCol="0">
            <a:spAutoFit/>
          </a:bodyPr>
          <a:lstStyle/>
          <a:p>
            <a:r>
              <a:rPr lang="en-US" altLang="zh-CN" sz="1400" dirty="0"/>
              <a:t>Baseline:87.65%</a:t>
            </a:r>
            <a:endParaRPr lang="zh-CN" altLang="en-US" sz="1400" dirty="0"/>
          </a:p>
        </p:txBody>
      </p:sp>
      <p:sp>
        <p:nvSpPr>
          <p:cNvPr id="12" name="Slide Number Placeholder 19">
            <a:extLst>
              <a:ext uri="{FF2B5EF4-FFF2-40B4-BE49-F238E27FC236}">
                <a16:creationId xmlns:a16="http://schemas.microsoft.com/office/drawing/2014/main" id="{272C0B7E-94FA-4B1B-8A3D-318C412B57AB}"/>
              </a:ext>
            </a:extLst>
          </p:cNvPr>
          <p:cNvSpPr txBox="1">
            <a:spLocks/>
          </p:cNvSpPr>
          <p:nvPr/>
        </p:nvSpPr>
        <p:spPr bwMode="auto">
          <a:xfrm>
            <a:off x="8509000" y="4627562"/>
            <a:ext cx="374650" cy="35718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defPPr>
              <a:defRPr lang="nl-NL"/>
            </a:defPPr>
            <a:lvl1pPr algn="r" rtl="0" fontAlgn="base">
              <a:lnSpc>
                <a:spcPts val="1500"/>
              </a:lnSpc>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dirty="0"/>
              <a:t>12</a:t>
            </a:r>
            <a:endParaRPr lang="nl-NL" dirty="0"/>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6CD2C545-F540-4835-B8EA-08BA3971C2B8}"/>
                  </a:ext>
                </a:extLst>
              </p:cNvPr>
              <p:cNvSpPr/>
              <p:nvPr/>
            </p:nvSpPr>
            <p:spPr>
              <a:xfrm>
                <a:off x="395537" y="4281431"/>
                <a:ext cx="1296144" cy="6790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𝐴</m:t>
                      </m:r>
                      <m:r>
                        <a:rPr lang="zh-CN" altLang="en-US" i="0">
                          <a:latin typeface="Cambria Math" panose="02040503050406030204" pitchFamily="18" charset="0"/>
                        </a:rPr>
                        <m:t>=</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1">
                                  <a:latin typeface="Cambria Math" panose="02040503050406030204" pitchFamily="18" charset="0"/>
                                </a:rPr>
                                <m:t>𝑃</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𝑆</m:t>
                                  </m:r>
                                </m:sub>
                              </m:sSub>
                            </m:e>
                          </m:d>
                        </m:num>
                        <m:den>
                          <m:d>
                            <m:dPr>
                              <m:begChr m:val=""/>
                              <m:ctrlPr>
                                <a:rPr lang="zh-CN" altLang="en-US" i="1">
                                  <a:latin typeface="Cambria Math" panose="02040503050406030204" pitchFamily="18" charset="0"/>
                                </a:rPr>
                              </m:ctrlPr>
                            </m:dPr>
                            <m:e>
                              <m:r>
                                <a:rPr lang="zh-CN" altLang="en-US" i="1">
                                  <a:latin typeface="Cambria Math" panose="02040503050406030204" pitchFamily="18" charset="0"/>
                                </a:rPr>
                                <m:t>𝑃</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𝑑</m:t>
                                  </m:r>
                                </m:sub>
                              </m:sSub>
                            </m:e>
                          </m:d>
                        </m:den>
                      </m:f>
                    </m:oMath>
                  </m:oMathPara>
                </a14:m>
                <a:endParaRPr lang="zh-CN" altLang="en-US" dirty="0"/>
              </a:p>
            </p:txBody>
          </p:sp>
        </mc:Choice>
        <mc:Fallback xmlns="">
          <p:sp>
            <p:nvSpPr>
              <p:cNvPr id="13" name="矩形 12">
                <a:extLst>
                  <a:ext uri="{FF2B5EF4-FFF2-40B4-BE49-F238E27FC236}">
                    <a16:creationId xmlns:a16="http://schemas.microsoft.com/office/drawing/2014/main" id="{6CD2C545-F540-4835-B8EA-08BA3971C2B8}"/>
                  </a:ext>
                </a:extLst>
              </p:cNvPr>
              <p:cNvSpPr>
                <a:spLocks noRot="1" noChangeAspect="1" noMove="1" noResize="1" noEditPoints="1" noAdjustHandles="1" noChangeArrowheads="1" noChangeShapeType="1" noTextEdit="1"/>
              </p:cNvSpPr>
              <p:nvPr/>
            </p:nvSpPr>
            <p:spPr>
              <a:xfrm>
                <a:off x="395537" y="4281431"/>
                <a:ext cx="1296144" cy="67903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335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20FEB0-CBE8-41D9-83B0-72B251E681F9}"/>
              </a:ext>
            </a:extLst>
          </p:cNvPr>
          <p:cNvSpPr>
            <a:spLocks noGrp="1"/>
          </p:cNvSpPr>
          <p:nvPr>
            <p:ph type="body" sz="quarter" idx="10"/>
          </p:nvPr>
        </p:nvSpPr>
        <p:spPr/>
        <p:txBody>
          <a:bodyPr/>
          <a:lstStyle/>
          <a:p>
            <a:r>
              <a:rPr lang="en-US" altLang="zh-CN" dirty="0"/>
              <a:t>Comparison Results on </a:t>
            </a:r>
            <a:r>
              <a:rPr lang="en-US" altLang="zh-CN" dirty="0" err="1"/>
              <a:t>SCface</a:t>
            </a:r>
            <a:endParaRPr lang="zh-CN" altLang="en-US" dirty="0"/>
          </a:p>
        </p:txBody>
      </p:sp>
      <p:sp>
        <p:nvSpPr>
          <p:cNvPr id="3" name="文本占位符 2">
            <a:extLst>
              <a:ext uri="{FF2B5EF4-FFF2-40B4-BE49-F238E27FC236}">
                <a16:creationId xmlns:a16="http://schemas.microsoft.com/office/drawing/2014/main" id="{3B0D46FD-5706-4B92-9242-F5A5F281B327}"/>
              </a:ext>
            </a:extLst>
          </p:cNvPr>
          <p:cNvSpPr>
            <a:spLocks noGrp="1"/>
          </p:cNvSpPr>
          <p:nvPr>
            <p:ph type="body" sz="quarter" idx="11"/>
          </p:nvPr>
        </p:nvSpPr>
        <p:spPr/>
        <p:txBody>
          <a:bodyPr/>
          <a:lstStyle/>
          <a:p>
            <a:endParaRPr lang="zh-CN" altLang="en-US" dirty="0"/>
          </a:p>
        </p:txBody>
      </p:sp>
      <p:graphicFrame>
        <p:nvGraphicFramePr>
          <p:cNvPr id="4" name="Table 3">
            <a:extLst>
              <a:ext uri="{FF2B5EF4-FFF2-40B4-BE49-F238E27FC236}">
                <a16:creationId xmlns:a16="http://schemas.microsoft.com/office/drawing/2014/main" id="{1FF76C3E-82FB-4BBA-9897-72241815394B}"/>
              </a:ext>
            </a:extLst>
          </p:cNvPr>
          <p:cNvGraphicFramePr>
            <a:graphicFrameLocks noGrp="1"/>
          </p:cNvGraphicFramePr>
          <p:nvPr>
            <p:extLst>
              <p:ext uri="{D42A27DB-BD31-4B8C-83A1-F6EECF244321}">
                <p14:modId xmlns:p14="http://schemas.microsoft.com/office/powerpoint/2010/main" val="1377763368"/>
              </p:ext>
            </p:extLst>
          </p:nvPr>
        </p:nvGraphicFramePr>
        <p:xfrm>
          <a:off x="1979712" y="1408468"/>
          <a:ext cx="4176464" cy="1915305"/>
        </p:xfrm>
        <a:graphic>
          <a:graphicData uri="http://schemas.openxmlformats.org/drawingml/2006/table">
            <a:tbl>
              <a:tblPr firstRow="1" bandRow="1">
                <a:tableStyleId>{93296810-A885-4BE3-A3E7-6D5BEEA58F35}</a:tableStyleId>
              </a:tblPr>
              <a:tblGrid>
                <a:gridCol w="2160240">
                  <a:extLst>
                    <a:ext uri="{9D8B030D-6E8A-4147-A177-3AD203B41FA5}">
                      <a16:colId xmlns:a16="http://schemas.microsoft.com/office/drawing/2014/main" val="20001"/>
                    </a:ext>
                  </a:extLst>
                </a:gridCol>
                <a:gridCol w="2016224">
                  <a:extLst>
                    <a:ext uri="{9D8B030D-6E8A-4147-A177-3AD203B41FA5}">
                      <a16:colId xmlns:a16="http://schemas.microsoft.com/office/drawing/2014/main" val="20002"/>
                    </a:ext>
                  </a:extLst>
                </a:gridCol>
              </a:tblGrid>
              <a:tr h="38306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Methods</a:t>
                      </a:r>
                      <a:endParaRPr lang="ko-KR" altLang="en-US" sz="1200" b="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hlinkClick r:id="rId3"/>
                        </a:rPr>
                        <a:t>VR@FAR=0.1</a:t>
                      </a:r>
                      <a:r>
                        <a:rPr lang="en-US" altLang="ko-KR" sz="1200" b="0" dirty="0">
                          <a:solidFill>
                            <a:schemeClr val="tx1">
                              <a:lumMod val="75000"/>
                              <a:lumOff val="25000"/>
                            </a:schemeClr>
                          </a:solidFill>
                          <a:latin typeface="+mn-lt"/>
                          <a:cs typeface="Arial" pitchFamily="34" charset="0"/>
                        </a:rPr>
                        <a:t> (%)</a:t>
                      </a:r>
                      <a:endParaRPr lang="ko-KR" altLang="en-US" sz="1200" b="0" dirty="0">
                        <a:solidFill>
                          <a:schemeClr val="tx1">
                            <a:lumMod val="75000"/>
                            <a:lumOff val="25000"/>
                          </a:schemeClr>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8306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RIDN [1]</a:t>
                      </a:r>
                      <a:endParaRPr lang="ko-KR" altLang="en-US" sz="12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70 (3)</a:t>
                      </a:r>
                      <a:endParaRPr lang="ko-KR" altLang="en-US" sz="1200" dirty="0">
                        <a:solidFill>
                          <a:schemeClr val="tx1">
                            <a:lumMod val="75000"/>
                            <a:lumOff val="25000"/>
                          </a:schemeClr>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solidFill>
                        <a:schemeClr val="tx1">
                          <a:lumMod val="75000"/>
                          <a:lumOff val="25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38306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MRC [2]</a:t>
                      </a:r>
                      <a:endParaRPr lang="ko-KR" altLang="en-US" sz="12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73 (6)</a:t>
                      </a:r>
                      <a:endParaRPr lang="ko-KR" altLang="en-US" sz="1200" dirty="0">
                        <a:solidFill>
                          <a:schemeClr val="tx1">
                            <a:lumMod val="75000"/>
                            <a:lumOff val="25000"/>
                          </a:schemeClr>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8306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Proposed Baseline</a:t>
                      </a:r>
                      <a:endParaRPr lang="ko-KR" altLang="en-US" sz="1200" dirty="0">
                        <a:solidFill>
                          <a:schemeClr val="tx1">
                            <a:lumMod val="75000"/>
                            <a:lumOff val="25000"/>
                          </a:schemeClr>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dirty="0">
                          <a:solidFill>
                            <a:schemeClr val="tx1">
                              <a:lumMod val="75000"/>
                              <a:lumOff val="25000"/>
                            </a:schemeClr>
                          </a:solidFill>
                          <a:latin typeface="+mn-lt"/>
                          <a:cs typeface="Arial" pitchFamily="34" charset="0"/>
                        </a:rPr>
                        <a:t>87.65</a:t>
                      </a:r>
                      <a:endParaRPr lang="ko-KR" altLang="en-US" sz="1200" dirty="0">
                        <a:solidFill>
                          <a:schemeClr val="tx1">
                            <a:lumMod val="75000"/>
                            <a:lumOff val="25000"/>
                          </a:schemeClr>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383061">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Proposed Loss</a:t>
                      </a:r>
                      <a:endParaRPr lang="ko-KR" altLang="en-US" sz="1400" b="1" dirty="0">
                        <a:solidFill>
                          <a:schemeClr val="bg1"/>
                        </a:solidFill>
                        <a:latin typeface="+mn-lt"/>
                        <a:cs typeface="Arial" pitchFamily="34" charset="0"/>
                      </a:endParaRPr>
                    </a:p>
                  </a:txBody>
                  <a:tcPr anchor="ct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400" b="1" dirty="0">
                          <a:solidFill>
                            <a:schemeClr val="bg1"/>
                          </a:solidFill>
                          <a:latin typeface="+mn-lt"/>
                          <a:cs typeface="Arial" pitchFamily="34" charset="0"/>
                        </a:rPr>
                        <a:t>90.50</a:t>
                      </a:r>
                      <a:endParaRPr lang="ko-KR" altLang="en-US" sz="1400" b="1" dirty="0">
                        <a:solidFill>
                          <a:schemeClr val="bg1"/>
                        </a:solidFill>
                        <a:latin typeface="+mn-lt"/>
                        <a:cs typeface="Arial"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lumMod val="75000"/>
                          <a:lumOff val="25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5"/>
                  </a:ext>
                </a:extLst>
              </a:tr>
            </a:tbl>
          </a:graphicData>
        </a:graphic>
      </p:graphicFrame>
      <p:sp>
        <p:nvSpPr>
          <p:cNvPr id="5" name="矩形 4">
            <a:extLst>
              <a:ext uri="{FF2B5EF4-FFF2-40B4-BE49-F238E27FC236}">
                <a16:creationId xmlns:a16="http://schemas.microsoft.com/office/drawing/2014/main" id="{8A7CD770-2C20-4F9B-B605-F0EC3F4AB621}"/>
              </a:ext>
            </a:extLst>
          </p:cNvPr>
          <p:cNvSpPr/>
          <p:nvPr/>
        </p:nvSpPr>
        <p:spPr>
          <a:xfrm>
            <a:off x="6300192" y="2381151"/>
            <a:ext cx="3096344" cy="954107"/>
          </a:xfrm>
          <a:prstGeom prst="rect">
            <a:avLst/>
          </a:prstGeom>
        </p:spPr>
        <p:txBody>
          <a:bodyPr wrap="square">
            <a:spAutoFit/>
          </a:bodyPr>
          <a:lstStyle/>
          <a:p>
            <a:r>
              <a:rPr lang="en-US" altLang="zh-CN" sz="1400" dirty="0">
                <a:cs typeface="Calibri" panose="020F0502020204030204" pitchFamily="34" charset="0"/>
              </a:rPr>
              <a:t>Hyper-parameters: </a:t>
            </a:r>
          </a:p>
          <a:p>
            <a:pPr marL="285750" indent="-285750">
              <a:buFont typeface="Arial" panose="020B0604020202020204" pitchFamily="34" charset="0"/>
              <a:buChar char="•"/>
            </a:pPr>
            <a:r>
              <a:rPr lang="en-US" altLang="zh-CN" sz="1400" dirty="0">
                <a:cs typeface="Calibri" panose="020F0502020204030204" pitchFamily="34" charset="0"/>
              </a:rPr>
              <a:t>1/A=1.7</a:t>
            </a:r>
          </a:p>
          <a:p>
            <a:pPr marL="285750" indent="-285750">
              <a:buFont typeface="Arial" panose="020B0604020202020204" pitchFamily="34" charset="0"/>
              <a:buChar char="•"/>
            </a:pPr>
            <a:r>
              <a:rPr lang="en-US" altLang="zh-CN" sz="1400" dirty="0">
                <a:cs typeface="Calibri" panose="020F0502020204030204" pitchFamily="34" charset="0"/>
              </a:rPr>
              <a:t># of genuine pair = 300</a:t>
            </a:r>
          </a:p>
          <a:p>
            <a:pPr marL="285750" indent="-285750">
              <a:buFont typeface="Arial" panose="020B0604020202020204" pitchFamily="34" charset="0"/>
              <a:buChar char="•"/>
            </a:pPr>
            <a:r>
              <a:rPr lang="en-US" altLang="zh-CN" sz="1400" dirty="0">
                <a:cs typeface="Calibri" panose="020F0502020204030204" pitchFamily="34" charset="0"/>
              </a:rPr>
              <a:t># of impostor pair = 300</a:t>
            </a:r>
          </a:p>
        </p:txBody>
      </p:sp>
      <p:sp>
        <p:nvSpPr>
          <p:cNvPr id="6" name="文本框 5">
            <a:extLst>
              <a:ext uri="{FF2B5EF4-FFF2-40B4-BE49-F238E27FC236}">
                <a16:creationId xmlns:a16="http://schemas.microsoft.com/office/drawing/2014/main" id="{A57A91F9-2978-4F1F-987D-B9FDCBD3A8BA}"/>
              </a:ext>
            </a:extLst>
          </p:cNvPr>
          <p:cNvSpPr txBox="1"/>
          <p:nvPr/>
        </p:nvSpPr>
        <p:spPr>
          <a:xfrm>
            <a:off x="827584" y="4218218"/>
            <a:ext cx="7992888" cy="830997"/>
          </a:xfrm>
          <a:prstGeom prst="rect">
            <a:avLst/>
          </a:prstGeom>
          <a:noFill/>
        </p:spPr>
        <p:txBody>
          <a:bodyPr wrap="square" rtlCol="0">
            <a:spAutoFit/>
          </a:bodyPr>
          <a:lstStyle/>
          <a:p>
            <a:r>
              <a:rPr lang="en-US" altLang="zh-CN" sz="1200" i="1" dirty="0">
                <a:latin typeface="Calibri Light" panose="020F0302020204030204" pitchFamily="34" charset="0"/>
                <a:cs typeface="Calibri Light" panose="020F0302020204030204" pitchFamily="34" charset="0"/>
              </a:rPr>
              <a:t>[1] Zeng, Dan, Hu Chen, and </a:t>
            </a:r>
            <a:r>
              <a:rPr lang="en-US" altLang="zh-CN" sz="1200" i="1" dirty="0" err="1">
                <a:latin typeface="Calibri Light" panose="020F0302020204030204" pitchFamily="34" charset="0"/>
                <a:cs typeface="Calibri Light" panose="020F0302020204030204" pitchFamily="34" charset="0"/>
              </a:rPr>
              <a:t>Qijun</a:t>
            </a:r>
            <a:r>
              <a:rPr lang="en-US" altLang="zh-CN" sz="1200" i="1" dirty="0">
                <a:latin typeface="Calibri Light" panose="020F0302020204030204" pitchFamily="34" charset="0"/>
                <a:cs typeface="Calibri Light" panose="020F0302020204030204" pitchFamily="34" charset="0"/>
              </a:rPr>
              <a:t> Zhao. "Towards resolution invariant face recognition in uncontrolled scenarios." International Conference on Biometrics (ICB). IEEE, 2016.</a:t>
            </a:r>
          </a:p>
          <a:p>
            <a:r>
              <a:rPr lang="en-US" altLang="zh-CN" sz="1200" i="1" dirty="0">
                <a:latin typeface="Calibri Light" panose="020F0302020204030204" pitchFamily="34" charset="0"/>
                <a:cs typeface="Calibri Light" panose="020F0302020204030204" pitchFamily="34" charset="0"/>
              </a:rPr>
              <a:t>[2] Peng, </a:t>
            </a:r>
            <a:r>
              <a:rPr lang="en-US" altLang="zh-CN" sz="1200" i="1" dirty="0" err="1">
                <a:latin typeface="Calibri Light" panose="020F0302020204030204" pitchFamily="34" charset="0"/>
                <a:cs typeface="Calibri Light" panose="020F0302020204030204" pitchFamily="34" charset="0"/>
              </a:rPr>
              <a:t>Yuxi</a:t>
            </a:r>
            <a:r>
              <a:rPr lang="en-US" altLang="zh-CN" sz="1200" i="1" dirty="0">
                <a:latin typeface="Calibri Light" panose="020F0302020204030204" pitchFamily="34" charset="0"/>
                <a:cs typeface="Calibri Light" panose="020F0302020204030204" pitchFamily="34" charset="0"/>
              </a:rPr>
              <a:t>, </a:t>
            </a:r>
            <a:r>
              <a:rPr lang="en-US" altLang="zh-CN" sz="1200" i="1" dirty="0" err="1">
                <a:latin typeface="Calibri Light" panose="020F0302020204030204" pitchFamily="34" charset="0"/>
                <a:cs typeface="Calibri Light" panose="020F0302020204030204" pitchFamily="34" charset="0"/>
              </a:rPr>
              <a:t>Luuk</a:t>
            </a:r>
            <a:r>
              <a:rPr lang="en-US" altLang="zh-CN" sz="1200" i="1" dirty="0">
                <a:latin typeface="Calibri Light" panose="020F0302020204030204" pitchFamily="34" charset="0"/>
                <a:cs typeface="Calibri Light" panose="020F0302020204030204" pitchFamily="34" charset="0"/>
              </a:rPr>
              <a:t> </a:t>
            </a:r>
            <a:r>
              <a:rPr lang="en-US" altLang="zh-CN" sz="1200" i="1" dirty="0" err="1">
                <a:latin typeface="Calibri Light" panose="020F0302020204030204" pitchFamily="34" charset="0"/>
                <a:cs typeface="Calibri Light" panose="020F0302020204030204" pitchFamily="34" charset="0"/>
              </a:rPr>
              <a:t>Spreeuwers</a:t>
            </a:r>
            <a:r>
              <a:rPr lang="en-US" altLang="zh-CN" sz="1200" i="1" dirty="0">
                <a:latin typeface="Calibri Light" panose="020F0302020204030204" pitchFamily="34" charset="0"/>
                <a:cs typeface="Calibri Light" panose="020F0302020204030204" pitchFamily="34" charset="0"/>
              </a:rPr>
              <a:t>, and Raymond Veldhuis. "Low-resolution face alignment and recognition using mixed-resolution classifiers." IET biometrics 6.6 (2017): 418-428.</a:t>
            </a:r>
            <a:endParaRPr lang="zh-CN" altLang="en-US" sz="1200" i="1" dirty="0">
              <a:latin typeface="Calibri Light" panose="020F0302020204030204" pitchFamily="34" charset="0"/>
              <a:cs typeface="Calibri Light" panose="020F0302020204030204" pitchFamily="34" charset="0"/>
            </a:endParaRPr>
          </a:p>
        </p:txBody>
      </p:sp>
      <p:sp>
        <p:nvSpPr>
          <p:cNvPr id="8" name="Slide Number Placeholder 19">
            <a:extLst>
              <a:ext uri="{FF2B5EF4-FFF2-40B4-BE49-F238E27FC236}">
                <a16:creationId xmlns:a16="http://schemas.microsoft.com/office/drawing/2014/main" id="{2F78083F-13C6-4676-9603-492919D3C628}"/>
              </a:ext>
            </a:extLst>
          </p:cNvPr>
          <p:cNvSpPr txBox="1">
            <a:spLocks/>
          </p:cNvSpPr>
          <p:nvPr/>
        </p:nvSpPr>
        <p:spPr bwMode="auto">
          <a:xfrm>
            <a:off x="8509000" y="4627562"/>
            <a:ext cx="374650" cy="35718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defPPr>
              <a:defRPr lang="nl-NL"/>
            </a:defPPr>
            <a:lvl1pPr algn="r" rtl="0" fontAlgn="base">
              <a:lnSpc>
                <a:spcPts val="1500"/>
              </a:lnSpc>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dirty="0"/>
              <a:t>13</a:t>
            </a:r>
            <a:endParaRPr lang="nl-NL" dirty="0"/>
          </a:p>
        </p:txBody>
      </p:sp>
    </p:spTree>
    <p:extLst>
      <p:ext uri="{BB962C8B-B14F-4D97-AF65-F5344CB8AC3E}">
        <p14:creationId xmlns:p14="http://schemas.microsoft.com/office/powerpoint/2010/main" val="152930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B2AC3C0-DC31-4D2D-A675-D5774FAD1E99}"/>
              </a:ext>
            </a:extLst>
          </p:cNvPr>
          <p:cNvSpPr>
            <a:spLocks noGrp="1"/>
          </p:cNvSpPr>
          <p:nvPr>
            <p:ph type="body" sz="quarter" idx="10"/>
          </p:nvPr>
        </p:nvSpPr>
        <p:spPr/>
        <p:txBody>
          <a:bodyPr/>
          <a:lstStyle/>
          <a:p>
            <a:r>
              <a:rPr lang="en-US" altLang="zh-CN" dirty="0"/>
              <a:t>Wrapping up</a:t>
            </a:r>
            <a:endParaRPr lang="zh-CN" altLang="en-US" dirty="0"/>
          </a:p>
        </p:txBody>
      </p:sp>
      <p:sp>
        <p:nvSpPr>
          <p:cNvPr id="3" name="文本占位符 2">
            <a:extLst>
              <a:ext uri="{FF2B5EF4-FFF2-40B4-BE49-F238E27FC236}">
                <a16:creationId xmlns:a16="http://schemas.microsoft.com/office/drawing/2014/main" id="{409B75B8-C27A-4AC8-A853-DFF1223D2E9B}"/>
              </a:ext>
            </a:extLst>
          </p:cNvPr>
          <p:cNvSpPr>
            <a:spLocks noGrp="1"/>
          </p:cNvSpPr>
          <p:nvPr>
            <p:ph type="body" sz="quarter" idx="11"/>
          </p:nvPr>
        </p:nvSpPr>
        <p:spPr/>
        <p:txBody>
          <a:bodyPr/>
          <a:lstStyle/>
          <a:p>
            <a:r>
              <a:rPr lang="en-US" altLang="zh-CN" dirty="0"/>
              <a:t>Question?</a:t>
            </a:r>
            <a:endParaRPr lang="zh-CN" altLang="en-US" dirty="0"/>
          </a:p>
        </p:txBody>
      </p:sp>
      <p:pic>
        <p:nvPicPr>
          <p:cNvPr id="6" name="图片 5">
            <a:extLst>
              <a:ext uri="{FF2B5EF4-FFF2-40B4-BE49-F238E27FC236}">
                <a16:creationId xmlns:a16="http://schemas.microsoft.com/office/drawing/2014/main" id="{AE6FC75B-E6D1-4B6A-BBDC-80C00D8A23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1073610"/>
            <a:ext cx="6303309" cy="3786078"/>
          </a:xfrm>
          <a:prstGeom prst="rect">
            <a:avLst/>
          </a:prstGeom>
        </p:spPr>
      </p:pic>
      <p:sp>
        <p:nvSpPr>
          <p:cNvPr id="8" name="Slide Number Placeholder 19">
            <a:extLst>
              <a:ext uri="{FF2B5EF4-FFF2-40B4-BE49-F238E27FC236}">
                <a16:creationId xmlns:a16="http://schemas.microsoft.com/office/drawing/2014/main" id="{44D1DA62-B606-4A21-B03E-0F73CAFF9F0B}"/>
              </a:ext>
            </a:extLst>
          </p:cNvPr>
          <p:cNvSpPr txBox="1">
            <a:spLocks/>
          </p:cNvSpPr>
          <p:nvPr/>
        </p:nvSpPr>
        <p:spPr bwMode="auto">
          <a:xfrm>
            <a:off x="8509000" y="4627562"/>
            <a:ext cx="374650" cy="35718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defPPr>
              <a:defRPr lang="nl-NL"/>
            </a:defPPr>
            <a:lvl1pPr algn="r" rtl="0" fontAlgn="base">
              <a:lnSpc>
                <a:spcPts val="1500"/>
              </a:lnSpc>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dirty="0"/>
              <a:t>14</a:t>
            </a:r>
            <a:endParaRPr lang="nl-NL" dirty="0"/>
          </a:p>
        </p:txBody>
      </p:sp>
    </p:spTree>
    <p:extLst>
      <p:ext uri="{BB962C8B-B14F-4D97-AF65-F5344CB8AC3E}">
        <p14:creationId xmlns:p14="http://schemas.microsoft.com/office/powerpoint/2010/main" val="827380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B2AC3C0-DC31-4D2D-A675-D5774FAD1E99}"/>
              </a:ext>
            </a:extLst>
          </p:cNvPr>
          <p:cNvSpPr>
            <a:spLocks noGrp="1"/>
          </p:cNvSpPr>
          <p:nvPr>
            <p:ph type="body" sz="quarter" idx="10"/>
          </p:nvPr>
        </p:nvSpPr>
        <p:spPr/>
        <p:txBody>
          <a:bodyPr/>
          <a:lstStyle/>
          <a:p>
            <a:r>
              <a:rPr lang="en-US" altLang="zh-CN" dirty="0"/>
              <a:t>Wrapping up</a:t>
            </a:r>
            <a:endParaRPr lang="zh-CN" altLang="en-US" dirty="0"/>
          </a:p>
        </p:txBody>
      </p:sp>
      <p:sp>
        <p:nvSpPr>
          <p:cNvPr id="3" name="文本占位符 2">
            <a:extLst>
              <a:ext uri="{FF2B5EF4-FFF2-40B4-BE49-F238E27FC236}">
                <a16:creationId xmlns:a16="http://schemas.microsoft.com/office/drawing/2014/main" id="{409B75B8-C27A-4AC8-A853-DFF1223D2E9B}"/>
              </a:ext>
            </a:extLst>
          </p:cNvPr>
          <p:cNvSpPr>
            <a:spLocks noGrp="1"/>
          </p:cNvSpPr>
          <p:nvPr>
            <p:ph type="body" sz="quarter" idx="11"/>
          </p:nvPr>
        </p:nvSpPr>
        <p:spPr/>
        <p:txBody>
          <a:bodyPr/>
          <a:lstStyle/>
          <a:p>
            <a:r>
              <a:rPr lang="en-US" altLang="zh-CN" dirty="0"/>
              <a:t>Our Solution</a:t>
            </a:r>
            <a:endParaRPr lang="zh-CN" altLang="en-US" dirty="0"/>
          </a:p>
        </p:txBody>
      </p:sp>
      <p:pic>
        <p:nvPicPr>
          <p:cNvPr id="7" name="图片 6" descr="图片包含 屏幕截图&#10;&#10;描述已自动生成">
            <a:extLst>
              <a:ext uri="{FF2B5EF4-FFF2-40B4-BE49-F238E27FC236}">
                <a16:creationId xmlns:a16="http://schemas.microsoft.com/office/drawing/2014/main" id="{B0769C03-F695-4C5E-9589-C2666D6115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6" y="1347614"/>
            <a:ext cx="7930364" cy="2720610"/>
          </a:xfrm>
          <a:prstGeom prst="rect">
            <a:avLst/>
          </a:prstGeom>
        </p:spPr>
      </p:pic>
      <p:sp>
        <p:nvSpPr>
          <p:cNvPr id="10" name="Slide Number Placeholder 19">
            <a:extLst>
              <a:ext uri="{FF2B5EF4-FFF2-40B4-BE49-F238E27FC236}">
                <a16:creationId xmlns:a16="http://schemas.microsoft.com/office/drawing/2014/main" id="{50CF6AD1-E3F1-4BB0-90DE-50E3261C14E8}"/>
              </a:ext>
            </a:extLst>
          </p:cNvPr>
          <p:cNvSpPr txBox="1">
            <a:spLocks/>
          </p:cNvSpPr>
          <p:nvPr/>
        </p:nvSpPr>
        <p:spPr bwMode="auto">
          <a:xfrm>
            <a:off x="8509000" y="4627562"/>
            <a:ext cx="374650" cy="35718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defPPr>
              <a:defRPr lang="nl-NL"/>
            </a:defPPr>
            <a:lvl1pPr algn="r" rtl="0" fontAlgn="base">
              <a:lnSpc>
                <a:spcPts val="1500"/>
              </a:lnSpc>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dirty="0"/>
              <a:t>15</a:t>
            </a:r>
            <a:endParaRPr lang="nl-NL" dirty="0"/>
          </a:p>
        </p:txBody>
      </p:sp>
    </p:spTree>
    <p:extLst>
      <p:ext uri="{BB962C8B-B14F-4D97-AF65-F5344CB8AC3E}">
        <p14:creationId xmlns:p14="http://schemas.microsoft.com/office/powerpoint/2010/main" val="46710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BDD2BD2-560D-4D59-A3B4-8BAD147B1E51}"/>
              </a:ext>
            </a:extLst>
          </p:cNvPr>
          <p:cNvSpPr>
            <a:spLocks noGrp="1"/>
          </p:cNvSpPr>
          <p:nvPr>
            <p:ph type="body" sz="quarter" idx="10"/>
          </p:nvPr>
        </p:nvSpPr>
        <p:spPr/>
        <p:txBody>
          <a:bodyPr/>
          <a:lstStyle/>
          <a:p>
            <a:r>
              <a:rPr lang="en-US" altLang="zh-CN" dirty="0"/>
              <a:t>Conclusion</a:t>
            </a:r>
            <a:endParaRPr lang="zh-CN" altLang="en-US" dirty="0"/>
          </a:p>
        </p:txBody>
      </p:sp>
      <p:sp>
        <p:nvSpPr>
          <p:cNvPr id="3" name="文本占位符 2">
            <a:extLst>
              <a:ext uri="{FF2B5EF4-FFF2-40B4-BE49-F238E27FC236}">
                <a16:creationId xmlns:a16="http://schemas.microsoft.com/office/drawing/2014/main" id="{D127C096-6F1A-4A55-8075-61DE852E2952}"/>
              </a:ext>
            </a:extLst>
          </p:cNvPr>
          <p:cNvSpPr>
            <a:spLocks noGrp="1"/>
          </p:cNvSpPr>
          <p:nvPr>
            <p:ph type="body" sz="quarter" idx="11"/>
          </p:nvPr>
        </p:nvSpPr>
        <p:spPr/>
        <p:txBody>
          <a:bodyPr/>
          <a:lstStyle/>
          <a:p>
            <a:endParaRPr lang="zh-CN" altLang="en-US"/>
          </a:p>
        </p:txBody>
      </p:sp>
      <p:sp>
        <p:nvSpPr>
          <p:cNvPr id="4" name="矩形 3">
            <a:extLst>
              <a:ext uri="{FF2B5EF4-FFF2-40B4-BE49-F238E27FC236}">
                <a16:creationId xmlns:a16="http://schemas.microsoft.com/office/drawing/2014/main" id="{4D2129B5-9752-4B0A-8FCF-3BBE5395C031}"/>
              </a:ext>
            </a:extLst>
          </p:cNvPr>
          <p:cNvSpPr/>
          <p:nvPr/>
        </p:nvSpPr>
        <p:spPr>
          <a:xfrm>
            <a:off x="467544" y="1543089"/>
            <a:ext cx="7344816" cy="369332"/>
          </a:xfrm>
          <a:prstGeom prst="rect">
            <a:avLst/>
          </a:prstGeom>
        </p:spPr>
        <p:txBody>
          <a:bodyPr wrap="square">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Explore the likelihood ratio classifier into loss design</a:t>
            </a:r>
          </a:p>
        </p:txBody>
      </p:sp>
      <p:sp>
        <p:nvSpPr>
          <p:cNvPr id="6" name="矩形 5">
            <a:extLst>
              <a:ext uri="{FF2B5EF4-FFF2-40B4-BE49-F238E27FC236}">
                <a16:creationId xmlns:a16="http://schemas.microsoft.com/office/drawing/2014/main" id="{2FC6BDAD-B38E-48A2-A612-BE096BED7716}"/>
              </a:ext>
            </a:extLst>
          </p:cNvPr>
          <p:cNvSpPr/>
          <p:nvPr/>
        </p:nvSpPr>
        <p:spPr>
          <a:xfrm>
            <a:off x="467544" y="2274426"/>
            <a:ext cx="7632848" cy="646331"/>
          </a:xfrm>
          <a:prstGeom prst="rect">
            <a:avLst/>
          </a:prstGeom>
        </p:spPr>
        <p:txBody>
          <a:bodyPr wrap="square">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Improve the performance of very low resolution face recognition with limited data</a:t>
            </a:r>
          </a:p>
        </p:txBody>
      </p:sp>
      <p:sp>
        <p:nvSpPr>
          <p:cNvPr id="7" name="Slide Number Placeholder 19">
            <a:extLst>
              <a:ext uri="{FF2B5EF4-FFF2-40B4-BE49-F238E27FC236}">
                <a16:creationId xmlns:a16="http://schemas.microsoft.com/office/drawing/2014/main" id="{AAAEDEE2-8569-4B85-BAA4-86B773CA169A}"/>
              </a:ext>
            </a:extLst>
          </p:cNvPr>
          <p:cNvSpPr txBox="1">
            <a:spLocks/>
          </p:cNvSpPr>
          <p:nvPr/>
        </p:nvSpPr>
        <p:spPr bwMode="auto">
          <a:xfrm>
            <a:off x="8509000" y="4627562"/>
            <a:ext cx="374650" cy="35718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defPPr>
              <a:defRPr lang="nl-NL"/>
            </a:defPPr>
            <a:lvl1pPr algn="r" rtl="0" fontAlgn="base">
              <a:lnSpc>
                <a:spcPts val="1500"/>
              </a:lnSpc>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dirty="0"/>
              <a:t>16</a:t>
            </a:r>
            <a:endParaRPr lang="nl-NL" dirty="0"/>
          </a:p>
        </p:txBody>
      </p:sp>
    </p:spTree>
    <p:extLst>
      <p:ext uri="{BB962C8B-B14F-4D97-AF65-F5344CB8AC3E}">
        <p14:creationId xmlns:p14="http://schemas.microsoft.com/office/powerpoint/2010/main" val="123877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139952" y="2283718"/>
            <a:ext cx="3960440" cy="1568936"/>
          </a:xfrm>
        </p:spPr>
        <p:txBody>
          <a:bodyPr/>
          <a:lstStyle/>
          <a:p>
            <a:r>
              <a:rPr lang="en-US" altLang="ko-KR" dirty="0"/>
              <a:t>Thank you!</a:t>
            </a:r>
          </a:p>
          <a:p>
            <a:r>
              <a:rPr lang="en-US" altLang="ko-KR" dirty="0"/>
              <a:t>Any questions?</a:t>
            </a:r>
            <a:endParaRPr lang="ko-KR" altLang="en-US" dirty="0"/>
          </a:p>
        </p:txBody>
      </p:sp>
      <p:sp>
        <p:nvSpPr>
          <p:cNvPr id="4" name="Freeform 3"/>
          <p:cNvSpPr/>
          <p:nvPr/>
        </p:nvSpPr>
        <p:spPr>
          <a:xfrm>
            <a:off x="2082864" y="2298958"/>
            <a:ext cx="624548" cy="50405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10123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FBB9E9-6512-4A00-BFD9-7C7094262F38}"/>
              </a:ext>
            </a:extLst>
          </p:cNvPr>
          <p:cNvSpPr>
            <a:spLocks noGrp="1"/>
          </p:cNvSpPr>
          <p:nvPr>
            <p:ph type="body" sz="quarter" idx="10"/>
          </p:nvPr>
        </p:nvSpPr>
        <p:spPr/>
        <p:txBody>
          <a:bodyPr/>
          <a:lstStyle/>
          <a:p>
            <a:r>
              <a:rPr lang="en-US" altLang="zh-CN" dirty="0"/>
              <a:t>CNNs</a:t>
            </a:r>
            <a:r>
              <a:rPr lang="zh-CN" altLang="en-US" dirty="0"/>
              <a:t> </a:t>
            </a:r>
            <a:r>
              <a:rPr lang="en-US" altLang="zh-CN" dirty="0"/>
              <a:t>for</a:t>
            </a:r>
            <a:r>
              <a:rPr lang="zh-CN" altLang="en-US" dirty="0"/>
              <a:t> </a:t>
            </a:r>
            <a:r>
              <a:rPr lang="en-US" altLang="zh-CN" dirty="0"/>
              <a:t>Face Verification</a:t>
            </a:r>
            <a:endParaRPr lang="zh-CN" altLang="en-US" dirty="0"/>
          </a:p>
        </p:txBody>
      </p:sp>
      <p:sp>
        <p:nvSpPr>
          <p:cNvPr id="3" name="文本占位符 2">
            <a:extLst>
              <a:ext uri="{FF2B5EF4-FFF2-40B4-BE49-F238E27FC236}">
                <a16:creationId xmlns:a16="http://schemas.microsoft.com/office/drawing/2014/main" id="{A4EAC434-CB0C-4827-8756-FEBF3FB2AEDE}"/>
              </a:ext>
            </a:extLst>
          </p:cNvPr>
          <p:cNvSpPr>
            <a:spLocks noGrp="1"/>
          </p:cNvSpPr>
          <p:nvPr>
            <p:ph type="body" sz="quarter" idx="11"/>
          </p:nvPr>
        </p:nvSpPr>
        <p:spPr/>
        <p:txBody>
          <a:bodyPr/>
          <a:lstStyle/>
          <a:p>
            <a:endParaRPr lang="zh-CN" altLang="en-US"/>
          </a:p>
        </p:txBody>
      </p:sp>
      <p:pic>
        <p:nvPicPr>
          <p:cNvPr id="5" name="图片 4">
            <a:extLst>
              <a:ext uri="{FF2B5EF4-FFF2-40B4-BE49-F238E27FC236}">
                <a16:creationId xmlns:a16="http://schemas.microsoft.com/office/drawing/2014/main" id="{047E894C-9327-4D0F-B962-8B8BB89719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9672" y="1073610"/>
            <a:ext cx="6303309" cy="3786078"/>
          </a:xfrm>
          <a:prstGeom prst="rect">
            <a:avLst/>
          </a:prstGeom>
        </p:spPr>
      </p:pic>
      <p:sp>
        <p:nvSpPr>
          <p:cNvPr id="6" name="Slide Number Placeholder 19">
            <a:extLst>
              <a:ext uri="{FF2B5EF4-FFF2-40B4-BE49-F238E27FC236}">
                <a16:creationId xmlns:a16="http://schemas.microsoft.com/office/drawing/2014/main" id="{00213AFE-7AA8-4D12-B0CA-CD45C3F6E7EE}"/>
              </a:ext>
            </a:extLst>
          </p:cNvPr>
          <p:cNvSpPr txBox="1">
            <a:spLocks/>
          </p:cNvSpPr>
          <p:nvPr/>
        </p:nvSpPr>
        <p:spPr bwMode="auto">
          <a:xfrm>
            <a:off x="8509000" y="4627562"/>
            <a:ext cx="374650" cy="35718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defPPr>
              <a:defRPr lang="nl-NL"/>
            </a:defPPr>
            <a:lvl1pPr algn="r" rtl="0" fontAlgn="base">
              <a:lnSpc>
                <a:spcPts val="1500"/>
              </a:lnSpc>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dirty="0"/>
              <a:t>2</a:t>
            </a:r>
            <a:endParaRPr lang="nl-NL" dirty="0"/>
          </a:p>
        </p:txBody>
      </p:sp>
    </p:spTree>
    <p:extLst>
      <p:ext uri="{BB962C8B-B14F-4D97-AF65-F5344CB8AC3E}">
        <p14:creationId xmlns:p14="http://schemas.microsoft.com/office/powerpoint/2010/main" val="256576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64" y="123478"/>
            <a:ext cx="9144000" cy="576064"/>
          </a:xfrm>
        </p:spPr>
        <p:txBody>
          <a:bodyPr/>
          <a:lstStyle/>
          <a:p>
            <a:r>
              <a:rPr lang="en-US" altLang="ko-KR" dirty="0"/>
              <a:t>Loss Functions</a:t>
            </a:r>
            <a:endParaRPr lang="ko-KR" altLang="en-US" dirty="0"/>
          </a:p>
        </p:txBody>
      </p:sp>
      <p:sp>
        <p:nvSpPr>
          <p:cNvPr id="41" name="文本占位符 40">
            <a:extLst>
              <a:ext uri="{FF2B5EF4-FFF2-40B4-BE49-F238E27FC236}">
                <a16:creationId xmlns:a16="http://schemas.microsoft.com/office/drawing/2014/main" id="{1A7EBCF2-9C1E-4CE9-96F0-7E7D8507B26E}"/>
              </a:ext>
            </a:extLst>
          </p:cNvPr>
          <p:cNvSpPr>
            <a:spLocks noGrp="1"/>
          </p:cNvSpPr>
          <p:nvPr>
            <p:ph type="body" sz="quarter" idx="11"/>
          </p:nvPr>
        </p:nvSpPr>
        <p:spPr>
          <a:xfrm>
            <a:off x="576064" y="699542"/>
            <a:ext cx="3203848" cy="288032"/>
          </a:xfrm>
        </p:spPr>
        <p:txBody>
          <a:bodyPr/>
          <a:lstStyle/>
          <a:p>
            <a:r>
              <a:rPr lang="en-US" altLang="zh-CN" dirty="0"/>
              <a:t>Identification loss</a:t>
            </a:r>
            <a:endParaRPr lang="zh-CN" altLang="en-US" dirty="0"/>
          </a:p>
        </p:txBody>
      </p:sp>
      <p:sp>
        <p:nvSpPr>
          <p:cNvPr id="44" name="文本占位符 40">
            <a:extLst>
              <a:ext uri="{FF2B5EF4-FFF2-40B4-BE49-F238E27FC236}">
                <a16:creationId xmlns:a16="http://schemas.microsoft.com/office/drawing/2014/main" id="{F0E39F1B-633F-405B-98AC-34CCC73A3D8F}"/>
              </a:ext>
            </a:extLst>
          </p:cNvPr>
          <p:cNvSpPr txBox="1">
            <a:spLocks/>
          </p:cNvSpPr>
          <p:nvPr/>
        </p:nvSpPr>
        <p:spPr>
          <a:xfrm>
            <a:off x="4608512" y="699542"/>
            <a:ext cx="3203848"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Verification loss</a:t>
            </a:r>
            <a:endParaRPr lang="zh-CN" altLang="en-US" dirty="0"/>
          </a:p>
        </p:txBody>
      </p:sp>
      <p:sp>
        <p:nvSpPr>
          <p:cNvPr id="9" name="Slide Number Placeholder 19">
            <a:extLst>
              <a:ext uri="{FF2B5EF4-FFF2-40B4-BE49-F238E27FC236}">
                <a16:creationId xmlns:a16="http://schemas.microsoft.com/office/drawing/2014/main" id="{E95C64C7-9718-4661-8D78-906AB6A9BD1E}"/>
              </a:ext>
            </a:extLst>
          </p:cNvPr>
          <p:cNvSpPr txBox="1">
            <a:spLocks/>
          </p:cNvSpPr>
          <p:nvPr/>
        </p:nvSpPr>
        <p:spPr bwMode="auto">
          <a:xfrm>
            <a:off x="8509000" y="4627562"/>
            <a:ext cx="374650" cy="35718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defPPr>
              <a:defRPr lang="nl-NL"/>
            </a:defPPr>
            <a:lvl1pPr algn="r" rtl="0" fontAlgn="base">
              <a:lnSpc>
                <a:spcPts val="1500"/>
              </a:lnSpc>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13C9CC7F-86E1-48DE-82DC-E9AC50D04532}" type="slidenum">
              <a:rPr lang="nl-NL" smtClean="0"/>
              <a:pPr/>
              <a:t>3</a:t>
            </a:fld>
            <a:endParaRPr lang="nl-NL" dirty="0"/>
          </a:p>
        </p:txBody>
      </p:sp>
      <p:pic>
        <p:nvPicPr>
          <p:cNvPr id="4" name="图片 3">
            <a:extLst>
              <a:ext uri="{FF2B5EF4-FFF2-40B4-BE49-F238E27FC236}">
                <a16:creationId xmlns:a16="http://schemas.microsoft.com/office/drawing/2014/main" id="{69ECBF09-2378-4224-A608-F20DA0F608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665" y="1003017"/>
            <a:ext cx="1289118" cy="3847149"/>
          </a:xfrm>
          <a:prstGeom prst="rect">
            <a:avLst/>
          </a:prstGeom>
        </p:spPr>
      </p:pic>
      <p:sp>
        <p:nvSpPr>
          <p:cNvPr id="12" name="Rectangle 7">
            <a:extLst>
              <a:ext uri="{FF2B5EF4-FFF2-40B4-BE49-F238E27FC236}">
                <a16:creationId xmlns:a16="http://schemas.microsoft.com/office/drawing/2014/main" id="{A05BFD3E-DAD6-432D-AAB6-0E0EEE907B7D}"/>
              </a:ext>
            </a:extLst>
          </p:cNvPr>
          <p:cNvSpPr/>
          <p:nvPr/>
        </p:nvSpPr>
        <p:spPr>
          <a:xfrm rot="18900000">
            <a:off x="2877536" y="1708597"/>
            <a:ext cx="276845" cy="661925"/>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8" name="图片 7" descr="图片包含 时钟, 物体&#10;&#10;描述已自动生成">
            <a:extLst>
              <a:ext uri="{FF2B5EF4-FFF2-40B4-BE49-F238E27FC236}">
                <a16:creationId xmlns:a16="http://schemas.microsoft.com/office/drawing/2014/main" id="{011FB034-088D-4B39-83E5-8F5F3D34CD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95892" y="987574"/>
            <a:ext cx="2182593" cy="3853023"/>
          </a:xfrm>
          <a:prstGeom prst="rect">
            <a:avLst/>
          </a:prstGeom>
        </p:spPr>
      </p:pic>
      <p:sp>
        <p:nvSpPr>
          <p:cNvPr id="43" name="Rectangle 7">
            <a:extLst>
              <a:ext uri="{FF2B5EF4-FFF2-40B4-BE49-F238E27FC236}">
                <a16:creationId xmlns:a16="http://schemas.microsoft.com/office/drawing/2014/main" id="{68814F99-22F4-487E-B51B-05FB721126A6}"/>
              </a:ext>
            </a:extLst>
          </p:cNvPr>
          <p:cNvSpPr/>
          <p:nvPr/>
        </p:nvSpPr>
        <p:spPr>
          <a:xfrm rot="18900000">
            <a:off x="7558056" y="3076749"/>
            <a:ext cx="276845" cy="661925"/>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42613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44" grpId="0"/>
      <p:bldP spid="12"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64" y="123478"/>
            <a:ext cx="9144000" cy="576064"/>
          </a:xfrm>
        </p:spPr>
        <p:txBody>
          <a:bodyPr/>
          <a:lstStyle/>
          <a:p>
            <a:r>
              <a:rPr lang="en-US" altLang="ko-KR" dirty="0"/>
              <a:t>Motivation</a:t>
            </a:r>
            <a:endParaRPr lang="ko-KR" altLang="en-US" dirty="0"/>
          </a:p>
        </p:txBody>
      </p:sp>
      <p:sp>
        <p:nvSpPr>
          <p:cNvPr id="6" name="Rectangle 4"/>
          <p:cNvSpPr/>
          <p:nvPr/>
        </p:nvSpPr>
        <p:spPr>
          <a:xfrm>
            <a:off x="3164065" y="3297096"/>
            <a:ext cx="2880321" cy="360040"/>
          </a:xfrm>
          <a:custGeom>
            <a:avLst/>
            <a:gdLst>
              <a:gd name="connsiteX0" fmla="*/ 0 w 2880321"/>
              <a:gd name="connsiteY0" fmla="*/ 0 h 360040"/>
              <a:gd name="connsiteX1" fmla="*/ 2880321 w 2880321"/>
              <a:gd name="connsiteY1" fmla="*/ 0 h 360040"/>
              <a:gd name="connsiteX2" fmla="*/ 2880321 w 2880321"/>
              <a:gd name="connsiteY2" fmla="*/ 360040 h 360040"/>
              <a:gd name="connsiteX3" fmla="*/ 0 w 2880321"/>
              <a:gd name="connsiteY3" fmla="*/ 360040 h 360040"/>
              <a:gd name="connsiteX4" fmla="*/ 0 w 2880321"/>
              <a:gd name="connsiteY4" fmla="*/ 0 h 360040"/>
              <a:gd name="connsiteX0" fmla="*/ 0 w 2880321"/>
              <a:gd name="connsiteY0" fmla="*/ 0 h 360040"/>
              <a:gd name="connsiteX1" fmla="*/ 2880321 w 2880321"/>
              <a:gd name="connsiteY1" fmla="*/ 0 h 360040"/>
              <a:gd name="connsiteX2" fmla="*/ 2586122 w 2880321"/>
              <a:gd name="connsiteY2" fmla="*/ 312332 h 360040"/>
              <a:gd name="connsiteX3" fmla="*/ 0 w 2880321"/>
              <a:gd name="connsiteY3" fmla="*/ 360040 h 360040"/>
              <a:gd name="connsiteX4" fmla="*/ 0 w 2880321"/>
              <a:gd name="connsiteY4" fmla="*/ 0 h 360040"/>
              <a:gd name="connsiteX0" fmla="*/ 0 w 2880321"/>
              <a:gd name="connsiteY0" fmla="*/ 0 h 360040"/>
              <a:gd name="connsiteX1" fmla="*/ 2880321 w 2880321"/>
              <a:gd name="connsiteY1" fmla="*/ 0 h 360040"/>
              <a:gd name="connsiteX2" fmla="*/ 2538415 w 2880321"/>
              <a:gd name="connsiteY2" fmla="*/ 296430 h 360040"/>
              <a:gd name="connsiteX3" fmla="*/ 0 w 2880321"/>
              <a:gd name="connsiteY3" fmla="*/ 360040 h 360040"/>
              <a:gd name="connsiteX4" fmla="*/ 0 w 2880321"/>
              <a:gd name="connsiteY4" fmla="*/ 0 h 360040"/>
              <a:gd name="connsiteX0" fmla="*/ 0 w 2880321"/>
              <a:gd name="connsiteY0" fmla="*/ 0 h 360040"/>
              <a:gd name="connsiteX1" fmla="*/ 2880321 w 2880321"/>
              <a:gd name="connsiteY1" fmla="*/ 0 h 360040"/>
              <a:gd name="connsiteX2" fmla="*/ 2545449 w 2880321"/>
              <a:gd name="connsiteY2" fmla="*/ 338633 h 360040"/>
              <a:gd name="connsiteX3" fmla="*/ 0 w 2880321"/>
              <a:gd name="connsiteY3" fmla="*/ 360040 h 360040"/>
              <a:gd name="connsiteX4" fmla="*/ 0 w 2880321"/>
              <a:gd name="connsiteY4" fmla="*/ 0 h 360040"/>
              <a:gd name="connsiteX0" fmla="*/ 0 w 2880321"/>
              <a:gd name="connsiteY0" fmla="*/ 0 h 360040"/>
              <a:gd name="connsiteX1" fmla="*/ 2880321 w 2880321"/>
              <a:gd name="connsiteY1" fmla="*/ 0 h 360040"/>
              <a:gd name="connsiteX2" fmla="*/ 2531381 w 2880321"/>
              <a:gd name="connsiteY2" fmla="*/ 359735 h 360040"/>
              <a:gd name="connsiteX3" fmla="*/ 0 w 2880321"/>
              <a:gd name="connsiteY3" fmla="*/ 360040 h 360040"/>
              <a:gd name="connsiteX4" fmla="*/ 0 w 2880321"/>
              <a:gd name="connsiteY4" fmla="*/ 0 h 36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21" h="360040">
                <a:moveTo>
                  <a:pt x="0" y="0"/>
                </a:moveTo>
                <a:lnTo>
                  <a:pt x="2880321" y="0"/>
                </a:lnTo>
                <a:lnTo>
                  <a:pt x="2531381" y="359735"/>
                </a:lnTo>
                <a:lnTo>
                  <a:pt x="0" y="36004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Parallelogram 7"/>
          <p:cNvSpPr/>
          <p:nvPr/>
        </p:nvSpPr>
        <p:spPr>
          <a:xfrm>
            <a:off x="4613315" y="3297096"/>
            <a:ext cx="1435616" cy="971536"/>
          </a:xfrm>
          <a:prstGeom prst="parallelogram">
            <a:avLst>
              <a:gd name="adj" fmla="val 962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3452098" y="3338616"/>
            <a:ext cx="1512168" cy="276999"/>
          </a:xfrm>
          <a:prstGeom prst="rect">
            <a:avLst/>
          </a:prstGeom>
          <a:noFill/>
        </p:spPr>
        <p:txBody>
          <a:bodyPr wrap="square" rtlCol="0">
            <a:spAutoFit/>
          </a:bodyPr>
          <a:lstStyle/>
          <a:p>
            <a:r>
              <a:rPr lang="en-US" altLang="ko-KR" sz="1200" b="1" dirty="0">
                <a:solidFill>
                  <a:schemeClr val="bg1"/>
                </a:solidFill>
                <a:cs typeface="Arial" pitchFamily="34" charset="0"/>
              </a:rPr>
              <a:t>Optimal classifier</a:t>
            </a:r>
            <a:endParaRPr lang="ko-KR" altLang="en-US" sz="1200" b="1" dirty="0">
              <a:solidFill>
                <a:schemeClr val="bg1"/>
              </a:solidFill>
              <a:cs typeface="Arial" pitchFamily="34" charset="0"/>
            </a:endParaRPr>
          </a:p>
        </p:txBody>
      </p:sp>
      <p:sp>
        <p:nvSpPr>
          <p:cNvPr id="18" name="TextBox 17"/>
          <p:cNvSpPr txBox="1"/>
          <p:nvPr/>
        </p:nvSpPr>
        <p:spPr>
          <a:xfrm>
            <a:off x="35496" y="3795886"/>
            <a:ext cx="2088233" cy="584775"/>
          </a:xfrm>
          <a:prstGeom prst="rect">
            <a:avLst/>
          </a:prstGeom>
          <a:noFill/>
        </p:spPr>
        <p:txBody>
          <a:bodyPr wrap="square" rtlCol="0">
            <a:spAutoFit/>
          </a:bodyPr>
          <a:lstStyle/>
          <a:p>
            <a:pPr algn="r"/>
            <a:r>
              <a:rPr lang="en-US" altLang="ko-KR" sz="1600" b="1" dirty="0">
                <a:solidFill>
                  <a:schemeClr val="accent4"/>
                </a:solidFill>
                <a:cs typeface="Arial" pitchFamily="34" charset="0"/>
              </a:rPr>
              <a:t>L</a:t>
            </a:r>
            <a:r>
              <a:rPr lang="en-US" altLang="zh-CN" sz="1600" b="1" dirty="0">
                <a:solidFill>
                  <a:schemeClr val="accent4"/>
                </a:solidFill>
                <a:cs typeface="Arial" pitchFamily="34" charset="0"/>
              </a:rPr>
              <a:t>ikelihood ratio </a:t>
            </a:r>
          </a:p>
          <a:p>
            <a:pPr algn="r"/>
            <a:r>
              <a:rPr lang="en-US" altLang="zh-CN" sz="1600" b="1" dirty="0">
                <a:solidFill>
                  <a:schemeClr val="accent4"/>
                </a:solidFill>
                <a:cs typeface="Arial" pitchFamily="34" charset="0"/>
              </a:rPr>
              <a:t>classifier </a:t>
            </a:r>
            <a:endParaRPr lang="ko-KR" altLang="en-US" sz="1600" b="1" dirty="0">
              <a:solidFill>
                <a:schemeClr val="accent4"/>
              </a:solidFill>
              <a:cs typeface="Arial" pitchFamily="34" charset="0"/>
            </a:endParaRPr>
          </a:p>
        </p:txBody>
      </p:sp>
      <p:grpSp>
        <p:nvGrpSpPr>
          <p:cNvPr id="10" name="组合 9">
            <a:extLst>
              <a:ext uri="{FF2B5EF4-FFF2-40B4-BE49-F238E27FC236}">
                <a16:creationId xmlns:a16="http://schemas.microsoft.com/office/drawing/2014/main" id="{2D99D30C-E9DC-412C-98BA-99F5B66EBBBA}"/>
              </a:ext>
            </a:extLst>
          </p:cNvPr>
          <p:cNvGrpSpPr/>
          <p:nvPr/>
        </p:nvGrpSpPr>
        <p:grpSpPr>
          <a:xfrm>
            <a:off x="44669" y="1588585"/>
            <a:ext cx="6004262" cy="1246894"/>
            <a:chOff x="44669" y="1588585"/>
            <a:chExt cx="6004262" cy="1246894"/>
          </a:xfrm>
        </p:grpSpPr>
        <p:sp>
          <p:nvSpPr>
            <p:cNvPr id="7" name="Rectangle 5"/>
            <p:cNvSpPr/>
            <p:nvPr/>
          </p:nvSpPr>
          <p:spPr>
            <a:xfrm>
              <a:off x="3168610" y="2475439"/>
              <a:ext cx="2880321" cy="360040"/>
            </a:xfrm>
            <a:custGeom>
              <a:avLst/>
              <a:gdLst>
                <a:gd name="connsiteX0" fmla="*/ 0 w 2880321"/>
                <a:gd name="connsiteY0" fmla="*/ 0 h 360040"/>
                <a:gd name="connsiteX1" fmla="*/ 2880321 w 2880321"/>
                <a:gd name="connsiteY1" fmla="*/ 0 h 360040"/>
                <a:gd name="connsiteX2" fmla="*/ 2880321 w 2880321"/>
                <a:gd name="connsiteY2" fmla="*/ 360040 h 360040"/>
                <a:gd name="connsiteX3" fmla="*/ 0 w 2880321"/>
                <a:gd name="connsiteY3" fmla="*/ 360040 h 360040"/>
                <a:gd name="connsiteX4" fmla="*/ 0 w 2880321"/>
                <a:gd name="connsiteY4" fmla="*/ 0 h 360040"/>
                <a:gd name="connsiteX0" fmla="*/ 0 w 2880321"/>
                <a:gd name="connsiteY0" fmla="*/ 0 h 360040"/>
                <a:gd name="connsiteX1" fmla="*/ 2514561 w 2880321"/>
                <a:gd name="connsiteY1" fmla="*/ 7951 h 360040"/>
                <a:gd name="connsiteX2" fmla="*/ 2880321 w 2880321"/>
                <a:gd name="connsiteY2" fmla="*/ 360040 h 360040"/>
                <a:gd name="connsiteX3" fmla="*/ 0 w 2880321"/>
                <a:gd name="connsiteY3" fmla="*/ 360040 h 360040"/>
                <a:gd name="connsiteX4" fmla="*/ 0 w 2880321"/>
                <a:gd name="connsiteY4" fmla="*/ 0 h 360040"/>
                <a:gd name="connsiteX0" fmla="*/ 0 w 2880321"/>
                <a:gd name="connsiteY0" fmla="*/ 0 h 360040"/>
                <a:gd name="connsiteX1" fmla="*/ 2521595 w 2880321"/>
                <a:gd name="connsiteY1" fmla="*/ 917 h 360040"/>
                <a:gd name="connsiteX2" fmla="*/ 2880321 w 2880321"/>
                <a:gd name="connsiteY2" fmla="*/ 360040 h 360040"/>
                <a:gd name="connsiteX3" fmla="*/ 0 w 2880321"/>
                <a:gd name="connsiteY3" fmla="*/ 360040 h 360040"/>
                <a:gd name="connsiteX4" fmla="*/ 0 w 2880321"/>
                <a:gd name="connsiteY4" fmla="*/ 0 h 360040"/>
                <a:gd name="connsiteX0" fmla="*/ 0 w 2880321"/>
                <a:gd name="connsiteY0" fmla="*/ 0 h 360040"/>
                <a:gd name="connsiteX1" fmla="*/ 2521595 w 2880321"/>
                <a:gd name="connsiteY1" fmla="*/ 917 h 360040"/>
                <a:gd name="connsiteX2" fmla="*/ 2880321 w 2880321"/>
                <a:gd name="connsiteY2" fmla="*/ 360040 h 360040"/>
                <a:gd name="connsiteX3" fmla="*/ 0 w 2880321"/>
                <a:gd name="connsiteY3" fmla="*/ 360040 h 360040"/>
                <a:gd name="connsiteX4" fmla="*/ 0 w 2880321"/>
                <a:gd name="connsiteY4" fmla="*/ 0 h 360040"/>
                <a:gd name="connsiteX0" fmla="*/ 0 w 2880321"/>
                <a:gd name="connsiteY0" fmla="*/ 0 h 360040"/>
                <a:gd name="connsiteX1" fmla="*/ 2528629 w 2880321"/>
                <a:gd name="connsiteY1" fmla="*/ 14985 h 360040"/>
                <a:gd name="connsiteX2" fmla="*/ 2880321 w 2880321"/>
                <a:gd name="connsiteY2" fmla="*/ 360040 h 360040"/>
                <a:gd name="connsiteX3" fmla="*/ 0 w 2880321"/>
                <a:gd name="connsiteY3" fmla="*/ 360040 h 360040"/>
                <a:gd name="connsiteX4" fmla="*/ 0 w 2880321"/>
                <a:gd name="connsiteY4" fmla="*/ 0 h 360040"/>
                <a:gd name="connsiteX0" fmla="*/ 0 w 2880321"/>
                <a:gd name="connsiteY0" fmla="*/ 0 h 360040"/>
                <a:gd name="connsiteX1" fmla="*/ 2535662 w 2880321"/>
                <a:gd name="connsiteY1" fmla="*/ 7951 h 360040"/>
                <a:gd name="connsiteX2" fmla="*/ 2880321 w 2880321"/>
                <a:gd name="connsiteY2" fmla="*/ 360040 h 360040"/>
                <a:gd name="connsiteX3" fmla="*/ 0 w 2880321"/>
                <a:gd name="connsiteY3" fmla="*/ 360040 h 360040"/>
                <a:gd name="connsiteX4" fmla="*/ 0 w 2880321"/>
                <a:gd name="connsiteY4" fmla="*/ 0 h 36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0321" h="360040">
                  <a:moveTo>
                    <a:pt x="0" y="0"/>
                  </a:moveTo>
                  <a:lnTo>
                    <a:pt x="2535662" y="7951"/>
                  </a:lnTo>
                  <a:lnTo>
                    <a:pt x="2880321" y="360040"/>
                  </a:lnTo>
                  <a:lnTo>
                    <a:pt x="0" y="36004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Parallelogram 8"/>
            <p:cNvSpPr/>
            <p:nvPr/>
          </p:nvSpPr>
          <p:spPr>
            <a:xfrm flipH="1">
              <a:off x="4613315" y="1863943"/>
              <a:ext cx="1435616" cy="971536"/>
            </a:xfrm>
            <a:prstGeom prst="parallelogram">
              <a:avLst>
                <a:gd name="adj" fmla="val 962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3452098" y="2510469"/>
              <a:ext cx="1695966" cy="276999"/>
            </a:xfrm>
            <a:prstGeom prst="rect">
              <a:avLst/>
            </a:prstGeom>
            <a:noFill/>
          </p:spPr>
          <p:txBody>
            <a:bodyPr wrap="square" rtlCol="0">
              <a:spAutoFit/>
            </a:bodyPr>
            <a:lstStyle/>
            <a:p>
              <a:r>
                <a:rPr lang="en-US" altLang="ko-KR" sz="1200" b="1" dirty="0">
                  <a:solidFill>
                    <a:schemeClr val="bg1"/>
                  </a:solidFill>
                  <a:cs typeface="Arial" pitchFamily="34" charset="0"/>
                </a:rPr>
                <a:t>I</a:t>
              </a:r>
              <a:r>
                <a:rPr lang="en-US" altLang="zh-CN" sz="1200" b="1" dirty="0">
                  <a:solidFill>
                    <a:schemeClr val="bg1"/>
                  </a:solidFill>
                  <a:cs typeface="Arial" pitchFamily="34" charset="0"/>
                </a:rPr>
                <a:t>dentification losses</a:t>
              </a:r>
              <a:endParaRPr lang="ko-KR" altLang="en-US" sz="1200" b="1" dirty="0">
                <a:solidFill>
                  <a:schemeClr val="bg1"/>
                </a:solidFill>
                <a:cs typeface="Arial" pitchFamily="34" charset="0"/>
              </a:endParaRPr>
            </a:p>
          </p:txBody>
        </p:sp>
        <p:sp>
          <p:nvSpPr>
            <p:cNvPr id="16" name="TextBox 15"/>
            <p:cNvSpPr txBox="1"/>
            <p:nvPr/>
          </p:nvSpPr>
          <p:spPr>
            <a:xfrm>
              <a:off x="44669" y="1588585"/>
              <a:ext cx="2118842" cy="584775"/>
            </a:xfrm>
            <a:prstGeom prst="rect">
              <a:avLst/>
            </a:prstGeom>
            <a:noFill/>
          </p:spPr>
          <p:txBody>
            <a:bodyPr wrap="square" rtlCol="0">
              <a:spAutoFit/>
            </a:bodyPr>
            <a:lstStyle/>
            <a:p>
              <a:pPr algn="r"/>
              <a:r>
                <a:rPr lang="en-US" altLang="ko-KR" sz="1600" b="1" dirty="0">
                  <a:solidFill>
                    <a:schemeClr val="accent2"/>
                  </a:solidFill>
                  <a:cs typeface="Arial" pitchFamily="34" charset="0"/>
                </a:rPr>
                <a:t>Better classifier, better loss function</a:t>
              </a:r>
              <a:endParaRPr lang="ko-KR" altLang="en-US" sz="1600" b="1" dirty="0">
                <a:solidFill>
                  <a:schemeClr val="accent2"/>
                </a:solidFill>
                <a:cs typeface="Arial" pitchFamily="34" charset="0"/>
              </a:endParaRPr>
            </a:p>
          </p:txBody>
        </p:sp>
        <p:cxnSp>
          <p:nvCxnSpPr>
            <p:cNvPr id="19" name="Elbow Connector 18"/>
            <p:cNvCxnSpPr>
              <a:cxnSpLocks/>
              <a:endCxn id="16" idx="3"/>
            </p:cNvCxnSpPr>
            <p:nvPr/>
          </p:nvCxnSpPr>
          <p:spPr>
            <a:xfrm rot="10800000">
              <a:off x="2163512" y="1880974"/>
              <a:ext cx="1005195" cy="768035"/>
            </a:xfrm>
            <a:prstGeom prst="bentConnector3">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85F890DC-BD10-4049-B1AC-3C2E135D4A8E}"/>
              </a:ext>
            </a:extLst>
          </p:cNvPr>
          <p:cNvGrpSpPr/>
          <p:nvPr/>
        </p:nvGrpSpPr>
        <p:grpSpPr>
          <a:xfrm>
            <a:off x="35496" y="1863944"/>
            <a:ext cx="6805523" cy="2404688"/>
            <a:chOff x="35496" y="1863944"/>
            <a:chExt cx="6805523" cy="2404688"/>
          </a:xfrm>
        </p:grpSpPr>
        <p:sp>
          <p:nvSpPr>
            <p:cNvPr id="4" name="Rectangle 3"/>
            <p:cNvSpPr/>
            <p:nvPr/>
          </p:nvSpPr>
          <p:spPr>
            <a:xfrm>
              <a:off x="3164066" y="2871105"/>
              <a:ext cx="3283539" cy="36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Chevron 4"/>
            <p:cNvSpPr/>
            <p:nvPr/>
          </p:nvSpPr>
          <p:spPr>
            <a:xfrm>
              <a:off x="5256843" y="1863944"/>
              <a:ext cx="1584176" cy="2404688"/>
            </a:xfrm>
            <a:prstGeom prst="chevron">
              <a:avLst>
                <a:gd name="adj" fmla="val 691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 name="TextBox 12"/>
            <p:cNvSpPr txBox="1"/>
            <p:nvPr/>
          </p:nvSpPr>
          <p:spPr>
            <a:xfrm>
              <a:off x="3452098" y="2927788"/>
              <a:ext cx="1623958" cy="276999"/>
            </a:xfrm>
            <a:prstGeom prst="rect">
              <a:avLst/>
            </a:prstGeom>
            <a:noFill/>
          </p:spPr>
          <p:txBody>
            <a:bodyPr wrap="square" rtlCol="0">
              <a:spAutoFit/>
            </a:bodyPr>
            <a:lstStyle/>
            <a:p>
              <a:r>
                <a:rPr lang="en-US" altLang="ko-KR" sz="1200" b="1" dirty="0">
                  <a:solidFill>
                    <a:schemeClr val="bg1"/>
                  </a:solidFill>
                  <a:cs typeface="Arial" pitchFamily="34" charset="0"/>
                </a:rPr>
                <a:t>Verification loss</a:t>
              </a:r>
              <a:r>
                <a:rPr lang="en-US" altLang="zh-CN" sz="1200" b="1" dirty="0">
                  <a:solidFill>
                    <a:schemeClr val="bg1"/>
                  </a:solidFill>
                  <a:cs typeface="Arial" pitchFamily="34" charset="0"/>
                </a:rPr>
                <a:t>es</a:t>
              </a:r>
              <a:endParaRPr lang="ko-KR" altLang="en-US" sz="1200" b="1" dirty="0">
                <a:solidFill>
                  <a:schemeClr val="bg1"/>
                </a:solidFill>
                <a:cs typeface="Arial" pitchFamily="34" charset="0"/>
              </a:endParaRPr>
            </a:p>
          </p:txBody>
        </p:sp>
        <p:sp>
          <p:nvSpPr>
            <p:cNvPr id="17" name="TextBox 16"/>
            <p:cNvSpPr txBox="1"/>
            <p:nvPr/>
          </p:nvSpPr>
          <p:spPr>
            <a:xfrm>
              <a:off x="35496" y="2666405"/>
              <a:ext cx="2118842" cy="584775"/>
            </a:xfrm>
            <a:prstGeom prst="rect">
              <a:avLst/>
            </a:prstGeom>
            <a:noFill/>
          </p:spPr>
          <p:txBody>
            <a:bodyPr wrap="square" rtlCol="0">
              <a:spAutoFit/>
            </a:bodyPr>
            <a:lstStyle/>
            <a:p>
              <a:pPr algn="r"/>
              <a:r>
                <a:rPr lang="en-US" altLang="ko-KR" sz="1600" b="1" dirty="0">
                  <a:solidFill>
                    <a:schemeClr val="accent1"/>
                  </a:solidFill>
                  <a:cs typeface="Arial" pitchFamily="34" charset="0"/>
                </a:rPr>
                <a:t>Intuitive way for </a:t>
              </a:r>
            </a:p>
            <a:p>
              <a:pPr algn="r"/>
              <a:r>
                <a:rPr lang="en-US" altLang="ko-KR" sz="1600" b="1" dirty="0">
                  <a:solidFill>
                    <a:schemeClr val="accent1"/>
                  </a:solidFill>
                  <a:cs typeface="Arial" pitchFamily="34" charset="0"/>
                </a:rPr>
                <a:t>face verification</a:t>
              </a:r>
              <a:endParaRPr lang="ko-KR" altLang="en-US" sz="1600" b="1" dirty="0">
                <a:solidFill>
                  <a:schemeClr val="accent1"/>
                </a:solidFill>
                <a:cs typeface="Arial" pitchFamily="34" charset="0"/>
              </a:endParaRPr>
            </a:p>
          </p:txBody>
        </p:sp>
        <p:cxnSp>
          <p:nvCxnSpPr>
            <p:cNvPr id="20" name="Straight Connector 19"/>
            <p:cNvCxnSpPr>
              <a:cxnSpLocks/>
            </p:cNvCxnSpPr>
            <p:nvPr/>
          </p:nvCxnSpPr>
          <p:spPr>
            <a:xfrm flipH="1">
              <a:off x="2158883" y="3051125"/>
              <a:ext cx="1005183"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1" name="Elbow Connector 20"/>
          <p:cNvCxnSpPr>
            <a:cxnSpLocks/>
          </p:cNvCxnSpPr>
          <p:nvPr/>
        </p:nvCxnSpPr>
        <p:spPr>
          <a:xfrm rot="10800000" flipV="1">
            <a:off x="2123729" y="3474132"/>
            <a:ext cx="1184357" cy="707886"/>
          </a:xfrm>
          <a:prstGeom prst="bentConnector3">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4" name="图片 13" descr="图片包含 名片, 文字&#10;&#10;描述已自动生成">
            <a:extLst>
              <a:ext uri="{FF2B5EF4-FFF2-40B4-BE49-F238E27FC236}">
                <a16:creationId xmlns:a16="http://schemas.microsoft.com/office/drawing/2014/main" id="{4DDB7EA3-26AF-42FE-B14E-BBBF09F691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519" y="915566"/>
            <a:ext cx="1816951" cy="3888432"/>
          </a:xfrm>
          <a:prstGeom prst="rect">
            <a:avLst/>
          </a:prstGeom>
        </p:spPr>
      </p:pic>
      <p:sp>
        <p:nvSpPr>
          <p:cNvPr id="23" name="Slide Number Placeholder 19">
            <a:extLst>
              <a:ext uri="{FF2B5EF4-FFF2-40B4-BE49-F238E27FC236}">
                <a16:creationId xmlns:a16="http://schemas.microsoft.com/office/drawing/2014/main" id="{C4C4E49F-93C4-4D20-96C8-C271355F16A2}"/>
              </a:ext>
            </a:extLst>
          </p:cNvPr>
          <p:cNvSpPr txBox="1">
            <a:spLocks/>
          </p:cNvSpPr>
          <p:nvPr/>
        </p:nvSpPr>
        <p:spPr bwMode="auto">
          <a:xfrm>
            <a:off x="8509000" y="4627562"/>
            <a:ext cx="374650" cy="35718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defPPr>
              <a:defRPr lang="nl-NL"/>
            </a:defPPr>
            <a:lvl1pPr algn="r" rtl="0" fontAlgn="base">
              <a:lnSpc>
                <a:spcPts val="1500"/>
              </a:lnSpc>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dirty="0"/>
              <a:t>4</a:t>
            </a:r>
            <a:endParaRPr lang="nl-NL" dirty="0"/>
          </a:p>
        </p:txBody>
      </p:sp>
    </p:spTree>
    <p:extLst>
      <p:ext uri="{BB962C8B-B14F-4D97-AF65-F5344CB8AC3E}">
        <p14:creationId xmlns:p14="http://schemas.microsoft.com/office/powerpoint/2010/main" val="56701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5"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63E215-482E-421B-A581-1EA28F9282EB}"/>
              </a:ext>
            </a:extLst>
          </p:cNvPr>
          <p:cNvSpPr>
            <a:spLocks noGrp="1"/>
          </p:cNvSpPr>
          <p:nvPr>
            <p:ph type="body" sz="quarter" idx="10"/>
          </p:nvPr>
        </p:nvSpPr>
        <p:spPr/>
        <p:txBody>
          <a:bodyPr/>
          <a:lstStyle/>
          <a:p>
            <a:r>
              <a:rPr lang="en-US" altLang="zh-CN" dirty="0"/>
              <a:t>Contributions</a:t>
            </a:r>
            <a:endParaRPr lang="zh-CN" altLang="en-US" dirty="0"/>
          </a:p>
        </p:txBody>
      </p:sp>
      <p:sp>
        <p:nvSpPr>
          <p:cNvPr id="3" name="文本占位符 2">
            <a:extLst>
              <a:ext uri="{FF2B5EF4-FFF2-40B4-BE49-F238E27FC236}">
                <a16:creationId xmlns:a16="http://schemas.microsoft.com/office/drawing/2014/main" id="{F362A626-4C53-41EF-AB42-E3AD5203CE88}"/>
              </a:ext>
            </a:extLst>
          </p:cNvPr>
          <p:cNvSpPr>
            <a:spLocks noGrp="1"/>
          </p:cNvSpPr>
          <p:nvPr>
            <p:ph type="body" sz="quarter" idx="11"/>
          </p:nvPr>
        </p:nvSpPr>
        <p:spPr/>
        <p:txBody>
          <a:bodyPr/>
          <a:lstStyle/>
          <a:p>
            <a:endParaRPr lang="zh-CN" altLang="en-US"/>
          </a:p>
        </p:txBody>
      </p:sp>
      <p:sp>
        <p:nvSpPr>
          <p:cNvPr id="6" name="矩形 5">
            <a:extLst>
              <a:ext uri="{FF2B5EF4-FFF2-40B4-BE49-F238E27FC236}">
                <a16:creationId xmlns:a16="http://schemas.microsoft.com/office/drawing/2014/main" id="{5D513150-26B1-4F0F-AFC2-B38721954CEE}"/>
              </a:ext>
            </a:extLst>
          </p:cNvPr>
          <p:cNvSpPr/>
          <p:nvPr/>
        </p:nvSpPr>
        <p:spPr>
          <a:xfrm>
            <a:off x="467544" y="1543089"/>
            <a:ext cx="4192238" cy="369332"/>
          </a:xfrm>
          <a:prstGeom prst="rect">
            <a:avLst/>
          </a:prstGeom>
        </p:spPr>
        <p:txBody>
          <a:bodyPr wrap="square">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A likelihood ratio based loss function</a:t>
            </a:r>
          </a:p>
        </p:txBody>
      </p:sp>
      <p:sp>
        <p:nvSpPr>
          <p:cNvPr id="7" name="矩形 6">
            <a:extLst>
              <a:ext uri="{FF2B5EF4-FFF2-40B4-BE49-F238E27FC236}">
                <a16:creationId xmlns:a16="http://schemas.microsoft.com/office/drawing/2014/main" id="{0B7D6845-D178-464D-86BD-AD40D7F35CAD}"/>
              </a:ext>
            </a:extLst>
          </p:cNvPr>
          <p:cNvSpPr/>
          <p:nvPr/>
        </p:nvSpPr>
        <p:spPr>
          <a:xfrm>
            <a:off x="467544" y="2202306"/>
            <a:ext cx="7560840" cy="646331"/>
          </a:xfrm>
          <a:prstGeom prst="rect">
            <a:avLst/>
          </a:prstGeom>
        </p:spPr>
        <p:txBody>
          <a:bodyPr wrap="square">
            <a:spAutoFit/>
          </a:bodyPr>
          <a:lstStyle/>
          <a:p>
            <a:pPr marL="285750" indent="-285750">
              <a:buFont typeface="Arial" panose="020B0604020202020204" pitchFamily="34" charset="0"/>
              <a:buChar char="•"/>
            </a:pPr>
            <a:r>
              <a:rPr lang="en-US" altLang="zh-CN" dirty="0">
                <a:cs typeface="Calibri" panose="020F0502020204030204" pitchFamily="34" charset="0"/>
              </a:rPr>
              <a:t>A training procedure to fine tune CNNs trained on arbitrary losses with limited data</a:t>
            </a:r>
          </a:p>
        </p:txBody>
      </p:sp>
      <p:sp>
        <p:nvSpPr>
          <p:cNvPr id="8" name="矩形 7">
            <a:extLst>
              <a:ext uri="{FF2B5EF4-FFF2-40B4-BE49-F238E27FC236}">
                <a16:creationId xmlns:a16="http://schemas.microsoft.com/office/drawing/2014/main" id="{46F3F869-F92F-44C5-8711-4D928BC0D160}"/>
              </a:ext>
            </a:extLst>
          </p:cNvPr>
          <p:cNvSpPr/>
          <p:nvPr/>
        </p:nvSpPr>
        <p:spPr>
          <a:xfrm>
            <a:off x="467544" y="3138522"/>
            <a:ext cx="6390456" cy="369332"/>
          </a:xfrm>
          <a:prstGeom prst="rect">
            <a:avLst/>
          </a:prstGeom>
        </p:spPr>
        <p:txBody>
          <a:bodyPr wrap="square">
            <a:spAutoFit/>
          </a:bodyPr>
          <a:lstStyle/>
          <a:p>
            <a:pPr marL="285750" indent="-285750">
              <a:buFont typeface="Arial" panose="020B0604020202020204" pitchFamily="34" charset="0"/>
              <a:buChar char="•"/>
            </a:pPr>
            <a:r>
              <a:rPr lang="en-US" altLang="zh-CN" dirty="0">
                <a:cs typeface="Calibri" panose="020F0502020204030204" pitchFamily="34" charset="0"/>
              </a:rPr>
              <a:t>State of the art results on VLR </a:t>
            </a:r>
            <a:r>
              <a:rPr lang="en-US" altLang="zh-CN" dirty="0" err="1">
                <a:cs typeface="Calibri" panose="020F0502020204030204" pitchFamily="34" charset="0"/>
              </a:rPr>
              <a:t>Scface</a:t>
            </a:r>
            <a:r>
              <a:rPr lang="en-US" altLang="zh-CN" dirty="0">
                <a:cs typeface="Calibri" panose="020F0502020204030204" pitchFamily="34" charset="0"/>
              </a:rPr>
              <a:t> dataset</a:t>
            </a:r>
          </a:p>
        </p:txBody>
      </p:sp>
      <p:sp>
        <p:nvSpPr>
          <p:cNvPr id="10" name="Slide Number Placeholder 19">
            <a:extLst>
              <a:ext uri="{FF2B5EF4-FFF2-40B4-BE49-F238E27FC236}">
                <a16:creationId xmlns:a16="http://schemas.microsoft.com/office/drawing/2014/main" id="{C89049A0-F51E-4675-986F-071D13533A17}"/>
              </a:ext>
            </a:extLst>
          </p:cNvPr>
          <p:cNvSpPr txBox="1">
            <a:spLocks/>
          </p:cNvSpPr>
          <p:nvPr/>
        </p:nvSpPr>
        <p:spPr bwMode="auto">
          <a:xfrm>
            <a:off x="8509000" y="4627562"/>
            <a:ext cx="374650" cy="35718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defPPr>
              <a:defRPr lang="nl-NL"/>
            </a:defPPr>
            <a:lvl1pPr algn="r" rtl="0" fontAlgn="base">
              <a:lnSpc>
                <a:spcPts val="1500"/>
              </a:lnSpc>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dirty="0"/>
              <a:t>5</a:t>
            </a:r>
            <a:endParaRPr lang="nl-NL" dirty="0"/>
          </a:p>
        </p:txBody>
      </p:sp>
    </p:spTree>
    <p:extLst>
      <p:ext uri="{BB962C8B-B14F-4D97-AF65-F5344CB8AC3E}">
        <p14:creationId xmlns:p14="http://schemas.microsoft.com/office/powerpoint/2010/main" val="93368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25A86E4-DDF5-470E-B980-1774BA4E4F47}"/>
              </a:ext>
            </a:extLst>
          </p:cNvPr>
          <p:cNvSpPr>
            <a:spLocks noGrp="1"/>
          </p:cNvSpPr>
          <p:nvPr>
            <p:ph type="body" sz="quarter" idx="10"/>
          </p:nvPr>
        </p:nvSpPr>
        <p:spPr/>
        <p:txBody>
          <a:bodyPr/>
          <a:lstStyle/>
          <a:p>
            <a:r>
              <a:rPr lang="en-US" altLang="zh-CN" dirty="0"/>
              <a:t>Likelihood ratio based loss</a:t>
            </a:r>
            <a:endParaRPr lang="zh-CN" altLang="en-US" dirty="0"/>
          </a:p>
        </p:txBody>
      </p:sp>
      <p:sp>
        <p:nvSpPr>
          <p:cNvPr id="3" name="文本占位符 2">
            <a:extLst>
              <a:ext uri="{FF2B5EF4-FFF2-40B4-BE49-F238E27FC236}">
                <a16:creationId xmlns:a16="http://schemas.microsoft.com/office/drawing/2014/main" id="{C124E443-729D-4E8B-903F-9B69B717DCBF}"/>
              </a:ext>
            </a:extLst>
          </p:cNvPr>
          <p:cNvSpPr>
            <a:spLocks noGrp="1"/>
          </p:cNvSpPr>
          <p:nvPr>
            <p:ph type="body" sz="quarter" idx="11"/>
          </p:nvPr>
        </p:nvSpPr>
        <p:spPr/>
        <p:txBody>
          <a:bodyPr/>
          <a:lstStyle/>
          <a:p>
            <a:r>
              <a:rPr lang="en-US" altLang="zh-CN" dirty="0"/>
              <a:t>Likelihood ratio classifier</a:t>
            </a:r>
            <a:endParaRPr lang="zh-CN" altLang="en-US" dirty="0"/>
          </a:p>
        </p:txBody>
      </p:sp>
      <p:sp>
        <p:nvSpPr>
          <p:cNvPr id="6" name="箭头: 左 5">
            <a:extLst>
              <a:ext uri="{FF2B5EF4-FFF2-40B4-BE49-F238E27FC236}">
                <a16:creationId xmlns:a16="http://schemas.microsoft.com/office/drawing/2014/main" id="{A9259ED2-D415-4AFE-8638-8083A980495D}"/>
              </a:ext>
            </a:extLst>
          </p:cNvPr>
          <p:cNvSpPr/>
          <p:nvPr/>
        </p:nvSpPr>
        <p:spPr>
          <a:xfrm>
            <a:off x="6527970" y="2427734"/>
            <a:ext cx="338860" cy="144016"/>
          </a:xfrm>
          <a:prstGeom prst="leftArrow">
            <a:avLst/>
          </a:prstGeom>
          <a:solidFill>
            <a:schemeClr val="accent3">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0A2A8F32-780A-48AA-9369-9AAEF5DC0214}"/>
                  </a:ext>
                </a:extLst>
              </p:cNvPr>
              <p:cNvSpPr/>
              <p:nvPr/>
            </p:nvSpPr>
            <p:spPr>
              <a:xfrm>
                <a:off x="3392968" y="1923678"/>
                <a:ext cx="16830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𝑠</m:t>
                          </m:r>
                          <m:r>
                            <a:rPr lang="zh-CN" altLang="en-US" i="0">
                              <a:latin typeface="Cambria Math" panose="02040503050406030204" pitchFamily="18" charset="0"/>
                            </a:rPr>
                            <m:t>=</m:t>
                          </m:r>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sz="1800" b="1" i="0">
                              <a:latin typeface="Cambria Math" panose="02040503050406030204" pitchFamily="18" charset="0"/>
                            </a:rPr>
                            <m:t>𝐖</m:t>
                          </m:r>
                        </m:e>
                      </m:d>
                    </m:oMath>
                  </m:oMathPara>
                </a14:m>
                <a:endParaRPr lang="zh-CN" altLang="en-US" dirty="0"/>
              </a:p>
            </p:txBody>
          </p:sp>
        </mc:Choice>
        <mc:Fallback xmlns="">
          <p:sp>
            <p:nvSpPr>
              <p:cNvPr id="7" name="矩形 6">
                <a:extLst>
                  <a:ext uri="{FF2B5EF4-FFF2-40B4-BE49-F238E27FC236}">
                    <a16:creationId xmlns:a16="http://schemas.microsoft.com/office/drawing/2014/main" id="{0A2A8F32-780A-48AA-9369-9AAEF5DC0214}"/>
                  </a:ext>
                </a:extLst>
              </p:cNvPr>
              <p:cNvSpPr>
                <a:spLocks noRot="1" noChangeAspect="1" noMove="1" noResize="1" noEditPoints="1" noAdjustHandles="1" noChangeArrowheads="1" noChangeShapeType="1" noTextEdit="1"/>
              </p:cNvSpPr>
              <p:nvPr/>
            </p:nvSpPr>
            <p:spPr>
              <a:xfrm>
                <a:off x="3392968" y="1923678"/>
                <a:ext cx="1683088" cy="369332"/>
              </a:xfrm>
              <a:prstGeom prst="rect">
                <a:avLst/>
              </a:prstGeom>
              <a:blipFill>
                <a:blip r:embed="rId4"/>
                <a:stretch>
                  <a:fillRect t="-120000" r="-29710" b="-190000"/>
                </a:stretch>
              </a:blipFill>
            </p:spPr>
            <p:txBody>
              <a:bodyPr/>
              <a:lstStyle/>
              <a:p>
                <a:r>
                  <a:rPr lang="zh-CN" altLang="en-US">
                    <a:noFill/>
                  </a:rPr>
                  <a:t> </a:t>
                </a:r>
              </a:p>
            </p:txBody>
          </p:sp>
        </mc:Fallback>
      </mc:AlternateContent>
      <p:sp>
        <p:nvSpPr>
          <p:cNvPr id="8" name="TextBox 28">
            <a:extLst>
              <a:ext uri="{FF2B5EF4-FFF2-40B4-BE49-F238E27FC236}">
                <a16:creationId xmlns:a16="http://schemas.microsoft.com/office/drawing/2014/main" id="{AB052D12-7AC7-4DE8-8ECB-B0AD8D9F02B9}"/>
              </a:ext>
            </a:extLst>
          </p:cNvPr>
          <p:cNvSpPr txBox="1"/>
          <p:nvPr/>
        </p:nvSpPr>
        <p:spPr>
          <a:xfrm>
            <a:off x="467545" y="1275606"/>
            <a:ext cx="5968755" cy="646331"/>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Likelihood ratio score obtained by the classifier  is denoted as,</a:t>
            </a:r>
            <a:endParaRPr lang="ko-KR" altLang="en-US" dirty="0">
              <a:solidFill>
                <a:schemeClr val="tx1">
                  <a:lumMod val="75000"/>
                  <a:lumOff val="25000"/>
                </a:schemeClr>
              </a:solidFill>
              <a:cs typeface="Arial" pitchFamily="34" charset="0"/>
            </a:endParaRPr>
          </a:p>
        </p:txBody>
      </p:sp>
      <p:pic>
        <p:nvPicPr>
          <p:cNvPr id="9" name="内容占位符 12" descr="图片包含 时钟&#10;&#10;描述已自动生成">
            <a:extLst>
              <a:ext uri="{FF2B5EF4-FFF2-40B4-BE49-F238E27FC236}">
                <a16:creationId xmlns:a16="http://schemas.microsoft.com/office/drawing/2014/main" id="{F6B1C5A3-D7E6-4197-BBF7-DBD15DE1A9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3608" y="2504678"/>
            <a:ext cx="4998199" cy="1939280"/>
          </a:xfrm>
          <a:prstGeom prst="rect">
            <a:avLst/>
          </a:prstGeom>
        </p:spPr>
      </p:pic>
      <p:pic>
        <p:nvPicPr>
          <p:cNvPr id="11" name="图片 10" descr="图片包含 名片, 文字&#10;&#10;描述已自动生成">
            <a:extLst>
              <a:ext uri="{FF2B5EF4-FFF2-40B4-BE49-F238E27FC236}">
                <a16:creationId xmlns:a16="http://schemas.microsoft.com/office/drawing/2014/main" id="{6B7C6B2B-6674-4504-BA73-3DF255E3DA6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03520" y="1203598"/>
            <a:ext cx="1682362" cy="3600400"/>
          </a:xfrm>
          <a:prstGeom prst="rect">
            <a:avLst/>
          </a:prstGeom>
        </p:spPr>
      </p:pic>
      <p:sp>
        <p:nvSpPr>
          <p:cNvPr id="5" name="矩形 4">
            <a:extLst>
              <a:ext uri="{FF2B5EF4-FFF2-40B4-BE49-F238E27FC236}">
                <a16:creationId xmlns:a16="http://schemas.microsoft.com/office/drawing/2014/main" id="{385976BA-6E5D-4969-B0C5-37F5C5A8AC5D}"/>
              </a:ext>
            </a:extLst>
          </p:cNvPr>
          <p:cNvSpPr/>
          <p:nvPr/>
        </p:nvSpPr>
        <p:spPr>
          <a:xfrm>
            <a:off x="6994095" y="1995686"/>
            <a:ext cx="1754369" cy="1008112"/>
          </a:xfrm>
          <a:prstGeom prst="rect">
            <a:avLst/>
          </a:prstGeom>
          <a:noFill/>
          <a:ln>
            <a:solidFill>
              <a:srgbClr val="34B2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Slide Number Placeholder 19">
            <a:extLst>
              <a:ext uri="{FF2B5EF4-FFF2-40B4-BE49-F238E27FC236}">
                <a16:creationId xmlns:a16="http://schemas.microsoft.com/office/drawing/2014/main" id="{1A329F37-1672-4F15-BFE6-7EC18EDA1C26}"/>
              </a:ext>
            </a:extLst>
          </p:cNvPr>
          <p:cNvSpPr txBox="1">
            <a:spLocks/>
          </p:cNvSpPr>
          <p:nvPr/>
        </p:nvSpPr>
        <p:spPr bwMode="auto">
          <a:xfrm>
            <a:off x="8509000" y="4627562"/>
            <a:ext cx="374650" cy="35718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defPPr>
              <a:defRPr lang="nl-NL"/>
            </a:defPPr>
            <a:lvl1pPr algn="r" rtl="0" fontAlgn="base">
              <a:lnSpc>
                <a:spcPts val="1500"/>
              </a:lnSpc>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dirty="0"/>
              <a:t>6</a:t>
            </a:r>
            <a:endParaRPr lang="nl-NL" dirty="0"/>
          </a:p>
        </p:txBody>
      </p:sp>
    </p:spTree>
    <p:extLst>
      <p:ext uri="{BB962C8B-B14F-4D97-AF65-F5344CB8AC3E}">
        <p14:creationId xmlns:p14="http://schemas.microsoft.com/office/powerpoint/2010/main" val="152092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10"/>
                                        <p:tgtEl>
                                          <p:spTgt spid="6"/>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25A86E4-DDF5-470E-B980-1774BA4E4F47}"/>
              </a:ext>
            </a:extLst>
          </p:cNvPr>
          <p:cNvSpPr>
            <a:spLocks noGrp="1"/>
          </p:cNvSpPr>
          <p:nvPr>
            <p:ph type="body" sz="quarter" idx="10"/>
          </p:nvPr>
        </p:nvSpPr>
        <p:spPr/>
        <p:txBody>
          <a:bodyPr/>
          <a:lstStyle/>
          <a:p>
            <a:r>
              <a:rPr lang="en-US" altLang="zh-CN" dirty="0"/>
              <a:t>Likelihood ratio based loss</a:t>
            </a:r>
            <a:endParaRPr lang="zh-CN" altLang="en-US" dirty="0"/>
          </a:p>
        </p:txBody>
      </p:sp>
      <p:sp>
        <p:nvSpPr>
          <p:cNvPr id="3" name="文本占位符 2">
            <a:extLst>
              <a:ext uri="{FF2B5EF4-FFF2-40B4-BE49-F238E27FC236}">
                <a16:creationId xmlns:a16="http://schemas.microsoft.com/office/drawing/2014/main" id="{C124E443-729D-4E8B-903F-9B69B717DCBF}"/>
              </a:ext>
            </a:extLst>
          </p:cNvPr>
          <p:cNvSpPr>
            <a:spLocks noGrp="1"/>
          </p:cNvSpPr>
          <p:nvPr>
            <p:ph type="body" sz="quarter" idx="11"/>
          </p:nvPr>
        </p:nvSpPr>
        <p:spPr/>
        <p:txBody>
          <a:bodyPr/>
          <a:lstStyle/>
          <a:p>
            <a:r>
              <a:rPr lang="en-US" altLang="zh-CN" dirty="0"/>
              <a:t>Probability Function</a:t>
            </a:r>
            <a:endParaRPr lang="zh-CN" altLang="en-US" dirty="0"/>
          </a:p>
        </p:txBody>
      </p:sp>
      <p:sp>
        <p:nvSpPr>
          <p:cNvPr id="8" name="TextBox 28">
            <a:extLst>
              <a:ext uri="{FF2B5EF4-FFF2-40B4-BE49-F238E27FC236}">
                <a16:creationId xmlns:a16="http://schemas.microsoft.com/office/drawing/2014/main" id="{AB052D12-7AC7-4DE8-8ECB-B0AD8D9F02B9}"/>
              </a:ext>
            </a:extLst>
          </p:cNvPr>
          <p:cNvSpPr txBox="1"/>
          <p:nvPr/>
        </p:nvSpPr>
        <p:spPr>
          <a:xfrm>
            <a:off x="467545" y="1275606"/>
            <a:ext cx="6464811" cy="646331"/>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Given the log likelihood ratio (</a:t>
            </a:r>
            <a:r>
              <a:rPr lang="en-US" altLang="ko-KR" dirty="0" err="1">
                <a:solidFill>
                  <a:schemeClr val="tx1">
                    <a:lumMod val="75000"/>
                    <a:lumOff val="25000"/>
                  </a:schemeClr>
                </a:solidFill>
                <a:cs typeface="Arial" pitchFamily="34" charset="0"/>
              </a:rPr>
              <a:t>llr</a:t>
            </a:r>
            <a:r>
              <a:rPr lang="en-US" altLang="ko-KR" dirty="0">
                <a:solidFill>
                  <a:schemeClr val="tx1">
                    <a:lumMod val="75000"/>
                    <a:lumOff val="25000"/>
                  </a:schemeClr>
                </a:solidFill>
                <a:cs typeface="Arial" pitchFamily="34" charset="0"/>
              </a:rPr>
              <a:t>), the probability of features originate from the same identity can be derived as</a:t>
            </a:r>
            <a:endParaRPr lang="ko-KR" altLang="en-US" dirty="0">
              <a:solidFill>
                <a:schemeClr val="tx1">
                  <a:lumMod val="75000"/>
                  <a:lumOff val="25000"/>
                </a:schemeClr>
              </a:solidFill>
              <a:cs typeface="Arial" pitchFamily="34" charset="0"/>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1B033534-364E-4E61-80F8-73508CAD89D5}"/>
                  </a:ext>
                </a:extLst>
              </p:cNvPr>
              <p:cNvSpPr/>
              <p:nvPr/>
            </p:nvSpPr>
            <p:spPr>
              <a:xfrm>
                <a:off x="2211644" y="1852662"/>
                <a:ext cx="2546595" cy="6714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𝑝</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𝑠</m:t>
                          </m:r>
                        </m:sub>
                      </m:sSub>
                      <m:r>
                        <a:rPr lang="zh-CN" altLang="en-US" i="0">
                          <a:latin typeface="Cambria Math" panose="02040503050406030204" pitchFamily="18" charset="0"/>
                        </a:rPr>
                        <m:t>|</m:t>
                      </m:r>
                      <m:r>
                        <a:rPr lang="zh-CN" altLang="en-US" i="1">
                          <a:latin typeface="Cambria Math" panose="02040503050406030204" pitchFamily="18" charset="0"/>
                        </a:rPr>
                        <m:t>𝑠</m:t>
                      </m:r>
                      <m:r>
                        <a:rPr lang="zh-CN" altLang="en-US" i="0">
                          <a:latin typeface="Cambria Math" panose="02040503050406030204" pitchFamily="18" charset="0"/>
                        </a:rPr>
                        <m:t>)=</m:t>
                      </m:r>
                      <m:f>
                        <m:fPr>
                          <m:ctrlPr>
                            <a:rPr lang="zh-CN" altLang="en-US" i="1">
                              <a:latin typeface="Cambria Math" panose="02040503050406030204" pitchFamily="18" charset="0"/>
                            </a:rPr>
                          </m:ctrlPr>
                        </m:fPr>
                        <m:num>
                          <m:sSup>
                            <m:sSupPr>
                              <m:ctrlPr>
                                <a:rPr lang="zh-CN" altLang="en-US" i="1">
                                  <a:latin typeface="Cambria Math" panose="02040503050406030204" pitchFamily="18" charset="0"/>
                                </a:rPr>
                              </m:ctrlPr>
                            </m:sSupPr>
                            <m:e>
                              <m:r>
                                <a:rPr lang="zh-CN" altLang="en-US" i="1">
                                  <a:latin typeface="Cambria Math" panose="02040503050406030204" pitchFamily="18" charset="0"/>
                                </a:rPr>
                                <m:t>𝑒</m:t>
                              </m:r>
                            </m:e>
                            <m:sup>
                              <m:r>
                                <a:rPr lang="zh-CN" altLang="en-US" i="1">
                                  <a:latin typeface="Cambria Math" panose="02040503050406030204" pitchFamily="18" charset="0"/>
                                </a:rPr>
                                <m:t>𝑙𝑙𝑟</m:t>
                              </m:r>
                              <m:r>
                                <a:rPr lang="zh-CN" altLang="en-US" i="0">
                                  <a:latin typeface="Cambria Math" panose="02040503050406030204" pitchFamily="18" charset="0"/>
                                </a:rPr>
                                <m:t>+</m:t>
                              </m:r>
                              <m:r>
                                <m:rPr>
                                  <m:sty m:val="p"/>
                                </m:rPr>
                                <a:rPr lang="zh-CN" altLang="en-US" i="0">
                                  <a:latin typeface="Cambria Math" panose="02040503050406030204" pitchFamily="18" charset="0"/>
                                </a:rPr>
                                <m:t>log</m:t>
                              </m:r>
                              <m:r>
                                <a:rPr lang="zh-CN" altLang="en-US" i="1">
                                  <a:latin typeface="Cambria Math" panose="02040503050406030204" pitchFamily="18" charset="0"/>
                                </a:rPr>
                                <m:t>𝐴</m:t>
                              </m:r>
                            </m:sup>
                          </m:sSup>
                        </m:num>
                        <m:den>
                          <m:r>
                            <a:rPr lang="zh-CN" altLang="en-US" i="0">
                              <a:latin typeface="Cambria Math" panose="02040503050406030204" pitchFamily="18" charset="0"/>
                            </a:rPr>
                            <m:t>1+</m:t>
                          </m:r>
                          <m:sSup>
                            <m:sSupPr>
                              <m:ctrlPr>
                                <a:rPr lang="zh-CN" altLang="en-US" i="1">
                                  <a:latin typeface="Cambria Math" panose="02040503050406030204" pitchFamily="18" charset="0"/>
                                </a:rPr>
                              </m:ctrlPr>
                            </m:sSupPr>
                            <m:e>
                              <m:r>
                                <a:rPr lang="zh-CN" altLang="en-US" i="1">
                                  <a:latin typeface="Cambria Math" panose="02040503050406030204" pitchFamily="18" charset="0"/>
                                </a:rPr>
                                <m:t>𝑒</m:t>
                              </m:r>
                            </m:e>
                            <m:sup>
                              <m:r>
                                <a:rPr lang="zh-CN" altLang="en-US" i="1">
                                  <a:latin typeface="Cambria Math" panose="02040503050406030204" pitchFamily="18" charset="0"/>
                                </a:rPr>
                                <m:t>𝑙𝑙𝑟</m:t>
                              </m:r>
                              <m:r>
                                <a:rPr lang="zh-CN" altLang="en-US" i="0">
                                  <a:latin typeface="Cambria Math" panose="02040503050406030204" pitchFamily="18" charset="0"/>
                                </a:rPr>
                                <m:t>+</m:t>
                              </m:r>
                              <m:r>
                                <m:rPr>
                                  <m:sty m:val="p"/>
                                </m:rPr>
                                <a:rPr lang="zh-CN" altLang="en-US" i="0">
                                  <a:latin typeface="Cambria Math" panose="02040503050406030204" pitchFamily="18" charset="0"/>
                                </a:rPr>
                                <m:t>log</m:t>
                              </m:r>
                              <m:r>
                                <a:rPr lang="zh-CN" altLang="en-US" i="1">
                                  <a:latin typeface="Cambria Math" panose="02040503050406030204" pitchFamily="18" charset="0"/>
                                </a:rPr>
                                <m:t>𝐴</m:t>
                              </m:r>
                            </m:sup>
                          </m:sSup>
                        </m:den>
                      </m:f>
                    </m:oMath>
                  </m:oMathPara>
                </a14:m>
                <a:endParaRPr lang="zh-CN" altLang="en-US" dirty="0"/>
              </a:p>
            </p:txBody>
          </p:sp>
        </mc:Choice>
        <mc:Fallback xmlns="">
          <p:sp>
            <p:nvSpPr>
              <p:cNvPr id="10" name="矩形 9">
                <a:extLst>
                  <a:ext uri="{FF2B5EF4-FFF2-40B4-BE49-F238E27FC236}">
                    <a16:creationId xmlns:a16="http://schemas.microsoft.com/office/drawing/2014/main" id="{1B033534-364E-4E61-80F8-73508CAD89D5}"/>
                  </a:ext>
                </a:extLst>
              </p:cNvPr>
              <p:cNvSpPr>
                <a:spLocks noRot="1" noChangeAspect="1" noMove="1" noResize="1" noEditPoints="1" noAdjustHandles="1" noChangeArrowheads="1" noChangeShapeType="1" noTextEdit="1"/>
              </p:cNvSpPr>
              <p:nvPr/>
            </p:nvSpPr>
            <p:spPr>
              <a:xfrm>
                <a:off x="2211644" y="1852662"/>
                <a:ext cx="2546595" cy="671402"/>
              </a:xfrm>
              <a:prstGeom prst="rect">
                <a:avLst/>
              </a:prstGeom>
              <a:blipFill>
                <a:blip r:embed="rId4"/>
                <a:stretch>
                  <a:fillRect/>
                </a:stretch>
              </a:blipFill>
            </p:spPr>
            <p:txBody>
              <a:bodyPr/>
              <a:lstStyle/>
              <a:p>
                <a:r>
                  <a:rPr lang="zh-CN" altLang="en-US">
                    <a:noFill/>
                  </a:rPr>
                  <a:t> </a:t>
                </a:r>
              </a:p>
            </p:txBody>
          </p:sp>
        </mc:Fallback>
      </mc:AlternateContent>
      <p:pic>
        <p:nvPicPr>
          <p:cNvPr id="11" name="图片 10" descr="图片包含 文字, 地图&#10;&#10;描述已自动生成">
            <a:extLst>
              <a:ext uri="{FF2B5EF4-FFF2-40B4-BE49-F238E27FC236}">
                <a16:creationId xmlns:a16="http://schemas.microsoft.com/office/drawing/2014/main" id="{D5D76C6C-EC90-4237-B03E-1329B46A7A1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1296" y="2571750"/>
            <a:ext cx="3478696" cy="2564520"/>
          </a:xfrm>
          <a:prstGeom prst="rect">
            <a:avLst/>
          </a:prstGeom>
        </p:spPr>
      </p:pic>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314F31AA-C9DC-4109-B390-FC62EFDF99A1}"/>
                  </a:ext>
                </a:extLst>
              </p:cNvPr>
              <p:cNvSpPr/>
              <p:nvPr/>
            </p:nvSpPr>
            <p:spPr>
              <a:xfrm>
                <a:off x="4570956" y="3291830"/>
                <a:ext cx="1315617" cy="6790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𝐴</m:t>
                      </m:r>
                      <m:r>
                        <a:rPr lang="zh-CN" altLang="en-US" i="0">
                          <a:latin typeface="Cambria Math" panose="02040503050406030204" pitchFamily="18" charset="0"/>
                        </a:rPr>
                        <m:t>=</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1">
                                  <a:latin typeface="Cambria Math" panose="02040503050406030204" pitchFamily="18" charset="0"/>
                                </a:rPr>
                                <m:t>𝑃</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𝑆</m:t>
                                  </m:r>
                                </m:sub>
                              </m:sSub>
                            </m:e>
                          </m:d>
                        </m:num>
                        <m:den>
                          <m:d>
                            <m:dPr>
                              <m:begChr m:val=""/>
                              <m:ctrlPr>
                                <a:rPr lang="zh-CN" altLang="en-US" i="1">
                                  <a:latin typeface="Cambria Math" panose="02040503050406030204" pitchFamily="18" charset="0"/>
                                </a:rPr>
                              </m:ctrlPr>
                            </m:dPr>
                            <m:e>
                              <m:r>
                                <a:rPr lang="zh-CN" altLang="en-US" i="1">
                                  <a:latin typeface="Cambria Math" panose="02040503050406030204" pitchFamily="18" charset="0"/>
                                </a:rPr>
                                <m:t>𝑃</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𝐻</m:t>
                                  </m:r>
                                </m:e>
                                <m:sub>
                                  <m:r>
                                    <a:rPr lang="zh-CN" altLang="en-US" i="1">
                                      <a:latin typeface="Cambria Math" panose="02040503050406030204" pitchFamily="18" charset="0"/>
                                    </a:rPr>
                                    <m:t>𝑑</m:t>
                                  </m:r>
                                </m:sub>
                              </m:sSub>
                            </m:e>
                          </m:d>
                        </m:den>
                      </m:f>
                    </m:oMath>
                  </m:oMathPara>
                </a14:m>
                <a:endParaRPr lang="zh-CN" altLang="en-US" dirty="0"/>
              </a:p>
            </p:txBody>
          </p:sp>
        </mc:Choice>
        <mc:Fallback xmlns="">
          <p:sp>
            <p:nvSpPr>
              <p:cNvPr id="12" name="矩形 11">
                <a:extLst>
                  <a:ext uri="{FF2B5EF4-FFF2-40B4-BE49-F238E27FC236}">
                    <a16:creationId xmlns:a16="http://schemas.microsoft.com/office/drawing/2014/main" id="{314F31AA-C9DC-4109-B390-FC62EFDF99A1}"/>
                  </a:ext>
                </a:extLst>
              </p:cNvPr>
              <p:cNvSpPr>
                <a:spLocks noRot="1" noChangeAspect="1" noMove="1" noResize="1" noEditPoints="1" noAdjustHandles="1" noChangeArrowheads="1" noChangeShapeType="1" noTextEdit="1"/>
              </p:cNvSpPr>
              <p:nvPr/>
            </p:nvSpPr>
            <p:spPr>
              <a:xfrm>
                <a:off x="4570956" y="3291830"/>
                <a:ext cx="1315617" cy="679032"/>
              </a:xfrm>
              <a:prstGeom prst="rect">
                <a:avLst/>
              </a:prstGeom>
              <a:blipFill>
                <a:blip r:embed="rId6"/>
                <a:stretch>
                  <a:fillRect/>
                </a:stretch>
              </a:blipFill>
            </p:spPr>
            <p:txBody>
              <a:bodyPr/>
              <a:lstStyle/>
              <a:p>
                <a:r>
                  <a:rPr lang="zh-CN" altLang="en-US">
                    <a:noFill/>
                  </a:rPr>
                  <a:t> </a:t>
                </a:r>
              </a:p>
            </p:txBody>
          </p:sp>
        </mc:Fallback>
      </mc:AlternateContent>
      <p:sp>
        <p:nvSpPr>
          <p:cNvPr id="16" name="箭头: 左 15">
            <a:extLst>
              <a:ext uri="{FF2B5EF4-FFF2-40B4-BE49-F238E27FC236}">
                <a16:creationId xmlns:a16="http://schemas.microsoft.com/office/drawing/2014/main" id="{F7F8837B-E85D-476D-8841-40245D941909}"/>
              </a:ext>
            </a:extLst>
          </p:cNvPr>
          <p:cNvSpPr/>
          <p:nvPr/>
        </p:nvSpPr>
        <p:spPr>
          <a:xfrm>
            <a:off x="6527970" y="3435846"/>
            <a:ext cx="338860" cy="144016"/>
          </a:xfrm>
          <a:prstGeom prst="leftArrow">
            <a:avLst/>
          </a:prstGeom>
          <a:solidFill>
            <a:schemeClr val="accent3">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7" name="图片 16" descr="图片包含 名片, 文字&#10;&#10;描述已自动生成">
            <a:extLst>
              <a:ext uri="{FF2B5EF4-FFF2-40B4-BE49-F238E27FC236}">
                <a16:creationId xmlns:a16="http://schemas.microsoft.com/office/drawing/2014/main" id="{6381A5C5-7D72-4120-8F4A-BC8A8DDC2F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03520" y="1203598"/>
            <a:ext cx="1682362" cy="3600400"/>
          </a:xfrm>
          <a:prstGeom prst="rect">
            <a:avLst/>
          </a:prstGeom>
        </p:spPr>
      </p:pic>
      <p:sp>
        <p:nvSpPr>
          <p:cNvPr id="18" name="矩形 17">
            <a:extLst>
              <a:ext uri="{FF2B5EF4-FFF2-40B4-BE49-F238E27FC236}">
                <a16:creationId xmlns:a16="http://schemas.microsoft.com/office/drawing/2014/main" id="{C6B8A6DF-4607-4489-8DD3-3B2211B1F450}"/>
              </a:ext>
            </a:extLst>
          </p:cNvPr>
          <p:cNvSpPr/>
          <p:nvPr/>
        </p:nvSpPr>
        <p:spPr>
          <a:xfrm>
            <a:off x="6994095" y="3003798"/>
            <a:ext cx="1754369" cy="1008112"/>
          </a:xfrm>
          <a:prstGeom prst="rect">
            <a:avLst/>
          </a:prstGeom>
          <a:noFill/>
          <a:ln>
            <a:solidFill>
              <a:srgbClr val="34B2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Slide Number Placeholder 19">
            <a:extLst>
              <a:ext uri="{FF2B5EF4-FFF2-40B4-BE49-F238E27FC236}">
                <a16:creationId xmlns:a16="http://schemas.microsoft.com/office/drawing/2014/main" id="{5FE6C170-AF2D-4779-8F62-4A8545C04130}"/>
              </a:ext>
            </a:extLst>
          </p:cNvPr>
          <p:cNvSpPr txBox="1">
            <a:spLocks/>
          </p:cNvSpPr>
          <p:nvPr/>
        </p:nvSpPr>
        <p:spPr bwMode="auto">
          <a:xfrm>
            <a:off x="8509000" y="4627562"/>
            <a:ext cx="374650" cy="35718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defPPr>
              <a:defRPr lang="nl-NL"/>
            </a:defPPr>
            <a:lvl1pPr algn="r" rtl="0" fontAlgn="base">
              <a:lnSpc>
                <a:spcPts val="1500"/>
              </a:lnSpc>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dirty="0"/>
              <a:t>7</a:t>
            </a:r>
            <a:endParaRPr lang="nl-NL" dirty="0"/>
          </a:p>
        </p:txBody>
      </p:sp>
    </p:spTree>
    <p:extLst>
      <p:ext uri="{BB962C8B-B14F-4D97-AF65-F5344CB8AC3E}">
        <p14:creationId xmlns:p14="http://schemas.microsoft.com/office/powerpoint/2010/main" val="178970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right)">
                                      <p:cBhvr>
                                        <p:cTn id="10" dur="500"/>
                                        <p:tgtEl>
                                          <p:spTgt spid="16"/>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6"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25A86E4-DDF5-470E-B980-1774BA4E4F47}"/>
              </a:ext>
            </a:extLst>
          </p:cNvPr>
          <p:cNvSpPr>
            <a:spLocks noGrp="1"/>
          </p:cNvSpPr>
          <p:nvPr>
            <p:ph type="body" sz="quarter" idx="10"/>
          </p:nvPr>
        </p:nvSpPr>
        <p:spPr/>
        <p:txBody>
          <a:bodyPr/>
          <a:lstStyle/>
          <a:p>
            <a:r>
              <a:rPr lang="en-US" altLang="zh-CN" dirty="0"/>
              <a:t>Likelihood ratio based loss</a:t>
            </a:r>
            <a:endParaRPr lang="zh-CN" altLang="en-US" dirty="0"/>
          </a:p>
        </p:txBody>
      </p:sp>
      <p:sp>
        <p:nvSpPr>
          <p:cNvPr id="3" name="文本占位符 2">
            <a:extLst>
              <a:ext uri="{FF2B5EF4-FFF2-40B4-BE49-F238E27FC236}">
                <a16:creationId xmlns:a16="http://schemas.microsoft.com/office/drawing/2014/main" id="{C124E443-729D-4E8B-903F-9B69B717DCBF}"/>
              </a:ext>
            </a:extLst>
          </p:cNvPr>
          <p:cNvSpPr>
            <a:spLocks noGrp="1"/>
          </p:cNvSpPr>
          <p:nvPr>
            <p:ph type="body" sz="quarter" idx="11"/>
          </p:nvPr>
        </p:nvSpPr>
        <p:spPr/>
        <p:txBody>
          <a:bodyPr/>
          <a:lstStyle/>
          <a:p>
            <a:r>
              <a:rPr lang="en-US" altLang="zh-CN" dirty="0"/>
              <a:t>Logistic Cross Entropy Loss</a:t>
            </a:r>
            <a:endParaRPr lang="zh-CN" altLang="en-US" dirty="0"/>
          </a:p>
        </p:txBody>
      </p:sp>
      <p:sp>
        <p:nvSpPr>
          <p:cNvPr id="8" name="TextBox 28">
            <a:extLst>
              <a:ext uri="{FF2B5EF4-FFF2-40B4-BE49-F238E27FC236}">
                <a16:creationId xmlns:a16="http://schemas.microsoft.com/office/drawing/2014/main" id="{AB052D12-7AC7-4DE8-8ECB-B0AD8D9F02B9}"/>
              </a:ext>
            </a:extLst>
          </p:cNvPr>
          <p:cNvSpPr txBox="1"/>
          <p:nvPr/>
        </p:nvSpPr>
        <p:spPr>
          <a:xfrm>
            <a:off x="467545" y="1275606"/>
            <a:ext cx="6464811" cy="646331"/>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solidFill>
                  <a:schemeClr val="tx1">
                    <a:lumMod val="75000"/>
                    <a:lumOff val="25000"/>
                  </a:schemeClr>
                </a:solidFill>
                <a:cs typeface="Arial" pitchFamily="34" charset="0"/>
              </a:rPr>
              <a:t>Calculate the loss using logistic cross entropy loss, denoted as, </a:t>
            </a:r>
            <a:endParaRPr lang="ko-KR" altLang="en-US" dirty="0">
              <a:solidFill>
                <a:schemeClr val="tx1">
                  <a:lumMod val="75000"/>
                  <a:lumOff val="25000"/>
                </a:schemeClr>
              </a:solidFill>
              <a:cs typeface="Arial" pitchFamily="34" charset="0"/>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B98B7C5C-377E-4CE0-935C-A5F5E1A4C8D3}"/>
                  </a:ext>
                </a:extLst>
              </p:cNvPr>
              <p:cNvSpPr/>
              <p:nvPr/>
            </p:nvSpPr>
            <p:spPr>
              <a:xfrm>
                <a:off x="1979712" y="2139702"/>
                <a:ext cx="3511218"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𝐿</m:t>
                          </m:r>
                          <m:r>
                            <a:rPr lang="zh-CN" altLang="en-US" i="0">
                              <a:latin typeface="Cambria Math" panose="02040503050406030204" pitchFamily="18" charset="0"/>
                            </a:rPr>
                            <m:t>=−</m:t>
                          </m:r>
                          <m:r>
                            <a:rPr lang="zh-CN" altLang="en-US" i="1">
                              <a:latin typeface="Cambria Math" panose="02040503050406030204" pitchFamily="18" charset="0"/>
                            </a:rPr>
                            <m:t>𝑃</m:t>
                          </m:r>
                          <m:r>
                            <m:rPr>
                              <m:sty m:val="p"/>
                            </m:rPr>
                            <a:rPr lang="zh-CN" altLang="en-US" i="0">
                              <a:latin typeface="Cambria Math" panose="02040503050406030204" pitchFamily="18" charset="0"/>
                            </a:rPr>
                            <m:t>log</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r>
                            <a:rPr lang="zh-CN" altLang="en-US" i="0">
                              <a:latin typeface="Cambria Math" panose="02040503050406030204" pitchFamily="18" charset="0"/>
                            </a:rPr>
                            <m:t>−(1−</m:t>
                          </m:r>
                          <m:r>
                            <a:rPr lang="zh-CN" altLang="en-US" i="1">
                              <a:latin typeface="Cambria Math" panose="02040503050406030204" pitchFamily="18" charset="0"/>
                            </a:rPr>
                            <m:t>𝑃</m:t>
                          </m:r>
                          <m:r>
                            <a:rPr lang="zh-CN" altLang="en-US" i="0">
                              <a:latin typeface="Cambria Math" panose="02040503050406030204" pitchFamily="18" charset="0"/>
                            </a:rPr>
                            <m:t>)</m:t>
                          </m:r>
                          <m:r>
                            <m:rPr>
                              <m:sty m:val="p"/>
                            </m:rPr>
                            <a:rPr lang="zh-CN" altLang="en-US" i="0">
                              <a:latin typeface="Cambria Math" panose="02040503050406030204" pitchFamily="18" charset="0"/>
                            </a:rPr>
                            <m:t>log</m:t>
                          </m:r>
                          <m:r>
                            <a:rPr lang="zh-CN" altLang="en-US" i="0">
                              <a:latin typeface="Cambria Math" panose="02040503050406030204" pitchFamily="18" charset="0"/>
                            </a:rPr>
                            <m:t>(1−</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d>
                    </m:oMath>
                  </m:oMathPara>
                </a14:m>
                <a:endParaRPr lang="zh-CN" altLang="en-US" dirty="0"/>
              </a:p>
            </p:txBody>
          </p:sp>
        </mc:Choice>
        <mc:Fallback xmlns="">
          <p:sp>
            <p:nvSpPr>
              <p:cNvPr id="13" name="矩形 12">
                <a:extLst>
                  <a:ext uri="{FF2B5EF4-FFF2-40B4-BE49-F238E27FC236}">
                    <a16:creationId xmlns:a16="http://schemas.microsoft.com/office/drawing/2014/main" id="{B98B7C5C-377E-4CE0-935C-A5F5E1A4C8D3}"/>
                  </a:ext>
                </a:extLst>
              </p:cNvPr>
              <p:cNvSpPr>
                <a:spLocks noRot="1" noChangeAspect="1" noMove="1" noResize="1" noEditPoints="1" noAdjustHandles="1" noChangeArrowheads="1" noChangeShapeType="1" noTextEdit="1"/>
              </p:cNvSpPr>
              <p:nvPr/>
            </p:nvSpPr>
            <p:spPr>
              <a:xfrm>
                <a:off x="1979712" y="2139702"/>
                <a:ext cx="3511218" cy="404983"/>
              </a:xfrm>
              <a:prstGeom prst="rect">
                <a:avLst/>
              </a:prstGeom>
              <a:blipFill>
                <a:blip r:embed="rId4"/>
                <a:stretch>
                  <a:fillRect t="-156061" r="-17535" b="-233333"/>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A26EB602-84C5-44BA-BC0D-A3E69A86DAAF}"/>
              </a:ext>
            </a:extLst>
          </p:cNvPr>
          <p:cNvSpPr/>
          <p:nvPr/>
        </p:nvSpPr>
        <p:spPr>
          <a:xfrm>
            <a:off x="899592" y="2898398"/>
            <a:ext cx="5536708" cy="646331"/>
          </a:xfrm>
          <a:prstGeom prst="rect">
            <a:avLst/>
          </a:prstGeom>
        </p:spPr>
        <p:txBody>
          <a:bodyPr wrap="square">
            <a:spAutoFit/>
          </a:bodyPr>
          <a:lstStyle/>
          <a:p>
            <a:r>
              <a:rPr lang="en-US" altLang="zh-CN" dirty="0">
                <a:latin typeface="+mn-ea"/>
              </a:rPr>
              <a:t> </a:t>
            </a:r>
            <a:r>
              <a:rPr lang="en-US" altLang="zh-CN" dirty="0">
                <a:latin typeface="+mn-ea"/>
                <a:cs typeface="Calibri" panose="020F0502020204030204" pitchFamily="34" charset="0"/>
              </a:rPr>
              <a:t>is the predicted probability of features belong to the same individual.</a:t>
            </a:r>
            <a:endParaRPr lang="zh-CN" altLang="en-US" dirty="0">
              <a:latin typeface="+mn-ea"/>
            </a:endParaRP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DDBC2502-6653-4891-A1E6-80724E860989}"/>
                  </a:ext>
                </a:extLst>
              </p:cNvPr>
              <p:cNvSpPr/>
              <p:nvPr/>
            </p:nvSpPr>
            <p:spPr>
              <a:xfrm>
                <a:off x="701044" y="2898398"/>
                <a:ext cx="397095" cy="376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oMath>
                  </m:oMathPara>
                </a14:m>
                <a:endParaRPr lang="zh-CN" altLang="en-US" dirty="0"/>
              </a:p>
            </p:txBody>
          </p:sp>
        </mc:Choice>
        <mc:Fallback xmlns="">
          <p:sp>
            <p:nvSpPr>
              <p:cNvPr id="14" name="矩形 13">
                <a:extLst>
                  <a:ext uri="{FF2B5EF4-FFF2-40B4-BE49-F238E27FC236}">
                    <a16:creationId xmlns:a16="http://schemas.microsoft.com/office/drawing/2014/main" id="{DDBC2502-6653-4891-A1E6-80724E860989}"/>
                  </a:ext>
                </a:extLst>
              </p:cNvPr>
              <p:cNvSpPr>
                <a:spLocks noRot="1" noChangeAspect="1" noMove="1" noResize="1" noEditPoints="1" noAdjustHandles="1" noChangeArrowheads="1" noChangeShapeType="1" noTextEdit="1"/>
              </p:cNvSpPr>
              <p:nvPr/>
            </p:nvSpPr>
            <p:spPr>
              <a:xfrm>
                <a:off x="701044" y="2898398"/>
                <a:ext cx="397095" cy="376770"/>
              </a:xfrm>
              <a:prstGeom prst="rect">
                <a:avLst/>
              </a:prstGeom>
              <a:blipFill>
                <a:blip r:embed="rId5"/>
                <a:stretch>
                  <a:fillRect r="-12308"/>
                </a:stretch>
              </a:blipFill>
            </p:spPr>
            <p:txBody>
              <a:bodyPr/>
              <a:lstStyle/>
              <a:p>
                <a:r>
                  <a:rPr lang="zh-CN" altLang="en-US">
                    <a:noFill/>
                  </a:rPr>
                  <a:t> </a:t>
                </a:r>
              </a:p>
            </p:txBody>
          </p:sp>
        </mc:Fallback>
      </mc:AlternateContent>
      <p:sp>
        <p:nvSpPr>
          <p:cNvPr id="11" name="箭头: 左 10">
            <a:extLst>
              <a:ext uri="{FF2B5EF4-FFF2-40B4-BE49-F238E27FC236}">
                <a16:creationId xmlns:a16="http://schemas.microsoft.com/office/drawing/2014/main" id="{2B7DF14B-80C7-4844-8141-25CDD0DAC13F}"/>
              </a:ext>
            </a:extLst>
          </p:cNvPr>
          <p:cNvSpPr/>
          <p:nvPr/>
        </p:nvSpPr>
        <p:spPr>
          <a:xfrm>
            <a:off x="6527970" y="4443958"/>
            <a:ext cx="338860" cy="144016"/>
          </a:xfrm>
          <a:prstGeom prst="leftArrow">
            <a:avLst/>
          </a:prstGeom>
          <a:solidFill>
            <a:schemeClr val="accent3">
              <a:lumMod val="7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2" name="图片 11" descr="图片包含 名片, 文字&#10;&#10;描述已自动生成">
            <a:extLst>
              <a:ext uri="{FF2B5EF4-FFF2-40B4-BE49-F238E27FC236}">
                <a16:creationId xmlns:a16="http://schemas.microsoft.com/office/drawing/2014/main" id="{2CA5BDA0-6B22-49DC-BF55-1D6852EA21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03520" y="1203598"/>
            <a:ext cx="1682362" cy="3600400"/>
          </a:xfrm>
          <a:prstGeom prst="rect">
            <a:avLst/>
          </a:prstGeom>
        </p:spPr>
      </p:pic>
      <p:sp>
        <p:nvSpPr>
          <p:cNvPr id="15" name="矩形 14">
            <a:extLst>
              <a:ext uri="{FF2B5EF4-FFF2-40B4-BE49-F238E27FC236}">
                <a16:creationId xmlns:a16="http://schemas.microsoft.com/office/drawing/2014/main" id="{BAB520EC-3136-4D86-A045-09B24B136E46}"/>
              </a:ext>
            </a:extLst>
          </p:cNvPr>
          <p:cNvSpPr/>
          <p:nvPr/>
        </p:nvSpPr>
        <p:spPr>
          <a:xfrm>
            <a:off x="6994095" y="4011910"/>
            <a:ext cx="1754369" cy="1008112"/>
          </a:xfrm>
          <a:prstGeom prst="rect">
            <a:avLst/>
          </a:prstGeom>
          <a:noFill/>
          <a:ln>
            <a:solidFill>
              <a:srgbClr val="34B2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Slide Number Placeholder 19">
            <a:extLst>
              <a:ext uri="{FF2B5EF4-FFF2-40B4-BE49-F238E27FC236}">
                <a16:creationId xmlns:a16="http://schemas.microsoft.com/office/drawing/2014/main" id="{FACC3396-2261-408A-912E-8A0169B9B5F0}"/>
              </a:ext>
            </a:extLst>
          </p:cNvPr>
          <p:cNvSpPr txBox="1">
            <a:spLocks/>
          </p:cNvSpPr>
          <p:nvPr/>
        </p:nvSpPr>
        <p:spPr bwMode="auto">
          <a:xfrm>
            <a:off x="8509000" y="4627562"/>
            <a:ext cx="374650" cy="35718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defPPr>
              <a:defRPr lang="nl-NL"/>
            </a:defPPr>
            <a:lvl1pPr algn="r" rtl="0" fontAlgn="base">
              <a:lnSpc>
                <a:spcPts val="1500"/>
              </a:lnSpc>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dirty="0"/>
              <a:t>8</a:t>
            </a:r>
            <a:endParaRPr lang="nl-NL" dirty="0"/>
          </a:p>
        </p:txBody>
      </p:sp>
    </p:spTree>
    <p:extLst>
      <p:ext uri="{BB962C8B-B14F-4D97-AF65-F5344CB8AC3E}">
        <p14:creationId xmlns:p14="http://schemas.microsoft.com/office/powerpoint/2010/main" val="68996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7" grpId="0"/>
      <p:bldP spid="14" grpId="0"/>
      <p:bldP spid="11"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A68067F-5A9D-49C7-968E-CE4FF7FAE9E6}"/>
              </a:ext>
            </a:extLst>
          </p:cNvPr>
          <p:cNvSpPr>
            <a:spLocks noGrp="1"/>
          </p:cNvSpPr>
          <p:nvPr>
            <p:ph type="body" sz="quarter" idx="10"/>
          </p:nvPr>
        </p:nvSpPr>
        <p:spPr/>
        <p:txBody>
          <a:bodyPr/>
          <a:lstStyle/>
          <a:p>
            <a:r>
              <a:rPr lang="en-US" altLang="zh-CN" kern="0" dirty="0">
                <a:cs typeface="Calibri" panose="020F0502020204030204" pitchFamily="34" charset="0"/>
              </a:rPr>
              <a:t>Training procedure</a:t>
            </a:r>
          </a:p>
        </p:txBody>
      </p:sp>
      <p:sp>
        <p:nvSpPr>
          <p:cNvPr id="3" name="文本占位符 2">
            <a:extLst>
              <a:ext uri="{FF2B5EF4-FFF2-40B4-BE49-F238E27FC236}">
                <a16:creationId xmlns:a16="http://schemas.microsoft.com/office/drawing/2014/main" id="{EEE7FD3D-B62D-4E4D-B263-3125D2F77E16}"/>
              </a:ext>
            </a:extLst>
          </p:cNvPr>
          <p:cNvSpPr>
            <a:spLocks noGrp="1"/>
          </p:cNvSpPr>
          <p:nvPr>
            <p:ph type="body" sz="quarter" idx="11"/>
          </p:nvPr>
        </p:nvSpPr>
        <p:spPr/>
        <p:txBody>
          <a:bodyPr/>
          <a:lstStyle/>
          <a:p>
            <a:r>
              <a:rPr lang="en-US" altLang="zh-CN" dirty="0"/>
              <a:t>For very low resolution verification</a:t>
            </a:r>
            <a:endParaRPr lang="zh-CN" altLang="en-US" dirty="0"/>
          </a:p>
        </p:txBody>
      </p:sp>
      <p:sp>
        <p:nvSpPr>
          <p:cNvPr id="4" name="TextBox 28">
            <a:extLst>
              <a:ext uri="{FF2B5EF4-FFF2-40B4-BE49-F238E27FC236}">
                <a16:creationId xmlns:a16="http://schemas.microsoft.com/office/drawing/2014/main" id="{0D878C60-2461-4D2E-A48E-D725E5515DBC}"/>
              </a:ext>
            </a:extLst>
          </p:cNvPr>
          <p:cNvSpPr txBox="1"/>
          <p:nvPr/>
        </p:nvSpPr>
        <p:spPr>
          <a:xfrm>
            <a:off x="449559" y="3363838"/>
            <a:ext cx="7632848" cy="124970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cs typeface="Calibri" panose="020F0502020204030204" pitchFamily="34" charset="0"/>
              </a:rPr>
              <a:t>Apply the likelihood ratio loss to finetune the deep CNN</a:t>
            </a:r>
          </a:p>
          <a:p>
            <a:pPr marL="285750" indent="-285750">
              <a:lnSpc>
                <a:spcPct val="150000"/>
              </a:lnSpc>
              <a:buFont typeface="Arial" panose="020B0604020202020204" pitchFamily="34" charset="0"/>
              <a:buChar char="•"/>
            </a:pPr>
            <a:endParaRPr lang="en-US" altLang="zh-CN" sz="1600" dirty="0">
              <a:latin typeface="Calibri" panose="020F0502020204030204" pitchFamily="34" charset="0"/>
              <a:cs typeface="Calibri" panose="020F0502020204030204" pitchFamily="34" charset="0"/>
            </a:endParaRPr>
          </a:p>
          <a:p>
            <a:pPr>
              <a:lnSpc>
                <a:spcPct val="150000"/>
              </a:lnSpc>
            </a:pPr>
            <a:endParaRPr lang="en-US" altLang="zh-CN" dirty="0">
              <a:latin typeface="Calibri" panose="020F0502020204030204" pitchFamily="34" charset="0"/>
              <a:cs typeface="Calibri" panose="020F0502020204030204" pitchFamily="34" charset="0"/>
            </a:endParaRPr>
          </a:p>
        </p:txBody>
      </p:sp>
      <p:sp>
        <p:nvSpPr>
          <p:cNvPr id="6" name="矩形 5">
            <a:extLst>
              <a:ext uri="{FF2B5EF4-FFF2-40B4-BE49-F238E27FC236}">
                <a16:creationId xmlns:a16="http://schemas.microsoft.com/office/drawing/2014/main" id="{8118A1D9-540A-44C9-951B-7E6B984378D7}"/>
              </a:ext>
            </a:extLst>
          </p:cNvPr>
          <p:cNvSpPr/>
          <p:nvPr/>
        </p:nvSpPr>
        <p:spPr>
          <a:xfrm>
            <a:off x="449559" y="1275606"/>
            <a:ext cx="7632848" cy="83151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chemeClr val="tx1">
                    <a:lumMod val="75000"/>
                    <a:lumOff val="25000"/>
                  </a:schemeClr>
                </a:solidFill>
                <a:cs typeface="Arial" pitchFamily="34" charset="0"/>
              </a:rPr>
              <a:t>Training the deep CNN</a:t>
            </a:r>
          </a:p>
          <a:p>
            <a:pPr marL="742950" lvl="1" indent="-285750">
              <a:lnSpc>
                <a:spcPct val="150000"/>
              </a:lnSpc>
              <a:buFont typeface="Arial" panose="020B0604020202020204" pitchFamily="34" charset="0"/>
              <a:buChar char="•"/>
            </a:pPr>
            <a:endParaRPr lang="en-US" altLang="ko-KR" sz="1600" dirty="0">
              <a:solidFill>
                <a:schemeClr val="bg1">
                  <a:lumMod val="50000"/>
                </a:schemeClr>
              </a:solidFill>
              <a:cs typeface="Calibri" panose="020F0502020204030204" pitchFamily="34" charset="0"/>
            </a:endParaRPr>
          </a:p>
        </p:txBody>
      </p:sp>
      <p:sp>
        <p:nvSpPr>
          <p:cNvPr id="7" name="矩形 6">
            <a:extLst>
              <a:ext uri="{FF2B5EF4-FFF2-40B4-BE49-F238E27FC236}">
                <a16:creationId xmlns:a16="http://schemas.microsoft.com/office/drawing/2014/main" id="{84F26A6D-4A3E-49DA-A168-9F305F085172}"/>
              </a:ext>
            </a:extLst>
          </p:cNvPr>
          <p:cNvSpPr/>
          <p:nvPr/>
        </p:nvSpPr>
        <p:spPr>
          <a:xfrm>
            <a:off x="449559" y="2358451"/>
            <a:ext cx="7632848" cy="75405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cs typeface="Calibri" panose="020F0502020204030204" pitchFamily="34" charset="0"/>
              </a:rPr>
              <a:t>Training the likelihood ratio classifier</a:t>
            </a:r>
          </a:p>
          <a:p>
            <a:pPr marL="742950" lvl="1" indent="-285750">
              <a:spcAft>
                <a:spcPts val="600"/>
              </a:spcAft>
              <a:buFont typeface="Arial" panose="020B0604020202020204" pitchFamily="34" charset="0"/>
              <a:buChar char="•"/>
            </a:pPr>
            <a:endParaRPr lang="en-US" altLang="zh-CN" sz="1600" dirty="0">
              <a:solidFill>
                <a:schemeClr val="bg1">
                  <a:lumMod val="50000"/>
                </a:schemeClr>
              </a:solidFill>
              <a:cs typeface="Calibri" panose="020F0502020204030204" pitchFamily="34" charset="0"/>
            </a:endParaRPr>
          </a:p>
        </p:txBody>
      </p:sp>
      <p:sp>
        <p:nvSpPr>
          <p:cNvPr id="10" name="Slide Number Placeholder 19">
            <a:extLst>
              <a:ext uri="{FF2B5EF4-FFF2-40B4-BE49-F238E27FC236}">
                <a16:creationId xmlns:a16="http://schemas.microsoft.com/office/drawing/2014/main" id="{622E5484-7A40-45DD-8EB0-10D3D59FBE24}"/>
              </a:ext>
            </a:extLst>
          </p:cNvPr>
          <p:cNvSpPr txBox="1">
            <a:spLocks/>
          </p:cNvSpPr>
          <p:nvPr/>
        </p:nvSpPr>
        <p:spPr bwMode="auto">
          <a:xfrm>
            <a:off x="8509000" y="4627562"/>
            <a:ext cx="374650" cy="35718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defPPr>
              <a:defRPr lang="nl-NL"/>
            </a:defPPr>
            <a:lvl1pPr algn="r" rtl="0" fontAlgn="base">
              <a:lnSpc>
                <a:spcPts val="1500"/>
              </a:lnSpc>
              <a:spcBef>
                <a:spcPct val="0"/>
              </a:spcBef>
              <a:spcAft>
                <a:spcPct val="0"/>
              </a:spcAft>
              <a:defRPr sz="1000"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zh-CN" dirty="0"/>
              <a:t>9</a:t>
            </a:r>
            <a:endParaRPr lang="nl-NL" dirty="0"/>
          </a:p>
        </p:txBody>
      </p:sp>
    </p:spTree>
    <p:extLst>
      <p:ext uri="{BB962C8B-B14F-4D97-AF65-F5344CB8AC3E}">
        <p14:creationId xmlns:p14="http://schemas.microsoft.com/office/powerpoint/2010/main" val="315802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theme/theme1.xml><?xml version="1.0" encoding="utf-8"?>
<a:theme xmlns:a="http://schemas.openxmlformats.org/drawingml/2006/main" name="Cover and End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8DFBB"/>
      </a:accent3>
      <a:accent4>
        <a:srgbClr val="9AD3E9"/>
      </a:accent4>
      <a:accent5>
        <a:srgbClr val="576868"/>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3171</TotalTime>
  <Words>2116</Words>
  <Application>Microsoft Office PowerPoint</Application>
  <PresentationFormat>全屏显示(16:9)</PresentationFormat>
  <Paragraphs>179</Paragraphs>
  <Slides>17</Slides>
  <Notes>17</Notes>
  <HiddenSlides>0</HiddenSlides>
  <MMClips>0</MMClips>
  <ScaleCrop>false</ScaleCrop>
  <HeadingPairs>
    <vt:vector size="8" baseType="variant">
      <vt:variant>
        <vt:lpstr>已用的字体</vt:lpstr>
      </vt:variant>
      <vt:variant>
        <vt:i4>6</vt:i4>
      </vt:variant>
      <vt:variant>
        <vt:lpstr>主题</vt:lpstr>
      </vt:variant>
      <vt:variant>
        <vt:i4>3</vt:i4>
      </vt:variant>
      <vt:variant>
        <vt:lpstr>嵌入 OLE 服务器</vt:lpstr>
      </vt:variant>
      <vt:variant>
        <vt:i4>1</vt:i4>
      </vt:variant>
      <vt:variant>
        <vt:lpstr>幻灯片标题</vt:lpstr>
      </vt:variant>
      <vt:variant>
        <vt:i4>17</vt:i4>
      </vt:variant>
    </vt:vector>
  </HeadingPairs>
  <TitlesOfParts>
    <vt:vector size="27" baseType="lpstr">
      <vt:lpstr>Arial Unicode MS</vt:lpstr>
      <vt:lpstr>맑은 고딕</vt:lpstr>
      <vt:lpstr>Arial</vt:lpstr>
      <vt:lpstr>Calibri</vt:lpstr>
      <vt:lpstr>Calibri Light</vt:lpstr>
      <vt:lpstr>Cambria Math</vt:lpstr>
      <vt:lpstr>Cover and End Slide Master</vt:lpstr>
      <vt:lpstr>Contents Slide Master</vt:lpstr>
      <vt:lpstr>Section Break Slide Master</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Zeng, D. (EWI)</cp:lastModifiedBy>
  <cp:revision>447</cp:revision>
  <dcterms:created xsi:type="dcterms:W3CDTF">2016-12-05T23:26:54Z</dcterms:created>
  <dcterms:modified xsi:type="dcterms:W3CDTF">2019-06-04T20:33:29Z</dcterms:modified>
</cp:coreProperties>
</file>