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F762F-0D67-4C4C-BF6A-BBF64AE45CAB}" v="19" dt="2025-03-25T14:03:0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7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38" r:id="rId6"/>
    <p:sldLayoutId id="2147483934" r:id="rId7"/>
    <p:sldLayoutId id="2147483935" r:id="rId8"/>
    <p:sldLayoutId id="2147483936" r:id="rId9"/>
    <p:sldLayoutId id="2147483937" r:id="rId10"/>
    <p:sldLayoutId id="21474839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iro.com/app/board/uXjVIL5zPx4=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7DFE18-4D5C-D79E-7C0A-3B2688D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6200">
                <a:effectLst/>
              </a:rPr>
              <a:t>Open Platform for BIM Education</a:t>
            </a:r>
            <a:endParaRPr lang="de-DE" sz="6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9FD05-95AD-6442-2B6D-9063A9DED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/>
              <a:t>Daniel Danzer     | </a:t>
            </a:r>
            <a:r>
              <a:rPr lang="de-DE" sz="1600"/>
              <a:t>2177131</a:t>
            </a:r>
            <a:endParaRPr lang="de-DE" sz="1700"/>
          </a:p>
          <a:p>
            <a:pPr>
              <a:lnSpc>
                <a:spcPct val="110000"/>
              </a:lnSpc>
            </a:pPr>
            <a:r>
              <a:rPr lang="de-DE" sz="1700"/>
              <a:t>Max Kliegel         | </a:t>
            </a:r>
            <a:r>
              <a:rPr lang="de-DE" sz="1600"/>
              <a:t>2194475 </a:t>
            </a:r>
            <a:endParaRPr lang="de-DE" sz="1700"/>
          </a:p>
          <a:p>
            <a:pPr>
              <a:lnSpc>
                <a:spcPct val="110000"/>
              </a:lnSpc>
            </a:pPr>
            <a:r>
              <a:rPr lang="de-DE" sz="1700"/>
              <a:t>Sadaf Saidzada  | </a:t>
            </a:r>
            <a:r>
              <a:rPr lang="de-DE" sz="1600"/>
              <a:t>2197447 </a:t>
            </a:r>
            <a:endParaRPr lang="de-DE" sz="17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ABA1D9B5-4510-72E6-911C-E22775DA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22" r="28160"/>
          <a:stretch/>
        </p:blipFill>
        <p:spPr>
          <a:xfrm>
            <a:off x="8532727" y="1362075"/>
            <a:ext cx="3659274" cy="5495925"/>
          </a:xfrm>
          <a:prstGeom prst="rect">
            <a:avLst/>
          </a:prstGeom>
        </p:spPr>
      </p:pic>
      <p:pic>
        <p:nvPicPr>
          <p:cNvPr id="6" name="Grafik 5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1C62B71F-7EBD-E475-DBE0-8B2646E5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5" r="3" b="3"/>
          <a:stretch/>
        </p:blipFill>
        <p:spPr>
          <a:xfrm>
            <a:off x="10410092" y="5931774"/>
            <a:ext cx="1590981" cy="66498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6767466-73B9-BDEC-2320-8A0DCBEA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103" y="66290"/>
            <a:ext cx="3709897" cy="11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7288-8CAF-A255-EFD6-552B26E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Project Goal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FDF33-7F97-6724-B1A7-094D4B74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929033"/>
            <a:ext cx="9922764" cy="383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of an open, web-based platform for BIM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Provision of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interactive features for BIM model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students and professionals in understanding and applying BIM technologies</a:t>
            </a:r>
          </a:p>
          <a:p>
            <a:endParaRPr lang="de-DE" dirty="0"/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9D482478-D9D4-761B-633B-3E17B3F9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B37BB11-058E-D082-FF69-F28922D37A75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Ein Pfeil auf einer Linienkarte">
            <a:extLst>
              <a:ext uri="{FF2B5EF4-FFF2-40B4-BE49-F238E27FC236}">
                <a16:creationId xmlns:a16="http://schemas.microsoft.com/office/drawing/2014/main" id="{A0EF4B3C-440A-E666-F81E-596A1BDCA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18" y="4249359"/>
            <a:ext cx="2466452" cy="16443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0ED64C-6685-7A5A-E652-DB7BFCD8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3348-B0F6-559E-99BF-BADF25E6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69C29-E8FD-1B79-1C66-87D855BE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12974"/>
            <a:ext cx="9922764" cy="1294228"/>
          </a:xfrm>
        </p:spPr>
        <p:txBody>
          <a:bodyPr/>
          <a:lstStyle/>
          <a:p>
            <a:r>
              <a:rPr lang="de-DE" b="1" dirty="0" err="1"/>
              <a:t>Reqired</a:t>
            </a:r>
            <a:r>
              <a:rPr lang="de-DE" b="1" dirty="0"/>
              <a:t> Components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FEDE7-1048-3423-E768-8F2A43B6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547" y="2068118"/>
            <a:ext cx="5046049" cy="383872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BIM Formats &amp; Interoperability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and showcase open BIM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operations between different software</a:t>
            </a:r>
          </a:p>
          <a:p>
            <a:pPr>
              <a:buNone/>
            </a:pPr>
            <a:r>
              <a:rPr lang="en-US" b="1" dirty="0"/>
              <a:t>Learning Resources &amp; Courses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Courses for different skill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Progress tracking in the dashboard (percentage of basics completed)</a:t>
            </a:r>
          </a:p>
          <a:p>
            <a:pPr>
              <a:buNone/>
            </a:pPr>
            <a:r>
              <a:rPr lang="en-US" b="1" dirty="0"/>
              <a:t>Tutorials &amp;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 by difficulty &amp; use case (software, task,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 &amp; feedback 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D0A880EB-BFC8-D615-3BD9-F925458B18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A3396-E813-4667-2057-416962AC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359BC93-E3FE-145E-DAA5-81E9A75AEC81}"/>
              </a:ext>
            </a:extLst>
          </p:cNvPr>
          <p:cNvSpPr txBox="1">
            <a:spLocks/>
          </p:cNvSpPr>
          <p:nvPr/>
        </p:nvSpPr>
        <p:spPr>
          <a:xfrm>
            <a:off x="6400715" y="2068118"/>
            <a:ext cx="5046049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500" b="1" dirty="0"/>
              <a:t>Practice Files &amp;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Sample files for practice with step-by-step instructions</a:t>
            </a:r>
          </a:p>
          <a:p>
            <a:pPr>
              <a:buNone/>
            </a:pPr>
            <a:r>
              <a:rPr lang="en-US" sz="1500" b="1" dirty="0"/>
              <a:t>Community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Upload, answer, and search for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Overview of current discussions</a:t>
            </a:r>
          </a:p>
          <a:p>
            <a:pPr>
              <a:buNone/>
            </a:pPr>
            <a:r>
              <a:rPr lang="en-US" sz="1500" b="1" dirty="0"/>
              <a:t>User Roles &amp; Permissions</a:t>
            </a:r>
          </a:p>
          <a:p>
            <a:pPr>
              <a:buNone/>
            </a:pPr>
            <a:r>
              <a:rPr lang="en-US" sz="1500" b="1" dirty="0"/>
              <a:t>Simulations (e.g., </a:t>
            </a:r>
            <a:r>
              <a:rPr lang="en-US" sz="1500" b="1" dirty="0" err="1"/>
              <a:t>EnergyPlus</a:t>
            </a:r>
            <a:r>
              <a:rPr lang="en-US" sz="15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FF70E9-6CE2-9058-7182-A3134789D9DE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70714-1ACF-2BD4-04F0-C403F419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8B542-1620-4EBF-3B31-88F4DB4B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Project Implementation Plan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46AE6-8CEC-A153-4890-A534649A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4" y="1929033"/>
            <a:ext cx="9922764" cy="383872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Choice </a:t>
            </a:r>
            <a:r>
              <a:rPr lang="de-DE" sz="2000" b="1" dirty="0" err="1"/>
              <a:t>of</a:t>
            </a:r>
            <a:r>
              <a:rPr lang="de-DE" sz="2000" b="1" dirty="0"/>
              <a:t>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languages</a:t>
            </a:r>
            <a:r>
              <a:rPr lang="de-DE" b="1" dirty="0"/>
              <a:t>: </a:t>
            </a:r>
            <a:r>
              <a:rPr lang="de-DE" dirty="0"/>
              <a:t>Django, </a:t>
            </a:r>
            <a:r>
              <a:rPr lang="de-DE" dirty="0" err="1"/>
              <a:t>using</a:t>
            </a:r>
            <a:r>
              <a:rPr lang="de-DE" dirty="0"/>
              <a:t> SQL, Python </a:t>
            </a:r>
            <a:r>
              <a:rPr lang="de-DE" dirty="0" err="1"/>
              <a:t>or</a:t>
            </a:r>
            <a:r>
              <a:rPr lang="de-DE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Database: </a:t>
            </a:r>
            <a:r>
              <a:rPr lang="de-DE" dirty="0"/>
              <a:t>SQL,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Possible Frameworks and </a:t>
            </a:r>
            <a:r>
              <a:rPr lang="de-DE" b="1" dirty="0" err="1"/>
              <a:t>tools</a:t>
            </a:r>
            <a:r>
              <a:rPr lang="de-DE" b="1" dirty="0"/>
              <a:t>: </a:t>
            </a:r>
            <a:r>
              <a:rPr lang="de-DE" dirty="0"/>
              <a:t>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BIM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(e.g., Autodesk)</a:t>
            </a:r>
          </a:p>
          <a:p>
            <a:endParaRPr lang="de-DE" dirty="0"/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929B799F-F1F2-8491-BE14-C4561568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</p:spPr>
      </p:pic>
      <p:pic>
        <p:nvPicPr>
          <p:cNvPr id="7" name="Grafik 6" descr="Monitor mit einfarbiger Füllung">
            <a:extLst>
              <a:ext uri="{FF2B5EF4-FFF2-40B4-BE49-F238E27FC236}">
                <a16:creationId xmlns:a16="http://schemas.microsoft.com/office/drawing/2014/main" id="{0E053AF1-8F6B-8FDB-93A4-BCBC0F011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214" y="4403850"/>
            <a:ext cx="993207" cy="9932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E227DDF-7A80-82D9-8CB5-140F436CA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F0042C2-01B1-3C63-E0B4-BAFB29C49587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B4A5D-EFB6-BFDC-1003-E5292A57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35345-B939-E11D-15A7-47960E9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Mockup And Database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4FEF2B-F276-E0A1-FD34-CDD806D7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4" y="1929033"/>
            <a:ext cx="9922764" cy="383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Link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https://miro.com/app/board/uXjVIL5zPx4=/</a:t>
            </a:r>
            <a:r>
              <a:rPr lang="de-DE" dirty="0"/>
              <a:t> </a:t>
            </a:r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68F6D162-1284-8EF4-2433-5FDB13C4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F838C1-EC31-0E66-8636-0235CBD4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6F48D79-323F-D1A7-8894-15A4C853F9C7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43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71BBF-43B9-C201-231D-2FD977B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186D8-5CC7-332F-651F-1A498F5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New </a:t>
            </a:r>
            <a:r>
              <a:rPr lang="de-DE" dirty="0"/>
              <a:t>A</a:t>
            </a:r>
            <a:r>
              <a:rPr lang="de-DE" b="1" dirty="0"/>
              <a:t>nd Not </a:t>
            </a:r>
            <a:r>
              <a:rPr lang="de-DE" dirty="0" err="1"/>
              <a:t>F</a:t>
            </a:r>
            <a:r>
              <a:rPr lang="de-DE" b="1" dirty="0" err="1"/>
              <a:t>amiliar</a:t>
            </a:r>
            <a:r>
              <a:rPr lang="de-DE" b="1" dirty="0"/>
              <a:t> Topics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583AD-2B67-0369-2962-063DC48F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80844"/>
            <a:ext cx="9922764" cy="383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Details </a:t>
            </a:r>
            <a:r>
              <a:rPr lang="de-DE" sz="2000" dirty="0" err="1"/>
              <a:t>of</a:t>
            </a:r>
            <a:r>
              <a:rPr lang="de-DE" sz="2000" dirty="0"/>
              <a:t> Building Information Modelling (BIM)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BIM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formats</a:t>
            </a:r>
            <a:r>
              <a:rPr lang="de-DE" sz="2000" dirty="0"/>
              <a:t> and </a:t>
            </a:r>
            <a:r>
              <a:rPr lang="de-DE" sz="2000" dirty="0" err="1"/>
              <a:t>standards</a:t>
            </a:r>
            <a:r>
              <a:rPr lang="de-DE" sz="2000" dirty="0"/>
              <a:t> (e.g. </a:t>
            </a:r>
            <a:r>
              <a:rPr lang="de-DE" sz="2000" dirty="0" err="1"/>
              <a:t>Revit</a:t>
            </a:r>
            <a:r>
              <a:rPr lang="de-DE" sz="2000" dirty="0"/>
              <a:t>, DWG, IFC)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APIs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accessing</a:t>
            </a:r>
            <a:r>
              <a:rPr lang="de-DE" sz="2000" dirty="0"/>
              <a:t> BIM </a:t>
            </a:r>
            <a:r>
              <a:rPr lang="de-DE" sz="2000" dirty="0" err="1"/>
              <a:t>data</a:t>
            </a:r>
            <a:r>
              <a:rPr lang="de-DE" sz="2000" dirty="0"/>
              <a:t> (e.g. Autodesk)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E-learning</a:t>
            </a:r>
            <a:r>
              <a:rPr lang="de-DE" sz="2000" dirty="0"/>
              <a:t> </a:t>
            </a:r>
            <a:r>
              <a:rPr lang="de-DE" sz="2000" dirty="0" err="1"/>
              <a:t>concepts</a:t>
            </a:r>
            <a:r>
              <a:rPr lang="de-DE" sz="2000" dirty="0"/>
              <a:t> and UX/UI </a:t>
            </a:r>
            <a:r>
              <a:rPr lang="de-DE" sz="2000" dirty="0" err="1"/>
              <a:t>principles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educational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A39E2D09-16AB-0293-DE23-A89853DC79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7" name="Grafik 6" descr="Stapel von Hardcoverbüchern ohne Buchrückentitel">
            <a:extLst>
              <a:ext uri="{FF2B5EF4-FFF2-40B4-BE49-F238E27FC236}">
                <a16:creationId xmlns:a16="http://schemas.microsoft.com/office/drawing/2014/main" id="{262699F9-9933-8066-2EBA-4A8045C6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29" y="4473528"/>
            <a:ext cx="2660002" cy="17698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FE7F129-9090-9E29-B624-A2F328C84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CAE516C-8B31-0561-7A32-F76810970C80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7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E084-ADC0-401F-9732-78780137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AEF4B-18EC-EC4F-9171-17B2E92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Attention</a:t>
            </a:r>
            <a:endParaRPr lang="de-DE" dirty="0"/>
          </a:p>
        </p:txBody>
      </p:sp>
      <p:pic>
        <p:nvPicPr>
          <p:cNvPr id="4" name="Grafik 3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9243C897-6370-FE16-894A-403A4955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95" r="3" b="3"/>
          <a:stretch/>
        </p:blipFill>
        <p:spPr>
          <a:xfrm>
            <a:off x="10432026" y="6019566"/>
            <a:ext cx="1380530" cy="57701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48DF38B-291A-EA9C-0689-F34006F6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42" y="247173"/>
            <a:ext cx="2510256" cy="8089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7ADAC1-4374-9DEA-1C95-1E1159D1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70" y="1891774"/>
            <a:ext cx="3412505" cy="45373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62FE730-74CA-5221-E00E-CA0FD3EEB09A}"/>
              </a:ext>
            </a:extLst>
          </p:cNvPr>
          <p:cNvSpPr/>
          <p:nvPr/>
        </p:nvSpPr>
        <p:spPr>
          <a:xfrm>
            <a:off x="263363" y="261416"/>
            <a:ext cx="9175912" cy="425799"/>
          </a:xfrm>
          <a:prstGeom prst="rect">
            <a:avLst/>
          </a:prstGeom>
          <a:solidFill>
            <a:srgbClr val="6483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8280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BjornVTI</vt:lpstr>
      <vt:lpstr>Open Platform for BIM Education</vt:lpstr>
      <vt:lpstr>Project Goal</vt:lpstr>
      <vt:lpstr>Reqired Components</vt:lpstr>
      <vt:lpstr>Project Implementation Plan</vt:lpstr>
      <vt:lpstr>UI Mockup And Database Design</vt:lpstr>
      <vt:lpstr>New And Not Familiar Topics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 sa</dc:creator>
  <cp:lastModifiedBy>Daniel Danzer</cp:lastModifiedBy>
  <cp:revision>2</cp:revision>
  <dcterms:created xsi:type="dcterms:W3CDTF">2025-03-25T10:32:15Z</dcterms:created>
  <dcterms:modified xsi:type="dcterms:W3CDTF">2025-04-01T12:33:19Z</dcterms:modified>
</cp:coreProperties>
</file>