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8"/>
  </p:notesMasterIdLst>
  <p:sldIdLst>
    <p:sldId id="256" r:id="rId2"/>
    <p:sldId id="259" r:id="rId3"/>
    <p:sldId id="274" r:id="rId4"/>
    <p:sldId id="281" r:id="rId5"/>
    <p:sldId id="282" r:id="rId6"/>
    <p:sldId id="280" r:id="rId7"/>
    <p:sldId id="275" r:id="rId8"/>
    <p:sldId id="283" r:id="rId9"/>
    <p:sldId id="284" r:id="rId10"/>
    <p:sldId id="285" r:id="rId11"/>
    <p:sldId id="286" r:id="rId12"/>
    <p:sldId id="287" r:id="rId13"/>
    <p:sldId id="276" r:id="rId14"/>
    <p:sldId id="277" r:id="rId15"/>
    <p:sldId id="279" r:id="rId16"/>
    <p:sldId id="278" r:id="rId17"/>
  </p:sldIdLst>
  <p:sldSz cx="12192000" cy="6858000"/>
  <p:notesSz cx="6858000" cy="93138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E"/>
    <a:srgbClr val="35C5E7"/>
    <a:srgbClr val="F0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28" y="-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C2C10-BB71-4C96-9925-F961F5552AA1}" type="datetimeFigureOut">
              <a:rPr lang="en-US" smtClean="0"/>
              <a:t>10.03.18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AA26F-ED9B-4424-ACE0-4960FC527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72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AA26F-ED9B-4424-ACE0-4960FC527F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46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AA26F-ED9B-4424-ACE0-4960FC527F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30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AA26F-ED9B-4424-ACE0-4960FC527F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69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AA26F-ED9B-4424-ACE0-4960FC527F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2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8AAF-8BB7-43EF-A7FE-A58A79D10C91}" type="datetime1">
              <a:rPr lang="en-US" smtClean="0"/>
              <a:t>10.03.18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EC84-6B5E-49CA-9ED2-24B662D1E95E}" type="datetime1">
              <a:rPr lang="en-US" smtClean="0"/>
              <a:t>10.03.18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8839-E1A0-49B3-BAD3-FC70116FC893}" type="datetime1">
              <a:rPr lang="en-US" smtClean="0"/>
              <a:t>10.03.18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E166-FE71-4F8A-B1D1-AED64696C319}" type="datetime1">
              <a:rPr lang="en-US" smtClean="0"/>
              <a:t>10.03.18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C50D-EB37-48D1-A02F-35343156B81E}" type="datetime1">
              <a:rPr lang="en-US" smtClean="0"/>
              <a:t>10.03.18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122B-AA11-4399-AD41-62F3ABD62C0E}" type="datetime1">
              <a:rPr lang="en-US" smtClean="0"/>
              <a:t>10.03.18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F0C7-F7A5-4411-9596-50F6C6ECE863}" type="datetime1">
              <a:rPr lang="en-US" smtClean="0"/>
              <a:t>10.03.18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729C-6F2A-4C61-B030-33168EEE1AEE}" type="datetime1">
              <a:rPr lang="en-US" smtClean="0"/>
              <a:t>10.03.18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1E5C-82CC-4844-82CD-149F57938BF2}" type="datetime1">
              <a:rPr lang="en-US" smtClean="0"/>
              <a:t>10.03.18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AFF94-E003-441C-AE1E-6149471A1BA6}" type="datetime1">
              <a:rPr lang="en-US" smtClean="0"/>
              <a:t>10.03.18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935BB-486B-477E-9A10-662E4197E928}" type="datetime1">
              <a:rPr lang="en-US" smtClean="0"/>
              <a:t>10.03.18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FA78D2-B924-4B22-B277-148B9E158195}" type="datetime1">
              <a:rPr lang="en-US" smtClean="0"/>
              <a:t>10.03.18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5400000">
            <a:off x="11029776" y="7353174"/>
            <a:ext cx="286179" cy="3285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Grades 2-6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008" y="4240876"/>
            <a:ext cx="7315200" cy="914400"/>
          </a:xfrm>
        </p:spPr>
        <p:txBody>
          <a:bodyPr/>
          <a:lstStyle/>
          <a:p>
            <a:r>
              <a:rPr lang="en-US" dirty="0" smtClean="0"/>
              <a:t>Highlanders Breaking Belief Barriers</a:t>
            </a:r>
          </a:p>
          <a:p>
            <a:r>
              <a:rPr lang="en-US" dirty="0" smtClean="0"/>
              <a:t>Product Deep Dive #9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8939" y="1433148"/>
            <a:ext cx="7129792" cy="4616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US Education</a:t>
            </a:r>
            <a:endParaRPr lang="en-US" sz="32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194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2248" y="867103"/>
            <a:ext cx="1083091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Small but growing School Option in over 40 states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Independently operated public schools – must adhere to state standards but no oversight from school boards or gov’t authorities.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#1  Free to families.  Operated by parents using tax dollars. 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#2  Charge tuition.  Operated by for-profit companies with private funding.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Some charter schools specifically target gifted or high-risk kids.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Smaller classes &amp; more individual attention than public schools.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1659" y="189449"/>
            <a:ext cx="5352687" cy="4616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Charter School</a:t>
            </a:r>
            <a:endParaRPr lang="en-US" sz="32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612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3552" y="1001110"/>
            <a:ext cx="1064960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10% of US Students enrolled in private schools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K-12 schools that rely on tuitions and funds from nonpublic sources (religious orgs, endowments).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Students must apply. Private schools can pick &amp; choose the students they admit. 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#1 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Parochial.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Operated by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religious orgs, churches.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 #2 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Day School (or boarding school).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Operated by for-profit companies with private funding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 $$$$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Most private schools are accredited by National Association of Independent Schools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31659" y="189449"/>
            <a:ext cx="5352687" cy="4616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Private School</a:t>
            </a:r>
            <a:endParaRPr lang="en-US" sz="32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685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1661" y="969579"/>
            <a:ext cx="1154035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2% (and growing) of US Students enrolled in homeschool.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Intentional homeschooling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Do not agree with public school curriculum for religious reasons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                                                Concerned about public school safety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                                                Unhappy with quality of public school teaching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“Accidental” homeschooling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Did not intend to homeschool, but tried it &amp; like the personal freedom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Requirements vary by state.  Some states require homeschools meet state standards through testing, others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Homeschool learning options: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Join a homeschooling co-op to share teaching materials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Create their own teaching materials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Use online </a:t>
            </a:r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teaching resources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31659" y="189449"/>
            <a:ext cx="5352687" cy="4616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Homeschool</a:t>
            </a:r>
            <a:endParaRPr lang="en-US" sz="32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835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5897" y="2478749"/>
            <a:ext cx="2853558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Different Types of  HS Programs in US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643" y="1037414"/>
            <a:ext cx="2065106" cy="40011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US Education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768134" y="1269124"/>
            <a:ext cx="7299259" cy="2614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Graduation diploma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Core learning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track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Honors diploma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Challenging track (includes AP)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International Baccalaureate (IB) diploma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Most demanding track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175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4007" y="987659"/>
            <a:ext cx="119679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Requirements for core learning diploma vary by state. </a:t>
            </a:r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general, students must:</a:t>
            </a:r>
          </a:p>
          <a:p>
            <a:endParaRPr lang="en-US" dirty="0" smtClean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Maintain a minimum “satisfactory” grade point average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Complete a specific number of classes according to required state standards.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Achieve acceptable passing grade on state exit exam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HS students with a graduation diploma go on to careers or college.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1659" y="189449"/>
            <a:ext cx="5352687" cy="4616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Graduation Diploma</a:t>
            </a:r>
            <a:endParaRPr lang="en-US" sz="3200" dirty="0" smtClean="0">
              <a:latin typeface="Arial Black" panose="020B0A040201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 rot="980042">
            <a:off x="8229598" y="1454630"/>
            <a:ext cx="3578772" cy="1797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advantage4teens.com!</a:t>
            </a:r>
          </a:p>
          <a:p>
            <a:pPr algn="ctr"/>
            <a:r>
              <a:rPr lang="en-US" sz="2000" b="1" dirty="0" smtClean="0"/>
              <a:t>Advantage core textbooks!</a:t>
            </a:r>
          </a:p>
          <a:p>
            <a:pPr algn="ctr"/>
            <a:r>
              <a:rPr lang="en-US" sz="2000" b="1" dirty="0" smtClean="0"/>
              <a:t>Topic Source!</a:t>
            </a:r>
          </a:p>
          <a:p>
            <a:pPr algn="ctr"/>
            <a:r>
              <a:rPr lang="en-US" sz="2000" b="1" dirty="0" smtClean="0"/>
              <a:t>College Entrance Advantage!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69908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4007" y="987659"/>
            <a:ext cx="1196799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Requirements for an honors diploma vary by state. </a:t>
            </a:r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general, students must:</a:t>
            </a:r>
          </a:p>
          <a:p>
            <a:endParaRPr lang="en-US" dirty="0" smtClean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Maintain a minimum 3.0 grade point average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Complete a specific number of classes at honors or AP level. Typically includes: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world history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calculus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hysics and/or chemistry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literature &amp; composition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foreign language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Graduate with more than the minimum number of credits.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Selective colleges &amp; universities prefer students who challenge themselves.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They view honors graduates as better prepared &amp; more likely to be successful in college.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1659" y="189449"/>
            <a:ext cx="5352687" cy="4616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Honors Diploma</a:t>
            </a:r>
            <a:endParaRPr lang="en-US" sz="3200" dirty="0" smtClean="0">
              <a:latin typeface="Arial Black" panose="020B0A040201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 rot="980042">
            <a:off x="8198067" y="1454630"/>
            <a:ext cx="3578772" cy="1797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Honors Advantage!</a:t>
            </a:r>
          </a:p>
          <a:p>
            <a:pPr algn="ctr"/>
            <a:r>
              <a:rPr lang="en-US" sz="2000" b="1" dirty="0" smtClean="0"/>
              <a:t>College Entrance Advantage!</a:t>
            </a:r>
          </a:p>
          <a:p>
            <a:pPr algn="ctr"/>
            <a:r>
              <a:rPr lang="en-US" sz="2000" b="1" dirty="0" smtClean="0"/>
              <a:t>Topic Source!</a:t>
            </a:r>
          </a:p>
          <a:p>
            <a:pPr algn="ctr"/>
            <a:r>
              <a:rPr lang="en-US" sz="2000" b="1" dirty="0" smtClean="0"/>
              <a:t>advantage4teens.com!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54882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7069" y="774824"/>
            <a:ext cx="1196799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Created in Switzerland in 1968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for students in international </a:t>
            </a:r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schools.</a:t>
            </a:r>
          </a:p>
          <a:p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Geneva-based program with ties to the United Nations.</a:t>
            </a:r>
          </a:p>
          <a:p>
            <a:endParaRPr lang="en-US" dirty="0" smtClean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IB offered in 1,370 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and private schools (and </a:t>
            </a:r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increasing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in the U.S. </a:t>
            </a:r>
            <a:endParaRPr lang="en-US" dirty="0" smtClean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Emphasizes: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creative &amp;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critical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taking initiative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individual &amp; group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intensive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xtensive writing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community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intercultural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understanding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&amp; respect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IB can be school-wide @ elementary schools, middle schools, &amp; even some HS. 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 many cases, IB is an optional 1-year or 2-year program at HS level.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IB coursework &amp; IB final exam are even more demanding &amp; time-intensive than AP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more focus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 applying ideas in new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ways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Colleges &amp; Universities view IB students as ambitious, well-prepared for college, &amp; highly successful in life beyond college.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80924" y="131615"/>
            <a:ext cx="7453211" cy="4616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International Baccalaureate Diploma (IB)</a:t>
            </a:r>
            <a:endParaRPr lang="en-US" sz="3200" dirty="0" smtClean="0">
              <a:latin typeface="Arial Black" panose="020B0A040201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 rot="980042">
            <a:off x="7811814" y="1576551"/>
            <a:ext cx="3578772" cy="1797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These are IDEAL students for</a:t>
            </a:r>
          </a:p>
          <a:p>
            <a:pPr algn="ctr"/>
            <a:r>
              <a:rPr lang="en-US" sz="2000" b="1" dirty="0" err="1" smtClean="0"/>
              <a:t>Southwestern’s</a:t>
            </a:r>
            <a:r>
              <a:rPr lang="en-US" sz="2000" b="1" dirty="0" smtClean="0"/>
              <a:t> Summer Internship!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6982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09780" y="1418895"/>
            <a:ext cx="10682220" cy="2981913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Climate of Education in US 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Types of Schools in the US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Advantage Products for Different Types of HS Diplomas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5028" y="452619"/>
            <a:ext cx="6322979" cy="4616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US Education</a:t>
            </a:r>
            <a:endParaRPr lang="en-US" sz="32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314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607" y="2478750"/>
            <a:ext cx="2640724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Current Climate of Education in US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643" y="1037414"/>
            <a:ext cx="2065106" cy="40011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US Education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484336" y="2087872"/>
            <a:ext cx="621101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Education Standards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Parent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Concerns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666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0131" y="851339"/>
            <a:ext cx="11587655" cy="5707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2001 No Child Left Behind law required testing of “basic facts” </a:t>
            </a:r>
          </a:p>
          <a:p>
            <a:pPr marL="0" lvl="1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No national achievement standard … many other issues</a:t>
            </a:r>
          </a:p>
          <a:p>
            <a:pPr marL="0" lvl="1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States created their own standards</a:t>
            </a:r>
          </a:p>
          <a:p>
            <a:pPr marL="0" lvl="1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 Huge gaps from state to state ... </a:t>
            </a:r>
          </a:p>
          <a:p>
            <a:pPr marL="0" lvl="1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 Research:  US failing in students who are ready for careers and college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Research:  Jobs going overseas to better educated people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/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/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2009 Common Core Expectations supported by council of state governors, not a required law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	 A career/college-ready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education, no matter where you live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	 An outline of learning “expectations” for each grade.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 to each state to figure out how to get there.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 In practice, many states did not have the budget to fund new teaching &amp; testing materials to rise up.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		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 politics, this became a “hot button.”</a:t>
            </a: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States that left the Common Core created their own “new” standards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in name only; still modeled on Common Core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31659" y="189449"/>
            <a:ext cx="5352687" cy="4616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Education Standards</a:t>
            </a:r>
            <a:endParaRPr lang="en-US" sz="32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312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https://content.screencast.com/users/thesweetlife/folders/Jing/media/17a49886-481e-4fe8-881d-162b874033c0/2017-05-04_11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560" y="783945"/>
            <a:ext cx="7254219" cy="593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31659" y="189449"/>
            <a:ext cx="5352687" cy="4616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Education Standards</a:t>
            </a:r>
            <a:endParaRPr lang="en-US" sz="32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001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87668" y="1070980"/>
            <a:ext cx="98954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Universal Concerns: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Want the best education for their kids – without frustration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Want their kids to be safe at school – no bullying, no guns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Want their kids to thrive – special interests, special needs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Want reliable options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1659" y="189449"/>
            <a:ext cx="5352687" cy="4616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Parent Concerns</a:t>
            </a:r>
            <a:endParaRPr lang="en-US" sz="32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281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963" y="2478749"/>
            <a:ext cx="2304103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Different Types of Schools in US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643" y="1037414"/>
            <a:ext cx="2065106" cy="40011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US Education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255736" y="1094645"/>
            <a:ext cx="621101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Public school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Magnet school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Charter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school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Private school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Homeschool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endParaRPr lang="en-US" sz="200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99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9317" y="772511"/>
            <a:ext cx="1070643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88% of US Students are enrolled in public school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Generally divided into elementary school (K-5), middle school (6-8), high school (9-12)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Free education funded by </a:t>
            </a: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est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31% local taxpayers (primarily property taxes—residential &amp; commercial)</a:t>
            </a: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est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46% state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govt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est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13% federal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govt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Managed by elected citizens on a school board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Required to meet minimum state learning standards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Students are assigned to neighborhood schools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31659" y="189449"/>
            <a:ext cx="5352687" cy="4616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Public School</a:t>
            </a:r>
            <a:endParaRPr lang="en-US" sz="3200" dirty="0" smtClean="0">
              <a:latin typeface="Arial Black" panose="020B0A04020102020204" pitchFamily="34" charset="0"/>
            </a:endParaRPr>
          </a:p>
        </p:txBody>
      </p:sp>
      <p:pic>
        <p:nvPicPr>
          <p:cNvPr id="6" name="Picture 5" descr="Old &lt;strong&gt;Small&lt;/strong&gt; &lt;strong&gt;House&lt;/strong&gt;, Fairmount | A quaint Queen Anne &lt;strong&gt;house&lt;/strong&gt; in th ...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5" t="11466" r="11466" b="14756"/>
          <a:stretch/>
        </p:blipFill>
        <p:spPr>
          <a:xfrm>
            <a:off x="8884346" y="2407711"/>
            <a:ext cx="982064" cy="677917"/>
          </a:xfrm>
          <a:prstGeom prst="rect">
            <a:avLst/>
          </a:prstGeom>
        </p:spPr>
      </p:pic>
      <p:pic>
        <p:nvPicPr>
          <p:cNvPr id="7" name="Picture 6" descr="Mansión de Kaname Kura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2" t="33646" r="6577"/>
          <a:stretch/>
        </p:blipFill>
        <p:spPr>
          <a:xfrm>
            <a:off x="9189225" y="3179607"/>
            <a:ext cx="1354370" cy="769847"/>
          </a:xfrm>
          <a:prstGeom prst="rect">
            <a:avLst/>
          </a:prstGeom>
        </p:spPr>
      </p:pic>
      <p:pic>
        <p:nvPicPr>
          <p:cNvPr id="9" name="Picture 8" descr="سرّبت وسائل إعلام صينيّة صورة جديدة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551" y="4014376"/>
            <a:ext cx="1358562" cy="70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00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30621" y="1070980"/>
            <a:ext cx="1132752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As much as 12%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(varies by state)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US Students enrolled in magnet schools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 highly selective type of free public school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Specialize in a particular academic area—such as science or the arts—while still meeting state standards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Highly competitive. Students usually must pass rigorous testing &amp; application process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Available to students within school district, not necessarily near student’s neighborhood.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Transportation options: take public school bus or parents drive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1659" y="189449"/>
            <a:ext cx="5352687" cy="46166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Magnet School</a:t>
            </a:r>
            <a:endParaRPr lang="en-US" sz="32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220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5103</TotalTime>
  <Words>827</Words>
  <Application>Microsoft Macintosh PowerPoint</Application>
  <PresentationFormat>Другой</PresentationFormat>
  <Paragraphs>168</Paragraphs>
  <Slides>16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Frame</vt:lpstr>
      <vt:lpstr>  Grades 2-6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Advantage Math</dc:title>
  <dc:creator>Janet Sweet</dc:creator>
  <cp:lastModifiedBy>Жулдыз</cp:lastModifiedBy>
  <cp:revision>378</cp:revision>
  <cp:lastPrinted>2017-04-27T15:56:20Z</cp:lastPrinted>
  <dcterms:created xsi:type="dcterms:W3CDTF">2017-02-06T17:47:22Z</dcterms:created>
  <dcterms:modified xsi:type="dcterms:W3CDTF">2018-03-10T09:21:02Z</dcterms:modified>
</cp:coreProperties>
</file>