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7010400" cy="92964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21F497-7486-4CC3-8CA0-B0D9178B4FE0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9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5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EB0791-5ADD-49A1-A8B4-69599A4A3A14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Изображение 39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1" name="Изображение 40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Изображение 80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2" name="Изображение 81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2" name="Изображение 121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23" name="Изображение 122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9687-2194-2A4D-AE32-BCAFB70B8308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8042-E42C-9F4B-A49B-9AE0DF9FC7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280160" lvl="3" indent="-228240">
              <a:lnSpc>
                <a:spcPct val="100000"/>
              </a:lnSpc>
              <a:buClr>
                <a:srgbClr val="95A39D"/>
              </a:buClr>
              <a:buFont typeface="Arial"/>
              <a:buChar char="•"/>
            </a:pPr>
            <a:r>
              <a:rPr lang="en-US" sz="1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1554480" lvl="4" indent="-228240">
              <a:lnSpc>
                <a:spcPct val="100000"/>
              </a:lnSpc>
              <a:buClr>
                <a:srgbClr val="C89F5D"/>
              </a:buClr>
              <a:buFont typeface="Arial"/>
              <a:buChar char="•"/>
            </a:pPr>
            <a:r>
              <a:rPr lang="en-US" sz="1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1/29/18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44A353C-990E-48CB-8E09-EB3AB37AAE5C}" type="slidenum"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1/29/18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AC47C661-B443-430E-AF1E-3B7FB8419437}" type="slidenum"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 Review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already know these things …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calloc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637164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vitals 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height;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weight;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VITALS;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VITALS *p;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(VITALS *) calloc( 4, sizeof(VITALS)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p[1].height = 68;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p[1].weight = 160;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4196160" y="24930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233" name="CustomShape 4"/>
          <p:cNvSpPr/>
          <p:nvPr/>
        </p:nvSpPr>
        <p:spPr>
          <a:xfrm>
            <a:off x="3826800" y="24930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234" name="CustomShape 5"/>
          <p:cNvSpPr/>
          <p:nvPr/>
        </p:nvSpPr>
        <p:spPr>
          <a:xfrm>
            <a:off x="6142320" y="21956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8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68</a:t>
            </a:r>
            <a:endParaRPr/>
          </a:p>
        </p:txBody>
      </p:sp>
      <p:sp>
        <p:nvSpPr>
          <p:cNvPr id="235" name="CustomShape 6"/>
          <p:cNvSpPr/>
          <p:nvPr/>
        </p:nvSpPr>
        <p:spPr>
          <a:xfrm>
            <a:off x="6958800" y="21956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160</a:t>
            </a:r>
            <a:endParaRPr/>
          </a:p>
        </p:txBody>
      </p:sp>
      <p:sp>
        <p:nvSpPr>
          <p:cNvPr id="236" name="CustomShape 7"/>
          <p:cNvSpPr/>
          <p:nvPr/>
        </p:nvSpPr>
        <p:spPr>
          <a:xfrm flipV="1">
            <a:off x="4563000" y="1954080"/>
            <a:ext cx="1578960" cy="76860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CustomShape 8"/>
          <p:cNvSpPr/>
          <p:nvPr/>
        </p:nvSpPr>
        <p:spPr>
          <a:xfrm>
            <a:off x="6142320" y="26571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38" name="CustomShape 9"/>
          <p:cNvSpPr/>
          <p:nvPr/>
        </p:nvSpPr>
        <p:spPr>
          <a:xfrm>
            <a:off x="6958800" y="26571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39" name="CustomShape 10"/>
          <p:cNvSpPr/>
          <p:nvPr/>
        </p:nvSpPr>
        <p:spPr>
          <a:xfrm>
            <a:off x="6142320" y="1724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40" name="CustomShape 11"/>
          <p:cNvSpPr/>
          <p:nvPr/>
        </p:nvSpPr>
        <p:spPr>
          <a:xfrm>
            <a:off x="6958800" y="1724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41" name="CustomShape 12"/>
          <p:cNvSpPr/>
          <p:nvPr/>
        </p:nvSpPr>
        <p:spPr>
          <a:xfrm>
            <a:off x="6142320" y="21855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42" name="CustomShape 13"/>
          <p:cNvSpPr/>
          <p:nvPr/>
        </p:nvSpPr>
        <p:spPr>
          <a:xfrm>
            <a:off x="6958800" y="21855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43" name="CustomShape 14"/>
          <p:cNvSpPr/>
          <p:nvPr/>
        </p:nvSpPr>
        <p:spPr>
          <a:xfrm>
            <a:off x="6142320" y="3119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44" name="CustomShape 15"/>
          <p:cNvSpPr/>
          <p:nvPr/>
        </p:nvSpPr>
        <p:spPr>
          <a:xfrm>
            <a:off x="6958800" y="3119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142320" y="266220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6958800" y="266220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6142320" y="172908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6958800" y="172908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6142320" y="219060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50" name="CustomShape 6"/>
          <p:cNvSpPr/>
          <p:nvPr/>
        </p:nvSpPr>
        <p:spPr>
          <a:xfrm>
            <a:off x="6958800" y="219060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51" name="CustomShape 7"/>
          <p:cNvSpPr/>
          <p:nvPr/>
        </p:nvSpPr>
        <p:spPr>
          <a:xfrm>
            <a:off x="6142320" y="312408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52" name="CustomShape 8"/>
          <p:cNvSpPr/>
          <p:nvPr/>
        </p:nvSpPr>
        <p:spPr>
          <a:xfrm>
            <a:off x="6958800" y="3124080"/>
            <a:ext cx="816120" cy="45612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53" name="TextShape 9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free</a:t>
            </a:r>
            <a:endParaRPr/>
          </a:p>
        </p:txBody>
      </p:sp>
      <p:sp>
        <p:nvSpPr>
          <p:cNvPr id="254" name="TextShape 10"/>
          <p:cNvSpPr txBox="1"/>
          <p:nvPr/>
        </p:nvSpPr>
        <p:spPr>
          <a:xfrm>
            <a:off x="457200" y="1600200"/>
            <a:ext cx="637164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vitals 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height;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weight;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VITALS;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VITALS *p;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(VITALS *) calloc( 4, sizeof(VITALS)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p[1].height = 68;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p[1].weight = 160;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 p );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255" name="CustomShape 11"/>
          <p:cNvSpPr/>
          <p:nvPr/>
        </p:nvSpPr>
        <p:spPr>
          <a:xfrm>
            <a:off x="4196160" y="24930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256" name="CustomShape 12"/>
          <p:cNvSpPr/>
          <p:nvPr/>
        </p:nvSpPr>
        <p:spPr>
          <a:xfrm>
            <a:off x="3826800" y="24930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257" name="CustomShape 13"/>
          <p:cNvSpPr/>
          <p:nvPr/>
        </p:nvSpPr>
        <p:spPr>
          <a:xfrm>
            <a:off x="6142320" y="21956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8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68</a:t>
            </a:r>
            <a:endParaRPr/>
          </a:p>
        </p:txBody>
      </p:sp>
      <p:sp>
        <p:nvSpPr>
          <p:cNvPr id="258" name="CustomShape 14"/>
          <p:cNvSpPr/>
          <p:nvPr/>
        </p:nvSpPr>
        <p:spPr>
          <a:xfrm>
            <a:off x="6958800" y="21956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160</a:t>
            </a:r>
            <a:endParaRPr/>
          </a:p>
        </p:txBody>
      </p:sp>
      <p:sp>
        <p:nvSpPr>
          <p:cNvPr id="259" name="CustomShape 15"/>
          <p:cNvSpPr/>
          <p:nvPr/>
        </p:nvSpPr>
        <p:spPr>
          <a:xfrm flipV="1">
            <a:off x="4563000" y="1954080"/>
            <a:ext cx="1578960" cy="76860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CustomShape 16"/>
          <p:cNvSpPr/>
          <p:nvPr/>
        </p:nvSpPr>
        <p:spPr>
          <a:xfrm>
            <a:off x="6142320" y="26571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61" name="CustomShape 17"/>
          <p:cNvSpPr/>
          <p:nvPr/>
        </p:nvSpPr>
        <p:spPr>
          <a:xfrm>
            <a:off x="6958800" y="26571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62" name="CustomShape 18"/>
          <p:cNvSpPr/>
          <p:nvPr/>
        </p:nvSpPr>
        <p:spPr>
          <a:xfrm>
            <a:off x="6142320" y="1724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63" name="CustomShape 19"/>
          <p:cNvSpPr/>
          <p:nvPr/>
        </p:nvSpPr>
        <p:spPr>
          <a:xfrm>
            <a:off x="6958800" y="1724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64" name="CustomShape 20"/>
          <p:cNvSpPr/>
          <p:nvPr/>
        </p:nvSpPr>
        <p:spPr>
          <a:xfrm>
            <a:off x="6142320" y="21855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65" name="CustomShape 21"/>
          <p:cNvSpPr/>
          <p:nvPr/>
        </p:nvSpPr>
        <p:spPr>
          <a:xfrm>
            <a:off x="6958800" y="218556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66" name="CustomShape 22"/>
          <p:cNvSpPr/>
          <p:nvPr/>
        </p:nvSpPr>
        <p:spPr>
          <a:xfrm>
            <a:off x="6142320" y="3119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67" name="CustomShape 23"/>
          <p:cNvSpPr/>
          <p:nvPr/>
        </p:nvSpPr>
        <p:spPr>
          <a:xfrm>
            <a:off x="6958800" y="311904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Stack and Heap memory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 of memory for local variables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allocated for local variables only stays allocated during the time their scope is active.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Implemented as a stack data structure (LIFO)</a:t>
            </a:r>
            <a:endParaRPr/>
          </a:p>
          <a:p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 of memory for dynamic allocation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remains allocated for the duration of the program, or until it is explicitly freed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76640" y="1600200"/>
            <a:ext cx="383868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 = 5;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 = &amp;x;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*q = (int *) 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malloc(sizeof(int));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f1( x, p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f1( int a, int *b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c = 3;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 = c + a;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c;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5206680" y="169308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>
            <a:off x="7207560" y="1693080"/>
            <a:ext cx="77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/>
          </a:p>
        </p:txBody>
      </p:sp>
      <p:sp>
        <p:nvSpPr>
          <p:cNvPr id="274" name="Line 5"/>
          <p:cNvSpPr/>
          <p:nvPr/>
        </p:nvSpPr>
        <p:spPr>
          <a:xfrm>
            <a:off x="6612120" y="1681200"/>
            <a:ext cx="12960" cy="50439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5136480" y="2221200"/>
            <a:ext cx="3682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4769640" y="22212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/>
          </a:p>
        </p:txBody>
      </p:sp>
      <p:sp>
        <p:nvSpPr>
          <p:cNvPr id="277" name="CustomShape 8"/>
          <p:cNvSpPr/>
          <p:nvPr/>
        </p:nvSpPr>
        <p:spPr>
          <a:xfrm>
            <a:off x="5162400" y="6085440"/>
            <a:ext cx="3538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4795560" y="60854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endParaRPr/>
          </a:p>
        </p:txBody>
      </p:sp>
      <p:sp>
        <p:nvSpPr>
          <p:cNvPr id="279" name="CustomShape 10"/>
          <p:cNvSpPr/>
          <p:nvPr/>
        </p:nvSpPr>
        <p:spPr>
          <a:xfrm>
            <a:off x="5139360" y="30186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280" name="CustomShape 11"/>
          <p:cNvSpPr/>
          <p:nvPr/>
        </p:nvSpPr>
        <p:spPr>
          <a:xfrm>
            <a:off x="4769640" y="30186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281" name="CustomShape 12"/>
          <p:cNvSpPr/>
          <p:nvPr/>
        </p:nvSpPr>
        <p:spPr>
          <a:xfrm>
            <a:off x="5139360" y="38149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282" name="CustomShape 13"/>
          <p:cNvSpPr/>
          <p:nvPr/>
        </p:nvSpPr>
        <p:spPr>
          <a:xfrm>
            <a:off x="4769640" y="38149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endParaRPr/>
          </a:p>
        </p:txBody>
      </p:sp>
      <p:sp>
        <p:nvSpPr>
          <p:cNvPr id="283" name="CustomShape 14"/>
          <p:cNvSpPr/>
          <p:nvPr/>
        </p:nvSpPr>
        <p:spPr>
          <a:xfrm flipH="1" flipV="1">
            <a:off x="5504400" y="2451600"/>
            <a:ext cx="360" cy="796680"/>
          </a:xfrm>
          <a:prstGeom prst="curvedConnector3">
            <a:avLst>
              <a:gd name="adj1" fmla="val -28362283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4" name="CustomShape 15"/>
          <p:cNvSpPr/>
          <p:nvPr/>
        </p:nvSpPr>
        <p:spPr>
          <a:xfrm>
            <a:off x="5135760" y="4605120"/>
            <a:ext cx="3690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6"/>
          <p:cNvSpPr/>
          <p:nvPr/>
        </p:nvSpPr>
        <p:spPr>
          <a:xfrm>
            <a:off x="4772520" y="46051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endParaRPr/>
          </a:p>
        </p:txBody>
      </p:sp>
      <p:sp>
        <p:nvSpPr>
          <p:cNvPr id="286" name="CustomShape 17"/>
          <p:cNvSpPr/>
          <p:nvPr/>
        </p:nvSpPr>
        <p:spPr>
          <a:xfrm>
            <a:off x="5149800" y="53182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287" name="CustomShape 18"/>
          <p:cNvSpPr/>
          <p:nvPr/>
        </p:nvSpPr>
        <p:spPr>
          <a:xfrm>
            <a:off x="4780440" y="531828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endParaRPr/>
          </a:p>
        </p:txBody>
      </p:sp>
      <p:sp>
        <p:nvSpPr>
          <p:cNvPr id="288" name="CustomShape 19"/>
          <p:cNvSpPr/>
          <p:nvPr/>
        </p:nvSpPr>
        <p:spPr>
          <a:xfrm>
            <a:off x="7366320" y="2239200"/>
            <a:ext cx="3823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89" name="CustomShape 20"/>
          <p:cNvSpPr/>
          <p:nvPr/>
        </p:nvSpPr>
        <p:spPr>
          <a:xfrm flipV="1">
            <a:off x="5506200" y="2701080"/>
            <a:ext cx="2051640" cy="1344240"/>
          </a:xfrm>
          <a:prstGeom prst="curvedConnector2">
            <a:avLst/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0" name="CustomShape 21"/>
          <p:cNvSpPr/>
          <p:nvPr/>
        </p:nvSpPr>
        <p:spPr>
          <a:xfrm>
            <a:off x="609120" y="22672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2"/>
          <p:cNvSpPr/>
          <p:nvPr/>
        </p:nvSpPr>
        <p:spPr>
          <a:xfrm>
            <a:off x="609120" y="25498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2" name="CustomShape 23"/>
          <p:cNvSpPr/>
          <p:nvPr/>
        </p:nvSpPr>
        <p:spPr>
          <a:xfrm>
            <a:off x="609120" y="283356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CustomShape 24"/>
          <p:cNvSpPr/>
          <p:nvPr/>
        </p:nvSpPr>
        <p:spPr>
          <a:xfrm>
            <a:off x="609120" y="33616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4" name="CustomShape 25"/>
          <p:cNvSpPr/>
          <p:nvPr/>
        </p:nvSpPr>
        <p:spPr>
          <a:xfrm>
            <a:off x="609120" y="473652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5" name="CustomShape 26"/>
          <p:cNvSpPr/>
          <p:nvPr/>
        </p:nvSpPr>
        <p:spPr>
          <a:xfrm>
            <a:off x="609120" y="501516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6" name="CustomShape 27"/>
          <p:cNvSpPr/>
          <p:nvPr/>
        </p:nvSpPr>
        <p:spPr>
          <a:xfrm flipH="1" flipV="1">
            <a:off x="5504400" y="2451600"/>
            <a:ext cx="11160" cy="3096360"/>
          </a:xfrm>
          <a:prstGeom prst="curvedConnector3">
            <a:avLst>
              <a:gd name="adj1" fmla="val -568023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7" name="CustomShape 28"/>
          <p:cNvSpPr/>
          <p:nvPr/>
        </p:nvSpPr>
        <p:spPr>
          <a:xfrm>
            <a:off x="5139360" y="22208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endParaRPr/>
          </a:p>
        </p:txBody>
      </p:sp>
      <p:sp>
        <p:nvSpPr>
          <p:cNvPr id="298" name="CustomShape 29"/>
          <p:cNvSpPr/>
          <p:nvPr/>
        </p:nvSpPr>
        <p:spPr>
          <a:xfrm>
            <a:off x="5164920" y="60854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299" name="CustomShape 30"/>
          <p:cNvSpPr/>
          <p:nvPr/>
        </p:nvSpPr>
        <p:spPr>
          <a:xfrm>
            <a:off x="609120" y="52858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0" name="CustomShape 31"/>
          <p:cNvSpPr/>
          <p:nvPr/>
        </p:nvSpPr>
        <p:spPr>
          <a:xfrm>
            <a:off x="5138280" y="46051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01" name="CustomShape 32"/>
          <p:cNvSpPr/>
          <p:nvPr/>
        </p:nvSpPr>
        <p:spPr>
          <a:xfrm>
            <a:off x="7375680" y="22392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302" name="CustomShape 33"/>
          <p:cNvSpPr/>
          <p:nvPr/>
        </p:nvSpPr>
        <p:spPr>
          <a:xfrm>
            <a:off x="5139360" y="22212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Example: pass by value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476640" y="1600200"/>
            <a:ext cx="383868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 = 5;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 = &amp;x;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*q = (int *) 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malloc(sizeof(int));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f1( x, p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f1( int a, int *b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c = a*a;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&amp;c;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= 9;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a*2;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5" name="CustomShape 3"/>
          <p:cNvSpPr/>
          <p:nvPr/>
        </p:nvSpPr>
        <p:spPr>
          <a:xfrm>
            <a:off x="5206680" y="169308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  <a:endParaRPr/>
          </a:p>
        </p:txBody>
      </p:sp>
      <p:sp>
        <p:nvSpPr>
          <p:cNvPr id="306" name="CustomShape 4"/>
          <p:cNvSpPr/>
          <p:nvPr/>
        </p:nvSpPr>
        <p:spPr>
          <a:xfrm>
            <a:off x="7207560" y="1693080"/>
            <a:ext cx="77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/>
          </a:p>
        </p:txBody>
      </p:sp>
      <p:sp>
        <p:nvSpPr>
          <p:cNvPr id="307" name="Line 5"/>
          <p:cNvSpPr/>
          <p:nvPr/>
        </p:nvSpPr>
        <p:spPr>
          <a:xfrm>
            <a:off x="6612120" y="1681200"/>
            <a:ext cx="12960" cy="50439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CustomShape 6"/>
          <p:cNvSpPr/>
          <p:nvPr/>
        </p:nvSpPr>
        <p:spPr>
          <a:xfrm>
            <a:off x="5136480" y="2221200"/>
            <a:ext cx="3682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"/>
          <p:cNvSpPr/>
          <p:nvPr/>
        </p:nvSpPr>
        <p:spPr>
          <a:xfrm>
            <a:off x="4769640" y="22212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/>
          </a:p>
        </p:txBody>
      </p:sp>
      <p:sp>
        <p:nvSpPr>
          <p:cNvPr id="310" name="CustomShape 8"/>
          <p:cNvSpPr/>
          <p:nvPr/>
        </p:nvSpPr>
        <p:spPr>
          <a:xfrm>
            <a:off x="5162400" y="6085440"/>
            <a:ext cx="553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9"/>
          <p:cNvSpPr/>
          <p:nvPr/>
        </p:nvSpPr>
        <p:spPr>
          <a:xfrm>
            <a:off x="4795560" y="60854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endParaRPr/>
          </a:p>
        </p:txBody>
      </p:sp>
      <p:sp>
        <p:nvSpPr>
          <p:cNvPr id="312" name="CustomShape 10"/>
          <p:cNvSpPr/>
          <p:nvPr/>
        </p:nvSpPr>
        <p:spPr>
          <a:xfrm>
            <a:off x="5139360" y="30186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13" name="CustomShape 11"/>
          <p:cNvSpPr/>
          <p:nvPr/>
        </p:nvSpPr>
        <p:spPr>
          <a:xfrm>
            <a:off x="4769640" y="30186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314" name="CustomShape 12"/>
          <p:cNvSpPr/>
          <p:nvPr/>
        </p:nvSpPr>
        <p:spPr>
          <a:xfrm>
            <a:off x="5139360" y="38149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15" name="CustomShape 13"/>
          <p:cNvSpPr/>
          <p:nvPr/>
        </p:nvSpPr>
        <p:spPr>
          <a:xfrm>
            <a:off x="4769640" y="38149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endParaRPr/>
          </a:p>
        </p:txBody>
      </p:sp>
      <p:sp>
        <p:nvSpPr>
          <p:cNvPr id="316" name="CustomShape 14"/>
          <p:cNvSpPr/>
          <p:nvPr/>
        </p:nvSpPr>
        <p:spPr>
          <a:xfrm flipH="1" flipV="1">
            <a:off x="5504400" y="2451600"/>
            <a:ext cx="360" cy="796680"/>
          </a:xfrm>
          <a:prstGeom prst="curvedConnector3">
            <a:avLst>
              <a:gd name="adj1" fmla="val -28362283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7" name="CustomShape 15"/>
          <p:cNvSpPr/>
          <p:nvPr/>
        </p:nvSpPr>
        <p:spPr>
          <a:xfrm>
            <a:off x="5135760" y="4605120"/>
            <a:ext cx="3690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6"/>
          <p:cNvSpPr/>
          <p:nvPr/>
        </p:nvSpPr>
        <p:spPr>
          <a:xfrm>
            <a:off x="4772520" y="46051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endParaRPr/>
          </a:p>
        </p:txBody>
      </p:sp>
      <p:sp>
        <p:nvSpPr>
          <p:cNvPr id="319" name="CustomShape 17"/>
          <p:cNvSpPr/>
          <p:nvPr/>
        </p:nvSpPr>
        <p:spPr>
          <a:xfrm>
            <a:off x="5149800" y="53182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20" name="CustomShape 18"/>
          <p:cNvSpPr/>
          <p:nvPr/>
        </p:nvSpPr>
        <p:spPr>
          <a:xfrm>
            <a:off x="4780440" y="531828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endParaRPr/>
          </a:p>
        </p:txBody>
      </p:sp>
      <p:sp>
        <p:nvSpPr>
          <p:cNvPr id="321" name="CustomShape 19"/>
          <p:cNvSpPr/>
          <p:nvPr/>
        </p:nvSpPr>
        <p:spPr>
          <a:xfrm>
            <a:off x="7373160" y="2244600"/>
            <a:ext cx="553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322" name="CustomShape 20"/>
          <p:cNvSpPr/>
          <p:nvPr/>
        </p:nvSpPr>
        <p:spPr>
          <a:xfrm flipV="1">
            <a:off x="5506200" y="2705760"/>
            <a:ext cx="2143800" cy="1338840"/>
          </a:xfrm>
          <a:prstGeom prst="curvedConnector2">
            <a:avLst/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21"/>
          <p:cNvSpPr/>
          <p:nvPr/>
        </p:nvSpPr>
        <p:spPr>
          <a:xfrm>
            <a:off x="609120" y="33616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4" name="CustomShape 22"/>
          <p:cNvSpPr/>
          <p:nvPr/>
        </p:nvSpPr>
        <p:spPr>
          <a:xfrm>
            <a:off x="609120" y="473652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5" name="CustomShape 23"/>
          <p:cNvSpPr/>
          <p:nvPr/>
        </p:nvSpPr>
        <p:spPr>
          <a:xfrm>
            <a:off x="609120" y="501516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5516640" y="5549040"/>
            <a:ext cx="199440" cy="767160"/>
          </a:xfrm>
          <a:prstGeom prst="curvedConnector3">
            <a:avLst>
              <a:gd name="adj1" fmla="val 214376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7" name="CustomShape 25"/>
          <p:cNvSpPr/>
          <p:nvPr/>
        </p:nvSpPr>
        <p:spPr>
          <a:xfrm>
            <a:off x="5165640" y="607248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25</a:t>
            </a:r>
            <a:endParaRPr/>
          </a:p>
        </p:txBody>
      </p:sp>
      <p:sp>
        <p:nvSpPr>
          <p:cNvPr id="328" name="CustomShape 26"/>
          <p:cNvSpPr/>
          <p:nvPr/>
        </p:nvSpPr>
        <p:spPr>
          <a:xfrm>
            <a:off x="609120" y="52858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9" name="CustomShape 27"/>
          <p:cNvSpPr/>
          <p:nvPr/>
        </p:nvSpPr>
        <p:spPr>
          <a:xfrm>
            <a:off x="5138280" y="46051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30" name="CustomShape 28"/>
          <p:cNvSpPr/>
          <p:nvPr/>
        </p:nvSpPr>
        <p:spPr>
          <a:xfrm>
            <a:off x="7376400" y="223920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18</a:t>
            </a:r>
            <a:endParaRPr/>
          </a:p>
        </p:txBody>
      </p:sp>
      <p:sp>
        <p:nvSpPr>
          <p:cNvPr id="331" name="CustomShape 29"/>
          <p:cNvSpPr/>
          <p:nvPr/>
        </p:nvSpPr>
        <p:spPr>
          <a:xfrm>
            <a:off x="5138280" y="22212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32" name="CustomShape 30"/>
          <p:cNvSpPr/>
          <p:nvPr/>
        </p:nvSpPr>
        <p:spPr>
          <a:xfrm flipH="1" flipV="1">
            <a:off x="5504400" y="2451600"/>
            <a:ext cx="11160" cy="3096360"/>
          </a:xfrm>
          <a:prstGeom prst="curvedConnector3">
            <a:avLst>
              <a:gd name="adj1" fmla="val -6241072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3" name="CustomShape 31"/>
          <p:cNvSpPr/>
          <p:nvPr/>
        </p:nvSpPr>
        <p:spPr>
          <a:xfrm>
            <a:off x="622080" y="555840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32"/>
          <p:cNvSpPr/>
          <p:nvPr/>
        </p:nvSpPr>
        <p:spPr>
          <a:xfrm>
            <a:off x="5139360" y="46051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Example: memory leak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476640" y="1600200"/>
            <a:ext cx="383868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 = 5;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 = &amp;x;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*q = (int *) 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malloc(sizeof(int));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f1( x, p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f1( int a, int *b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c = 12;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(int *) 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malloc(sizeof(int));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 = c;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c*2;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5206680" y="169308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  <a:endParaRPr/>
          </a:p>
        </p:txBody>
      </p:sp>
      <p:sp>
        <p:nvSpPr>
          <p:cNvPr id="338" name="CustomShape 4"/>
          <p:cNvSpPr/>
          <p:nvPr/>
        </p:nvSpPr>
        <p:spPr>
          <a:xfrm>
            <a:off x="7207560" y="1693080"/>
            <a:ext cx="77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/>
          </a:p>
        </p:txBody>
      </p:sp>
      <p:sp>
        <p:nvSpPr>
          <p:cNvPr id="339" name="Line 5"/>
          <p:cNvSpPr/>
          <p:nvPr/>
        </p:nvSpPr>
        <p:spPr>
          <a:xfrm>
            <a:off x="6612120" y="1681200"/>
            <a:ext cx="12960" cy="50439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6"/>
          <p:cNvSpPr/>
          <p:nvPr/>
        </p:nvSpPr>
        <p:spPr>
          <a:xfrm>
            <a:off x="5136480" y="2221200"/>
            <a:ext cx="3682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7"/>
          <p:cNvSpPr/>
          <p:nvPr/>
        </p:nvSpPr>
        <p:spPr>
          <a:xfrm>
            <a:off x="4769640" y="22212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/>
          </a:p>
        </p:txBody>
      </p:sp>
      <p:sp>
        <p:nvSpPr>
          <p:cNvPr id="342" name="CustomShape 8"/>
          <p:cNvSpPr/>
          <p:nvPr/>
        </p:nvSpPr>
        <p:spPr>
          <a:xfrm>
            <a:off x="5162400" y="6085440"/>
            <a:ext cx="553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9"/>
          <p:cNvSpPr/>
          <p:nvPr/>
        </p:nvSpPr>
        <p:spPr>
          <a:xfrm>
            <a:off x="4795560" y="60854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endParaRPr/>
          </a:p>
        </p:txBody>
      </p:sp>
      <p:sp>
        <p:nvSpPr>
          <p:cNvPr id="344" name="CustomShape 10"/>
          <p:cNvSpPr/>
          <p:nvPr/>
        </p:nvSpPr>
        <p:spPr>
          <a:xfrm>
            <a:off x="5139360" y="30186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45" name="CustomShape 11"/>
          <p:cNvSpPr/>
          <p:nvPr/>
        </p:nvSpPr>
        <p:spPr>
          <a:xfrm>
            <a:off x="4769640" y="30186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346" name="CustomShape 12"/>
          <p:cNvSpPr/>
          <p:nvPr/>
        </p:nvSpPr>
        <p:spPr>
          <a:xfrm>
            <a:off x="5139360" y="38149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47" name="CustomShape 13"/>
          <p:cNvSpPr/>
          <p:nvPr/>
        </p:nvSpPr>
        <p:spPr>
          <a:xfrm>
            <a:off x="4769640" y="38149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endParaRPr/>
          </a:p>
        </p:txBody>
      </p:sp>
      <p:sp>
        <p:nvSpPr>
          <p:cNvPr id="348" name="CustomShape 14"/>
          <p:cNvSpPr/>
          <p:nvPr/>
        </p:nvSpPr>
        <p:spPr>
          <a:xfrm flipH="1" flipV="1">
            <a:off x="5504400" y="2451600"/>
            <a:ext cx="360" cy="796680"/>
          </a:xfrm>
          <a:prstGeom prst="curvedConnector3">
            <a:avLst>
              <a:gd name="adj1" fmla="val -28362283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9" name="CustomShape 15"/>
          <p:cNvSpPr/>
          <p:nvPr/>
        </p:nvSpPr>
        <p:spPr>
          <a:xfrm>
            <a:off x="5135760" y="4605120"/>
            <a:ext cx="3690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6"/>
          <p:cNvSpPr/>
          <p:nvPr/>
        </p:nvSpPr>
        <p:spPr>
          <a:xfrm>
            <a:off x="4772520" y="46051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endParaRPr/>
          </a:p>
        </p:txBody>
      </p:sp>
      <p:sp>
        <p:nvSpPr>
          <p:cNvPr id="351" name="CustomShape 17"/>
          <p:cNvSpPr/>
          <p:nvPr/>
        </p:nvSpPr>
        <p:spPr>
          <a:xfrm>
            <a:off x="5149800" y="53182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52" name="CustomShape 18"/>
          <p:cNvSpPr/>
          <p:nvPr/>
        </p:nvSpPr>
        <p:spPr>
          <a:xfrm>
            <a:off x="4780440" y="531828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endParaRPr/>
          </a:p>
        </p:txBody>
      </p:sp>
      <p:sp>
        <p:nvSpPr>
          <p:cNvPr id="353" name="CustomShape 19"/>
          <p:cNvSpPr/>
          <p:nvPr/>
        </p:nvSpPr>
        <p:spPr>
          <a:xfrm>
            <a:off x="7373160" y="2244600"/>
            <a:ext cx="553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354" name="CustomShape 20"/>
          <p:cNvSpPr/>
          <p:nvPr/>
        </p:nvSpPr>
        <p:spPr>
          <a:xfrm flipV="1">
            <a:off x="5506200" y="2705760"/>
            <a:ext cx="2143800" cy="1338840"/>
          </a:xfrm>
          <a:prstGeom prst="curvedConnector2">
            <a:avLst/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5" name="CustomShape 21"/>
          <p:cNvSpPr/>
          <p:nvPr/>
        </p:nvSpPr>
        <p:spPr>
          <a:xfrm>
            <a:off x="609120" y="33616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6" name="CustomShape 22"/>
          <p:cNvSpPr/>
          <p:nvPr/>
        </p:nvSpPr>
        <p:spPr>
          <a:xfrm>
            <a:off x="609120" y="473652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3"/>
          <p:cNvSpPr/>
          <p:nvPr/>
        </p:nvSpPr>
        <p:spPr>
          <a:xfrm>
            <a:off x="609120" y="501516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8" name="CustomShape 24"/>
          <p:cNvSpPr/>
          <p:nvPr/>
        </p:nvSpPr>
        <p:spPr>
          <a:xfrm flipV="1">
            <a:off x="5516640" y="5199120"/>
            <a:ext cx="1617480" cy="34884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9" name="CustomShape 25"/>
          <p:cNvSpPr/>
          <p:nvPr/>
        </p:nvSpPr>
        <p:spPr>
          <a:xfrm>
            <a:off x="5165640" y="607248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</a:t>
            </a:r>
            <a:endParaRPr/>
          </a:p>
        </p:txBody>
      </p:sp>
      <p:sp>
        <p:nvSpPr>
          <p:cNvPr id="360" name="CustomShape 26"/>
          <p:cNvSpPr/>
          <p:nvPr/>
        </p:nvSpPr>
        <p:spPr>
          <a:xfrm>
            <a:off x="609120" y="555804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1" name="CustomShape 27"/>
          <p:cNvSpPr/>
          <p:nvPr/>
        </p:nvSpPr>
        <p:spPr>
          <a:xfrm>
            <a:off x="5138280" y="46051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62" name="CustomShape 28"/>
          <p:cNvSpPr/>
          <p:nvPr/>
        </p:nvSpPr>
        <p:spPr>
          <a:xfrm>
            <a:off x="7382520" y="224784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24</a:t>
            </a:r>
            <a:endParaRPr/>
          </a:p>
        </p:txBody>
      </p:sp>
      <p:sp>
        <p:nvSpPr>
          <p:cNvPr id="363" name="CustomShape 29"/>
          <p:cNvSpPr/>
          <p:nvPr/>
        </p:nvSpPr>
        <p:spPr>
          <a:xfrm>
            <a:off x="5138280" y="22212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64" name="CustomShape 30"/>
          <p:cNvSpPr/>
          <p:nvPr/>
        </p:nvSpPr>
        <p:spPr>
          <a:xfrm flipH="1" flipV="1">
            <a:off x="5504400" y="2451600"/>
            <a:ext cx="11160" cy="3096360"/>
          </a:xfrm>
          <a:prstGeom prst="curvedConnector3">
            <a:avLst>
              <a:gd name="adj1" fmla="val -6241072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5" name="CustomShape 31"/>
          <p:cNvSpPr/>
          <p:nvPr/>
        </p:nvSpPr>
        <p:spPr>
          <a:xfrm>
            <a:off x="7138080" y="496908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</a:t>
            </a:r>
            <a:endParaRPr/>
          </a:p>
        </p:txBody>
      </p:sp>
      <p:sp>
        <p:nvSpPr>
          <p:cNvPr id="366" name="CustomShape 32"/>
          <p:cNvSpPr/>
          <p:nvPr/>
        </p:nvSpPr>
        <p:spPr>
          <a:xfrm>
            <a:off x="618840" y="583164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7" name="CustomShape 33"/>
          <p:cNvSpPr/>
          <p:nvPr/>
        </p:nvSpPr>
        <p:spPr>
          <a:xfrm>
            <a:off x="7134840" y="4969080"/>
            <a:ext cx="553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Example: pointer to pointer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476640" y="1600200"/>
            <a:ext cx="383868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 = 5;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 = &amp;x;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*q = (int *) 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malloc(sizeof(int));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f1( x, &amp;p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f1( int a, int **b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c = 12;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 = (int *) </a:t>
            </a:r>
            <a:endParaRPr/>
          </a:p>
          <a:p>
            <a:pPr marL="45720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malloc(sizeof(int));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**b = c;</a:t>
            </a:r>
            <a:endParaRPr/>
          </a:p>
          <a:p>
            <a:pPr marL="411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c*2;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5206680" y="169308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  <a:endParaRPr/>
          </a:p>
        </p:txBody>
      </p:sp>
      <p:sp>
        <p:nvSpPr>
          <p:cNvPr id="371" name="CustomShape 4"/>
          <p:cNvSpPr/>
          <p:nvPr/>
        </p:nvSpPr>
        <p:spPr>
          <a:xfrm>
            <a:off x="7207560" y="1693080"/>
            <a:ext cx="77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endParaRPr/>
          </a:p>
        </p:txBody>
      </p:sp>
      <p:sp>
        <p:nvSpPr>
          <p:cNvPr id="372" name="Line 5"/>
          <p:cNvSpPr/>
          <p:nvPr/>
        </p:nvSpPr>
        <p:spPr>
          <a:xfrm>
            <a:off x="6612120" y="1681200"/>
            <a:ext cx="12960" cy="50439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5136480" y="2221200"/>
            <a:ext cx="3682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7"/>
          <p:cNvSpPr/>
          <p:nvPr/>
        </p:nvSpPr>
        <p:spPr>
          <a:xfrm>
            <a:off x="4769640" y="22212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/>
          </a:p>
        </p:txBody>
      </p:sp>
      <p:sp>
        <p:nvSpPr>
          <p:cNvPr id="375" name="CustomShape 8"/>
          <p:cNvSpPr/>
          <p:nvPr/>
        </p:nvSpPr>
        <p:spPr>
          <a:xfrm>
            <a:off x="5162400" y="6085440"/>
            <a:ext cx="553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9"/>
          <p:cNvSpPr/>
          <p:nvPr/>
        </p:nvSpPr>
        <p:spPr>
          <a:xfrm>
            <a:off x="4795560" y="60854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endParaRPr/>
          </a:p>
        </p:txBody>
      </p:sp>
      <p:sp>
        <p:nvSpPr>
          <p:cNvPr id="377" name="CustomShape 10"/>
          <p:cNvSpPr/>
          <p:nvPr/>
        </p:nvSpPr>
        <p:spPr>
          <a:xfrm>
            <a:off x="5139360" y="30186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78" name="CustomShape 11"/>
          <p:cNvSpPr/>
          <p:nvPr/>
        </p:nvSpPr>
        <p:spPr>
          <a:xfrm>
            <a:off x="4769640" y="30186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379" name="CustomShape 12"/>
          <p:cNvSpPr/>
          <p:nvPr/>
        </p:nvSpPr>
        <p:spPr>
          <a:xfrm>
            <a:off x="5139360" y="38149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80" name="CustomShape 13"/>
          <p:cNvSpPr/>
          <p:nvPr/>
        </p:nvSpPr>
        <p:spPr>
          <a:xfrm>
            <a:off x="4769640" y="38149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endParaRPr/>
          </a:p>
        </p:txBody>
      </p:sp>
      <p:sp>
        <p:nvSpPr>
          <p:cNvPr id="381" name="CustomShape 14"/>
          <p:cNvSpPr/>
          <p:nvPr/>
        </p:nvSpPr>
        <p:spPr>
          <a:xfrm flipH="1" flipV="1">
            <a:off x="5504400" y="2451600"/>
            <a:ext cx="360" cy="796680"/>
          </a:xfrm>
          <a:prstGeom prst="curvedConnector3">
            <a:avLst>
              <a:gd name="adj1" fmla="val -28362283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2" name="CustomShape 15"/>
          <p:cNvSpPr/>
          <p:nvPr/>
        </p:nvSpPr>
        <p:spPr>
          <a:xfrm>
            <a:off x="5135760" y="4605120"/>
            <a:ext cx="3690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6"/>
          <p:cNvSpPr/>
          <p:nvPr/>
        </p:nvSpPr>
        <p:spPr>
          <a:xfrm>
            <a:off x="4772520" y="46051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endParaRPr/>
          </a:p>
        </p:txBody>
      </p:sp>
      <p:sp>
        <p:nvSpPr>
          <p:cNvPr id="384" name="CustomShape 17"/>
          <p:cNvSpPr/>
          <p:nvPr/>
        </p:nvSpPr>
        <p:spPr>
          <a:xfrm>
            <a:off x="5149800" y="53182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385" name="CustomShape 18"/>
          <p:cNvSpPr/>
          <p:nvPr/>
        </p:nvSpPr>
        <p:spPr>
          <a:xfrm>
            <a:off x="4780440" y="531828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endParaRPr/>
          </a:p>
        </p:txBody>
      </p:sp>
      <p:sp>
        <p:nvSpPr>
          <p:cNvPr id="386" name="CustomShape 19"/>
          <p:cNvSpPr/>
          <p:nvPr/>
        </p:nvSpPr>
        <p:spPr>
          <a:xfrm>
            <a:off x="7373160" y="2244600"/>
            <a:ext cx="553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387" name="CustomShape 20"/>
          <p:cNvSpPr/>
          <p:nvPr/>
        </p:nvSpPr>
        <p:spPr>
          <a:xfrm flipV="1">
            <a:off x="5506200" y="2705760"/>
            <a:ext cx="2143800" cy="1338840"/>
          </a:xfrm>
          <a:prstGeom prst="curvedConnector2">
            <a:avLst/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8" name="CustomShape 21"/>
          <p:cNvSpPr/>
          <p:nvPr/>
        </p:nvSpPr>
        <p:spPr>
          <a:xfrm>
            <a:off x="609120" y="336168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22"/>
          <p:cNvSpPr/>
          <p:nvPr/>
        </p:nvSpPr>
        <p:spPr>
          <a:xfrm>
            <a:off x="609120" y="473652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23"/>
          <p:cNvSpPr/>
          <p:nvPr/>
        </p:nvSpPr>
        <p:spPr>
          <a:xfrm>
            <a:off x="609120" y="501516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1" name="CustomShape 24"/>
          <p:cNvSpPr/>
          <p:nvPr/>
        </p:nvSpPr>
        <p:spPr>
          <a:xfrm>
            <a:off x="5506200" y="3249360"/>
            <a:ext cx="1628280" cy="1950120"/>
          </a:xfrm>
          <a:prstGeom prst="curvedConnector3">
            <a:avLst>
              <a:gd name="adj1" fmla="val 80234"/>
            </a:avLst>
          </a:prstGeom>
          <a:noFill/>
          <a:ln w="38160">
            <a:solidFill>
              <a:schemeClr val="accent5"/>
            </a:solidFill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2" name="CustomShape 25"/>
          <p:cNvSpPr/>
          <p:nvPr/>
        </p:nvSpPr>
        <p:spPr>
          <a:xfrm>
            <a:off x="5165640" y="607248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</a:t>
            </a:r>
            <a:endParaRPr/>
          </a:p>
        </p:txBody>
      </p:sp>
      <p:sp>
        <p:nvSpPr>
          <p:cNvPr id="393" name="CustomShape 26"/>
          <p:cNvSpPr/>
          <p:nvPr/>
        </p:nvSpPr>
        <p:spPr>
          <a:xfrm>
            <a:off x="609120" y="555804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4" name="CustomShape 27"/>
          <p:cNvSpPr/>
          <p:nvPr/>
        </p:nvSpPr>
        <p:spPr>
          <a:xfrm>
            <a:off x="5138280" y="46051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95" name="CustomShape 28"/>
          <p:cNvSpPr/>
          <p:nvPr/>
        </p:nvSpPr>
        <p:spPr>
          <a:xfrm>
            <a:off x="7382520" y="224784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24</a:t>
            </a:r>
            <a:endParaRPr/>
          </a:p>
        </p:txBody>
      </p:sp>
      <p:sp>
        <p:nvSpPr>
          <p:cNvPr id="396" name="CustomShape 29"/>
          <p:cNvSpPr/>
          <p:nvPr/>
        </p:nvSpPr>
        <p:spPr>
          <a:xfrm>
            <a:off x="5138280" y="22212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397" name="CustomShape 30"/>
          <p:cNvSpPr/>
          <p:nvPr/>
        </p:nvSpPr>
        <p:spPr>
          <a:xfrm flipH="1" flipV="1">
            <a:off x="5505480" y="3248640"/>
            <a:ext cx="10440" cy="2299320"/>
          </a:xfrm>
          <a:prstGeom prst="curvedConnector3">
            <a:avLst>
              <a:gd name="adj1" fmla="val -5985661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8" name="CustomShape 31"/>
          <p:cNvSpPr/>
          <p:nvPr/>
        </p:nvSpPr>
        <p:spPr>
          <a:xfrm>
            <a:off x="7138080" y="4969080"/>
            <a:ext cx="54684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</a:t>
            </a:r>
            <a:endParaRPr/>
          </a:p>
        </p:txBody>
      </p:sp>
      <p:sp>
        <p:nvSpPr>
          <p:cNvPr id="399" name="CustomShape 32"/>
          <p:cNvSpPr/>
          <p:nvPr/>
        </p:nvSpPr>
        <p:spPr>
          <a:xfrm>
            <a:off x="618840" y="5831640"/>
            <a:ext cx="181080" cy="184680"/>
          </a:xfrm>
          <a:prstGeom prst="ellipse">
            <a:avLst/>
          </a:prstGeom>
          <a:solidFill>
            <a:schemeClr val="tx2"/>
          </a:solidFill>
          <a:ln>
            <a:solidFill>
              <a:srgbClr val="A6A278"/>
            </a:solidFill>
            <a:round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0" name="CustomShape 33"/>
          <p:cNvSpPr/>
          <p:nvPr/>
        </p:nvSpPr>
        <p:spPr>
          <a:xfrm>
            <a:off x="7134840" y="4969080"/>
            <a:ext cx="553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Stack and Heap</a:t>
            </a:r>
            <a:endParaRPr/>
          </a:p>
        </p:txBody>
      </p:sp>
      <p:pic>
        <p:nvPicPr>
          <p:cNvPr id="402" name="Content Placeholder 3"/>
          <p:cNvPicPr/>
          <p:nvPr/>
        </p:nvPicPr>
        <p:blipFill>
          <a:blip r:embed="rId2"/>
          <a:stretch/>
        </p:blipFill>
        <p:spPr>
          <a:xfrm>
            <a:off x="1523880" y="1600200"/>
            <a:ext cx="5276520" cy="46846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-391680" y="6372360"/>
            <a:ext cx="7772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</a:t>
            </a:r>
            <a:r>
              <a:rPr lang="en-US" sz="11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https://blog.cloudflare.com/answering-the-critical-question-can-you-get-private-ssl-keys-using-heartbleed/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heapoverflow.c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1101600" y="1398600"/>
            <a:ext cx="6124680" cy="40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int i;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char *p;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for ( i = 0; i &lt; 10000000; i++ 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printf( "%d\n", i 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p = (char *) malloc( 1024*1024 );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761976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stackoverflow.c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1015920" y="1066680"/>
            <a:ext cx="4295880" cy="55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recurse_func( int i 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recurse_func(0);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recurse_func( int i ){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char buf[2048];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printf( "%d\n", i 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if ( i &gt; 500000 )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else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recurse_func( ++i 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Compiling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GNU C Compiler </a:t>
            </a: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 file.c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Produces default executable named </a:t>
            </a:r>
            <a:r>
              <a:rPr lang="en-US" sz="2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 file.c –o prog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Produces executable named </a:t>
            </a:r>
            <a:r>
              <a:rPr lang="en-US" sz="2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prog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 file1.c file2.c –o prog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Links the source files into one executable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 file1.c –lm –lpthread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Links in some libraries (math and pthread)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57200" y="274680"/>
            <a:ext cx="7619760" cy="934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Strings and string functions</a:t>
            </a:r>
            <a:endParaRPr/>
          </a:p>
        </p:txBody>
      </p:sp>
      <p:sp>
        <p:nvSpPr>
          <p:cNvPr id="409" name="TextShape 2"/>
          <p:cNvSpPr txBox="1"/>
          <p:nvPr/>
        </p:nvSpPr>
        <p:spPr>
          <a:xfrm>
            <a:off x="457200" y="1476360"/>
            <a:ext cx="7619760" cy="492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C, a string is a null-terminated character array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null value can be written as: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‘\0’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the null character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the null integer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the null pointer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functions from &lt;string.h&gt;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strlen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strcpy (strncpy)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strcat (strncat)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strcmp (strncmp)</a:t>
            </a:r>
            <a:endParaRPr/>
          </a:p>
          <a:p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atoi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274680"/>
            <a:ext cx="7619760" cy="953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Simple I/O</a:t>
            </a:r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457200" y="1419120"/>
            <a:ext cx="7619760" cy="498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Writes formatted text to </a:t>
            </a: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stdout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scanf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Reads formatted data from </a:t>
            </a: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stdin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a line of text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*gets(char *s)</a:t>
            </a: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/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safe – do not use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*fgets(char *s, int size, FILE *stream) </a:t>
            </a:r>
            <a:endParaRPr/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 - use with 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stdin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now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457200" y="274680"/>
            <a:ext cx="7619760" cy="934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Command-line arguments</a:t>
            </a:r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457200" y="1276200"/>
            <a:ext cx="7619760" cy="5124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main( int argc, char *argv[] )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an array of strings (the args)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argc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number of args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argv[0]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name of the program itself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</a:t>
            </a: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argv[0]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“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argc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</a:t>
            </a:r>
            <a:r>
              <a:rPr lang="en-US" sz="22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chmod +x myprog.sh yourprog.sh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argv[0]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“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chmod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argv[1]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“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+x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argv[2]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“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myprog.sh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argv[3]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“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yourprog.sh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argc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Review: Pointers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56720"/>
            <a:ext cx="5334840" cy="474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 = 5;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y = 7;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the integers x to 5 and y to 7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the integer pointer variables p and q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&amp;x;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the pointer p to the address of x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p;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the pointer q to the same address p contains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620040" y="16567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6250680" y="16567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6632640" y="238536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/>
          </a:p>
        </p:txBody>
      </p:sp>
      <p:sp>
        <p:nvSpPr>
          <p:cNvPr id="138" name="CustomShape 6"/>
          <p:cNvSpPr/>
          <p:nvPr/>
        </p:nvSpPr>
        <p:spPr>
          <a:xfrm>
            <a:off x="6266880" y="238536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</a:t>
            </a:r>
            <a:endParaRPr/>
          </a:p>
        </p:txBody>
      </p:sp>
      <p:sp>
        <p:nvSpPr>
          <p:cNvPr id="139" name="CustomShape 7"/>
          <p:cNvSpPr/>
          <p:nvPr/>
        </p:nvSpPr>
        <p:spPr>
          <a:xfrm>
            <a:off x="6645600" y="34646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6276240" y="34646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141" name="CustomShape 9"/>
          <p:cNvSpPr/>
          <p:nvPr/>
        </p:nvSpPr>
        <p:spPr>
          <a:xfrm>
            <a:off x="6645600" y="444276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42" name="CustomShape 10"/>
          <p:cNvSpPr/>
          <p:nvPr/>
        </p:nvSpPr>
        <p:spPr>
          <a:xfrm>
            <a:off x="6276240" y="444276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endParaRPr/>
          </a:p>
        </p:txBody>
      </p:sp>
      <p:sp>
        <p:nvSpPr>
          <p:cNvPr id="143" name="CustomShape 11"/>
          <p:cNvSpPr/>
          <p:nvPr/>
        </p:nvSpPr>
        <p:spPr>
          <a:xfrm flipH="1" flipV="1">
            <a:off x="6986880" y="1887120"/>
            <a:ext cx="25200" cy="1807560"/>
          </a:xfrm>
          <a:prstGeom prst="curvedConnector3">
            <a:avLst>
              <a:gd name="adj1" fmla="val -29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12"/>
          <p:cNvSpPr/>
          <p:nvPr/>
        </p:nvSpPr>
        <p:spPr>
          <a:xfrm flipH="1" flipV="1">
            <a:off x="6986880" y="1887120"/>
            <a:ext cx="25200" cy="2785320"/>
          </a:xfrm>
          <a:prstGeom prst="curvedConnector3">
            <a:avLst>
              <a:gd name="adj1" fmla="val -424898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Pointer Dereferencing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554840"/>
            <a:ext cx="5037120" cy="48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9;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the </a:t>
            </a:r>
            <a:r>
              <a:rPr lang="en-US" sz="2400" i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 at the address pointed to by p 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9</a:t>
            </a:r>
            <a:endParaRPr/>
          </a:p>
          <a:p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 = *q;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y to the </a:t>
            </a:r>
            <a:r>
              <a:rPr lang="en-US" sz="2400" i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 at the address pointed to by q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6620040" y="16567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6250680" y="165672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6632640" y="238536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/>
          </a:p>
        </p:txBody>
      </p:sp>
      <p:sp>
        <p:nvSpPr>
          <p:cNvPr id="150" name="CustomShape 6"/>
          <p:cNvSpPr/>
          <p:nvPr/>
        </p:nvSpPr>
        <p:spPr>
          <a:xfrm>
            <a:off x="6266880" y="238536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6645600" y="34646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6276240" y="34646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153" name="CustomShape 9"/>
          <p:cNvSpPr/>
          <p:nvPr/>
        </p:nvSpPr>
        <p:spPr>
          <a:xfrm>
            <a:off x="6645600" y="444276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54" name="CustomShape 10"/>
          <p:cNvSpPr/>
          <p:nvPr/>
        </p:nvSpPr>
        <p:spPr>
          <a:xfrm>
            <a:off x="6276240" y="444276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endParaRPr/>
          </a:p>
        </p:txBody>
      </p:sp>
      <p:sp>
        <p:nvSpPr>
          <p:cNvPr id="155" name="CustomShape 11"/>
          <p:cNvSpPr/>
          <p:nvPr/>
        </p:nvSpPr>
        <p:spPr>
          <a:xfrm flipH="1" flipV="1">
            <a:off x="6986880" y="1887120"/>
            <a:ext cx="25200" cy="1807560"/>
          </a:xfrm>
          <a:prstGeom prst="curvedConnector3">
            <a:avLst>
              <a:gd name="adj1" fmla="val -29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CustomShape 12"/>
          <p:cNvSpPr/>
          <p:nvPr/>
        </p:nvSpPr>
        <p:spPr>
          <a:xfrm flipH="1" flipV="1">
            <a:off x="6986880" y="1887120"/>
            <a:ext cx="25200" cy="2785320"/>
          </a:xfrm>
          <a:prstGeom prst="curvedConnector3">
            <a:avLst>
              <a:gd name="adj1" fmla="val -430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>
            <a:off x="6628320" y="23929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689C9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endParaRPr/>
          </a:p>
        </p:txBody>
      </p:sp>
      <p:sp>
        <p:nvSpPr>
          <p:cNvPr id="158" name="CustomShape 14"/>
          <p:cNvSpPr/>
          <p:nvPr/>
        </p:nvSpPr>
        <p:spPr>
          <a:xfrm>
            <a:off x="6628320" y="165672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689C9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Pointer vs. Array Syntax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619760" cy="32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xarr[5];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Declaring the array xarr is very much like creating an integer pointer xarr, that points to the first of 5 contiguous integer-sized slots in memory. However, unlike a pointer, xarr cannot be changed.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xarr[1] = 8;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Think:  put the value 8 into slot 1 of the array xarr</a:t>
            </a:r>
            <a:endParaRPr/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*(xarr+3) = 7;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Think:  put the value 7 into the memory address that is 3 integer-sized slots past the address contained in xarr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1567800" y="53398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689400" y="5339880"/>
            <a:ext cx="912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xarr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1934640" y="5570640"/>
            <a:ext cx="2315160" cy="1224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4250160" y="5339880"/>
            <a:ext cx="382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4633560" y="5339880"/>
            <a:ext cx="3816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5397480" y="5339880"/>
            <a:ext cx="382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5015520" y="5339880"/>
            <a:ext cx="3816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5780520" y="5339880"/>
            <a:ext cx="382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5397480" y="533988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/>
          </a:p>
        </p:txBody>
      </p:sp>
      <p:sp>
        <p:nvSpPr>
          <p:cNvPr id="170" name="CustomShape 12"/>
          <p:cNvSpPr/>
          <p:nvPr/>
        </p:nvSpPr>
        <p:spPr>
          <a:xfrm>
            <a:off x="4632480" y="533988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endParaRPr/>
          </a:p>
        </p:txBody>
      </p:sp>
      <p:sp>
        <p:nvSpPr>
          <p:cNvPr id="171" name="CustomShape 13"/>
          <p:cNvSpPr/>
          <p:nvPr/>
        </p:nvSpPr>
        <p:spPr>
          <a:xfrm>
            <a:off x="3928320" y="4938480"/>
            <a:ext cx="2522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0     1     2    3    4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Pointer vs. Array Syntax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345680"/>
            <a:ext cx="2702520" cy="125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xarr[5];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 = 0;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1567800" y="49888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689400" y="4988880"/>
            <a:ext cx="912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xarr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1934640" y="5219640"/>
            <a:ext cx="2315160" cy="36792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4250160" y="5357160"/>
            <a:ext cx="382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4633560" y="5357160"/>
            <a:ext cx="3816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5397480" y="5357160"/>
            <a:ext cx="382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9"/>
          <p:cNvSpPr/>
          <p:nvPr/>
        </p:nvSpPr>
        <p:spPr>
          <a:xfrm>
            <a:off x="5015520" y="5357160"/>
            <a:ext cx="38160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5780520" y="5357160"/>
            <a:ext cx="3826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425016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/>
          </a:p>
        </p:txBody>
      </p:sp>
      <p:sp>
        <p:nvSpPr>
          <p:cNvPr id="183" name="CustomShape 12"/>
          <p:cNvSpPr/>
          <p:nvPr/>
        </p:nvSpPr>
        <p:spPr>
          <a:xfrm>
            <a:off x="425016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184" name="CustomShape 13"/>
          <p:cNvSpPr/>
          <p:nvPr/>
        </p:nvSpPr>
        <p:spPr>
          <a:xfrm>
            <a:off x="1567800" y="57002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185" name="CustomShape 14"/>
          <p:cNvSpPr/>
          <p:nvPr/>
        </p:nvSpPr>
        <p:spPr>
          <a:xfrm>
            <a:off x="1157040" y="570024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186" name="CustomShape 15"/>
          <p:cNvSpPr/>
          <p:nvPr/>
        </p:nvSpPr>
        <p:spPr>
          <a:xfrm flipV="1">
            <a:off x="1934640" y="5588280"/>
            <a:ext cx="2315160" cy="34272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500688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/>
          </a:p>
        </p:txBody>
      </p:sp>
      <p:sp>
        <p:nvSpPr>
          <p:cNvPr id="188" name="CustomShape 17"/>
          <p:cNvSpPr/>
          <p:nvPr/>
        </p:nvSpPr>
        <p:spPr>
          <a:xfrm>
            <a:off x="5772960" y="536148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/>
          </a:p>
        </p:txBody>
      </p:sp>
      <p:sp>
        <p:nvSpPr>
          <p:cNvPr id="189" name="CustomShape 18"/>
          <p:cNvSpPr/>
          <p:nvPr/>
        </p:nvSpPr>
        <p:spPr>
          <a:xfrm>
            <a:off x="462384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/>
          </a:p>
        </p:txBody>
      </p:sp>
      <p:sp>
        <p:nvSpPr>
          <p:cNvPr id="190" name="CustomShape 19"/>
          <p:cNvSpPr/>
          <p:nvPr/>
        </p:nvSpPr>
        <p:spPr>
          <a:xfrm>
            <a:off x="538992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/>
          </a:p>
        </p:txBody>
      </p:sp>
      <p:sp>
        <p:nvSpPr>
          <p:cNvPr id="191" name="CustomShape 20"/>
          <p:cNvSpPr/>
          <p:nvPr/>
        </p:nvSpPr>
        <p:spPr>
          <a:xfrm>
            <a:off x="463356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192" name="CustomShape 21"/>
          <p:cNvSpPr/>
          <p:nvPr/>
        </p:nvSpPr>
        <p:spPr>
          <a:xfrm>
            <a:off x="501660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193" name="CustomShape 22"/>
          <p:cNvSpPr/>
          <p:nvPr/>
        </p:nvSpPr>
        <p:spPr>
          <a:xfrm>
            <a:off x="5399640" y="536148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194" name="CustomShape 23"/>
          <p:cNvSpPr/>
          <p:nvPr/>
        </p:nvSpPr>
        <p:spPr>
          <a:xfrm>
            <a:off x="577296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195" name="CustomShape 24"/>
          <p:cNvSpPr/>
          <p:nvPr/>
        </p:nvSpPr>
        <p:spPr>
          <a:xfrm>
            <a:off x="4250160" y="535824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</p:txBody>
      </p:sp>
      <p:sp>
        <p:nvSpPr>
          <p:cNvPr id="196" name="CustomShape 25"/>
          <p:cNvSpPr/>
          <p:nvPr/>
        </p:nvSpPr>
        <p:spPr>
          <a:xfrm>
            <a:off x="5782680" y="536148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</p:txBody>
      </p:sp>
      <p:sp>
        <p:nvSpPr>
          <p:cNvPr id="197" name="CustomShape 26"/>
          <p:cNvSpPr/>
          <p:nvPr/>
        </p:nvSpPr>
        <p:spPr>
          <a:xfrm>
            <a:off x="501660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</p:txBody>
      </p:sp>
      <p:sp>
        <p:nvSpPr>
          <p:cNvPr id="198" name="CustomShape 27"/>
          <p:cNvSpPr/>
          <p:nvPr/>
        </p:nvSpPr>
        <p:spPr>
          <a:xfrm>
            <a:off x="5389920" y="535716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</p:txBody>
      </p:sp>
      <p:sp>
        <p:nvSpPr>
          <p:cNvPr id="199" name="CustomShape 28"/>
          <p:cNvSpPr/>
          <p:nvPr/>
        </p:nvSpPr>
        <p:spPr>
          <a:xfrm>
            <a:off x="4633560" y="5361480"/>
            <a:ext cx="38268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</p:txBody>
      </p:sp>
      <p:sp>
        <p:nvSpPr>
          <p:cNvPr id="200" name="CustomShape 29"/>
          <p:cNvSpPr/>
          <p:nvPr/>
        </p:nvSpPr>
        <p:spPr>
          <a:xfrm rot="5400000" flipH="1" flipV="1">
            <a:off x="3115080" y="4453200"/>
            <a:ext cx="342720" cy="3074040"/>
          </a:xfrm>
          <a:prstGeom prst="curvedConnector3">
            <a:avLst>
              <a:gd name="adj1" fmla="val -66667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CustomShape 30"/>
          <p:cNvSpPr/>
          <p:nvPr/>
        </p:nvSpPr>
        <p:spPr>
          <a:xfrm rot="5400000" flipH="1" flipV="1">
            <a:off x="3306240" y="4262040"/>
            <a:ext cx="342720" cy="3456360"/>
          </a:xfrm>
          <a:prstGeom prst="curvedConnector3">
            <a:avLst>
              <a:gd name="adj1" fmla="val -66667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CustomShape 31"/>
          <p:cNvSpPr/>
          <p:nvPr/>
        </p:nvSpPr>
        <p:spPr>
          <a:xfrm rot="5400000" flipH="1" flipV="1">
            <a:off x="3497400" y="4070880"/>
            <a:ext cx="342720" cy="3838680"/>
          </a:xfrm>
          <a:prstGeom prst="curvedConnector3">
            <a:avLst>
              <a:gd name="adj1" fmla="val -66667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32"/>
          <p:cNvSpPr/>
          <p:nvPr/>
        </p:nvSpPr>
        <p:spPr>
          <a:xfrm rot="5400000" flipH="1" flipV="1">
            <a:off x="3690000" y="3879360"/>
            <a:ext cx="342720" cy="4222080"/>
          </a:xfrm>
          <a:prstGeom prst="curvedConnector3">
            <a:avLst>
              <a:gd name="adj1" fmla="val -62888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CustomShape 33"/>
          <p:cNvSpPr/>
          <p:nvPr/>
        </p:nvSpPr>
        <p:spPr>
          <a:xfrm>
            <a:off x="425160" y="3036240"/>
            <a:ext cx="48661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( i = 0; i &lt; 5; i++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xarr[i] = 3;</a:t>
            </a:r>
            <a:endParaRPr/>
          </a:p>
        </p:txBody>
      </p:sp>
      <p:sp>
        <p:nvSpPr>
          <p:cNvPr id="205" name="CustomShape 34"/>
          <p:cNvSpPr/>
          <p:nvPr/>
        </p:nvSpPr>
        <p:spPr>
          <a:xfrm>
            <a:off x="456480" y="3042360"/>
            <a:ext cx="483552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14480">
              <a:lnSpc>
                <a:spcPct val="100000"/>
              </a:lnSpc>
            </a:pPr>
            <a:r>
              <a:rPr lang="en-US" sz="20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or ( i = 0; i &lt; 5; i++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*(xarr+i) = 2;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35"/>
          <p:cNvSpPr/>
          <p:nvPr/>
        </p:nvSpPr>
        <p:spPr>
          <a:xfrm>
            <a:off x="444600" y="3011760"/>
            <a:ext cx="7610760" cy="112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( i = 0, p = xarr; i &lt; 5; i++, p++ )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*p = 4;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CustomShape 36"/>
          <p:cNvSpPr/>
          <p:nvPr/>
        </p:nvSpPr>
        <p:spPr>
          <a:xfrm>
            <a:off x="7088400" y="4987080"/>
            <a:ext cx="379080" cy="46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7"/>
          <p:cNvSpPr/>
          <p:nvPr/>
        </p:nvSpPr>
        <p:spPr>
          <a:xfrm>
            <a:off x="6679800" y="498708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endParaRPr/>
          </a:p>
        </p:txBody>
      </p:sp>
      <p:sp>
        <p:nvSpPr>
          <p:cNvPr id="209" name="CustomShape 38"/>
          <p:cNvSpPr/>
          <p:nvPr/>
        </p:nvSpPr>
        <p:spPr>
          <a:xfrm>
            <a:off x="7090920" y="49892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/>
          </a:p>
        </p:txBody>
      </p:sp>
      <p:sp>
        <p:nvSpPr>
          <p:cNvPr id="210" name="CustomShape 39"/>
          <p:cNvSpPr/>
          <p:nvPr/>
        </p:nvSpPr>
        <p:spPr>
          <a:xfrm>
            <a:off x="7090920" y="49892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/>
          </a:p>
        </p:txBody>
      </p:sp>
      <p:sp>
        <p:nvSpPr>
          <p:cNvPr id="211" name="CustomShape 40"/>
          <p:cNvSpPr/>
          <p:nvPr/>
        </p:nvSpPr>
        <p:spPr>
          <a:xfrm>
            <a:off x="7101000" y="49892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/>
          </a:p>
        </p:txBody>
      </p:sp>
      <p:sp>
        <p:nvSpPr>
          <p:cNvPr id="212" name="CustomShape 41"/>
          <p:cNvSpPr/>
          <p:nvPr/>
        </p:nvSpPr>
        <p:spPr>
          <a:xfrm>
            <a:off x="7101000" y="499644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/>
          </a:p>
        </p:txBody>
      </p:sp>
      <p:sp>
        <p:nvSpPr>
          <p:cNvPr id="213" name="CustomShape 42"/>
          <p:cNvSpPr/>
          <p:nvPr/>
        </p:nvSpPr>
        <p:spPr>
          <a:xfrm>
            <a:off x="7104600" y="50032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endParaRPr/>
          </a:p>
        </p:txBody>
      </p:sp>
      <p:sp>
        <p:nvSpPr>
          <p:cNvPr id="214" name="CustomShape 43"/>
          <p:cNvSpPr/>
          <p:nvPr/>
        </p:nvSpPr>
        <p:spPr>
          <a:xfrm>
            <a:off x="7090920" y="498708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/>
          </a:p>
        </p:txBody>
      </p:sp>
      <p:sp>
        <p:nvSpPr>
          <p:cNvPr id="215" name="CustomShape 44"/>
          <p:cNvSpPr/>
          <p:nvPr/>
        </p:nvSpPr>
        <p:spPr>
          <a:xfrm>
            <a:off x="3928320" y="4938480"/>
            <a:ext cx="2522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0     1     2    3    4 </a:t>
            </a:r>
            <a:endParaRPr/>
          </a:p>
        </p:txBody>
      </p:sp>
      <p:sp>
        <p:nvSpPr>
          <p:cNvPr id="216" name="CustomShape 45"/>
          <p:cNvSpPr/>
          <p:nvPr/>
        </p:nvSpPr>
        <p:spPr>
          <a:xfrm rot="5400000" flipH="1" flipV="1">
            <a:off x="3861360" y="3711960"/>
            <a:ext cx="338400" cy="4560480"/>
          </a:xfrm>
          <a:prstGeom prst="curvedConnector4">
            <a:avLst>
              <a:gd name="adj1" fmla="val -67514"/>
              <a:gd name="adj2" fmla="val 100042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Dynamic Memory Allocation: Why?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memory allocation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 know how much space you need at the time you write the program</a:t>
            </a:r>
            <a:endParaRPr/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structures like arrays are difficult to update</a:t>
            </a:r>
            <a:endParaRPr/>
          </a:p>
          <a:p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struct contact {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name[64];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address[64];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mobile_phone[12];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more data …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struct contact friends[</a:t>
            </a:r>
            <a:r>
              <a:rPr lang="en-US" sz="18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???</a:t>
            </a: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Allocating memory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*malloc(size_t size);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pointer to newly allocated </a:t>
            </a:r>
            <a:r>
              <a:rPr lang="en-US" sz="2400" b="1" i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bytes  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*calloc(size_t n, size_t size);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pointer to an array of </a:t>
            </a:r>
            <a:r>
              <a:rPr lang="en-US" sz="2400" b="1" i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elements of size </a:t>
            </a:r>
            <a:r>
              <a:rPr lang="en-US" sz="2400" b="1" i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free(void *ptr);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Takes a pointer to previously allocated space and deallocates it (returns it back to the OS)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malloc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596988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vitals 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height;</a:t>
            </a:r>
            <a:endParaRPr/>
          </a:p>
          <a:p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weight;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VITALS;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VITALS *p;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(VITALS *) malloc( sizeof(VITALS) );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p-&gt;height = 68;</a:t>
            </a:r>
            <a:endParaRPr/>
          </a:p>
          <a:p>
            <a:pPr marL="114480"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p-&gt;weight = 160;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196160" y="2493000"/>
            <a:ext cx="36396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3826800" y="2493000"/>
            <a:ext cx="36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6142320" y="184032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8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68</a:t>
            </a:r>
            <a:endParaRPr/>
          </a:p>
        </p:txBody>
      </p:sp>
      <p:sp>
        <p:nvSpPr>
          <p:cNvPr id="226" name="CustomShape 6"/>
          <p:cNvSpPr/>
          <p:nvPr/>
        </p:nvSpPr>
        <p:spPr>
          <a:xfrm>
            <a:off x="6958800" y="184032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160</a:t>
            </a:r>
            <a:endParaRPr/>
          </a:p>
        </p:txBody>
      </p:sp>
      <p:sp>
        <p:nvSpPr>
          <p:cNvPr id="227" name="CustomShape 7"/>
          <p:cNvSpPr/>
          <p:nvPr/>
        </p:nvSpPr>
        <p:spPr>
          <a:xfrm>
            <a:off x="6142320" y="184032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228" name="CustomShape 8"/>
          <p:cNvSpPr/>
          <p:nvPr/>
        </p:nvSpPr>
        <p:spPr>
          <a:xfrm>
            <a:off x="6958800" y="1840320"/>
            <a:ext cx="81612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29" name="CustomShape 9"/>
          <p:cNvSpPr/>
          <p:nvPr/>
        </p:nvSpPr>
        <p:spPr>
          <a:xfrm flipV="1">
            <a:off x="4563000" y="2070720"/>
            <a:ext cx="1578960" cy="651960"/>
          </a:xfrm>
          <a:prstGeom prst="curvedConnector3">
            <a:avLst>
              <a:gd name="adj1" fmla="val 50000"/>
            </a:avLst>
          </a:prstGeom>
          <a:noFill/>
          <a:ln w="38160"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8432</TotalTime>
  <Words>1238</Words>
  <Application>Microsoft Macintosh PowerPoint</Application>
  <PresentationFormat>Экран (4:3)</PresentationFormat>
  <Paragraphs>415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Тема Office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Mona Rizvi</dc:creator>
  <cp:lastModifiedBy>Жулдыз</cp:lastModifiedBy>
  <cp:revision>93</cp:revision>
  <dcterms:created xsi:type="dcterms:W3CDTF">2013-03-04T04:37:16Z</dcterms:created>
  <dcterms:modified xsi:type="dcterms:W3CDTF">2018-04-24T08:15:50Z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