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7559675"/>
  <p:notesSz cx="7772400" cy="100584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400" y="-11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Изображение 35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7" name="Изображение 3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4" name="Изображение 7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5" name="Изображение 7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2" name="Изображение 11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3" name="Изображение 112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0" name="Изображение 14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51" name="Изображение 15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9324000" y="7164360"/>
            <a:ext cx="92160" cy="9216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627480" y="7164360"/>
            <a:ext cx="92160" cy="9216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9324000" y="7164360"/>
            <a:ext cx="92160" cy="9216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627480" y="7164360"/>
            <a:ext cx="92160" cy="9216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324000" y="7164360"/>
            <a:ext cx="92160" cy="9216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627480" y="7164360"/>
            <a:ext cx="92160" cy="9216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324000" y="7164360"/>
            <a:ext cx="92160" cy="9216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627480" y="7164360"/>
            <a:ext cx="92160" cy="9216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200520"/>
            <a:ext cx="9071280" cy="13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ct val="100000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File I/O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0" y="1718280"/>
            <a:ext cx="9071280" cy="44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ctr"/>
          <a:lstStyle/>
          <a:p>
            <a:pPr algn="ctr">
              <a:lnSpc>
                <a:spcPct val="100000"/>
              </a:lnSpc>
            </a:pPr>
            <a:r>
              <a:rPr lang="en-US" sz="4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UNIX system calls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0"/>
            <a:ext cx="9071280" cy="140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ts val="99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open</a:t>
            </a:r>
            <a:endParaRPr/>
          </a:p>
        </p:txBody>
      </p:sp>
      <p:graphicFrame>
        <p:nvGraphicFramePr>
          <p:cNvPr id="180" name="Table 2"/>
          <p:cNvGraphicFramePr/>
          <p:nvPr/>
        </p:nvGraphicFramePr>
        <p:xfrm>
          <a:off x="359640" y="1403640"/>
          <a:ext cx="9360720" cy="5624160"/>
        </p:xfrm>
        <a:graphic>
          <a:graphicData uri="http://schemas.openxmlformats.org/drawingml/2006/table">
            <a:tbl>
              <a:tblPr/>
              <a:tblGrid>
                <a:gridCol w="1458000"/>
                <a:gridCol w="7902720"/>
              </a:tblGrid>
              <a:tr h="402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Purpose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open or create a file for reading or writing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107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Include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#include&lt;fcntl.h&gt;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   If the optional third argument is used also include: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#include&lt;sys/types.h&gt;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#include&lt;sys/stat.h&gt;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577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Usage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int open(const char *path, int flags[, mode_t mode]); 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(The third argument is optional.)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84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Arguments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path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(relative) path to the file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flags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the </a:t>
                      </a:r>
                      <a:r>
                        <a:rPr lang="en-US" sz="1600" u="sng" strike="noStrike" spc="-1">
                          <a:solidFill>
                            <a:srgbClr val="3399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file status flags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mode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  file permissions, used when creating a new file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571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Returns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-1 on error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file descriptor on success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21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Errors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Too numerous to list all: see </a:t>
                      </a: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man 2 open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ENOTDIR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   A component of the path prefix is not a directory.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EACCES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Permissions do not permit reading or writing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EISDIR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named file is a directory and it is to opened for writing.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EMFILE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process has already reached its limit for open file descriptors.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0"/>
            <a:ext cx="9071280" cy="11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ts val="99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read</a:t>
            </a:r>
            <a:endParaRPr/>
          </a:p>
        </p:txBody>
      </p:sp>
      <p:graphicFrame>
        <p:nvGraphicFramePr>
          <p:cNvPr id="182" name="Table 2"/>
          <p:cNvGraphicFramePr/>
          <p:nvPr/>
        </p:nvGraphicFramePr>
        <p:xfrm>
          <a:off x="503640" y="1187640"/>
          <a:ext cx="9144720" cy="5776920"/>
        </p:xfrm>
        <a:graphic>
          <a:graphicData uri="http://schemas.openxmlformats.org/drawingml/2006/table">
            <a:tbl>
              <a:tblPr/>
              <a:tblGrid>
                <a:gridCol w="1368000"/>
                <a:gridCol w="7776720"/>
              </a:tblGrid>
              <a:tr h="346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Purpose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read input from file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62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Include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#include&lt;unistd.h&gt;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54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Usage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ssize_t read(int d, void *buf, size_t nbytes);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1019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Arguments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d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a file descriptor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buf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buffer for storing bytes read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nbytes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maximum number of bytes to read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78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Returns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-1 on error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number of bytes read and placed in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buf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or 0 if end of file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244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Errors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EBADF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      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d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is not an active descriptor..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EFAULT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buf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points outside the allocated address space.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EAGAIN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file was marked for non-blocking I/O, and no data were ready to be read.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EINVAL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pointer associated with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d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was negative.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EIO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        An I/O error occurred while reading from the file system.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0"/>
            <a:ext cx="9071280" cy="140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ts val="99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</a:t>
            </a:r>
            <a:endParaRPr/>
          </a:p>
        </p:txBody>
      </p:sp>
      <p:graphicFrame>
        <p:nvGraphicFramePr>
          <p:cNvPr id="184" name="Table 2"/>
          <p:cNvGraphicFramePr/>
          <p:nvPr/>
        </p:nvGraphicFramePr>
        <p:xfrm>
          <a:off x="287640" y="1403640"/>
          <a:ext cx="9504720" cy="5964960"/>
        </p:xfrm>
        <a:graphic>
          <a:graphicData uri="http://schemas.openxmlformats.org/drawingml/2006/table">
            <a:tbl>
              <a:tblPr/>
              <a:tblGrid>
                <a:gridCol w="1368000"/>
                <a:gridCol w="8136720"/>
              </a:tblGrid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Purpose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write output to file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572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Include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#include&lt;unistd.h&gt;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Usage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ssize_t write(int d, void *buf, size_t nbytes);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83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Arguments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d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a file descriptor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buf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buffer for storing bytes to be written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nbytes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maximum number of bytes to write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Returns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-1 on error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number of bytes written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3242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Errors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Too numerous to list all: see </a:t>
                      </a: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man 2 write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EBADF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      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d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is not an active descriptor.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EFAULT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Data to be written to the file points outside the allocated address space.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EINVAL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pointer associated with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d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was negative.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EFBIG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  An attempt was made to write a file that exceeds the process's file size limit or the maximum file size.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ENOSPC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There is no free space remaining on the file system containing the file..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EAGAIN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file was marked for non-blocking I/O, and no data were ready to be read.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EINTR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  A signal interrupted the write before it could be completed.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EIO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       An I/O error occurred while reading from the file system.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0"/>
            <a:ext cx="9071280" cy="13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ts val="99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lseek</a:t>
            </a:r>
            <a:endParaRPr/>
          </a:p>
        </p:txBody>
      </p:sp>
      <p:graphicFrame>
        <p:nvGraphicFramePr>
          <p:cNvPr id="186" name="Table 2"/>
          <p:cNvGraphicFramePr/>
          <p:nvPr/>
        </p:nvGraphicFramePr>
        <p:xfrm>
          <a:off x="287640" y="1475640"/>
          <a:ext cx="9576720" cy="5109000"/>
        </p:xfrm>
        <a:graphic>
          <a:graphicData uri="http://schemas.openxmlformats.org/drawingml/2006/table">
            <a:tbl>
              <a:tblPr/>
              <a:tblGrid>
                <a:gridCol w="1535040"/>
                <a:gridCol w="8041680"/>
              </a:tblGrid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Purpose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reposition read/write file offset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572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Include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#include&lt;unistd.h&gt;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Usage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off_t lseek(int d, off_t offset, int base);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2044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Arguments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d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a file descriptor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offset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number of bytes to be offset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base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position from which the bytes will be offset: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SEEK_SET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offset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bytes from beginning of the file.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SEEK_CUR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offset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bytes from current value of offset.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SEEK_END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offset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bytes from end of the file.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795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Returns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-1 on error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The resulting offset location as measured in bytes from the beginning of the file.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95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Errors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EBADF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d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is not an active descriptor..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EINVAL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base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not a proper value.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ESPIPE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base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associated with a non-regular file (pipe, socket or FIFO.)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</a:tbl>
          </a:graphicData>
        </a:graphic>
      </p:graphicFrame>
      <p:sp>
        <p:nvSpPr>
          <p:cNvPr id="187" name="CustomShape 3"/>
          <p:cNvSpPr/>
          <p:nvPr/>
        </p:nvSpPr>
        <p:spPr>
          <a:xfrm>
            <a:off x="7275600" y="1550520"/>
            <a:ext cx="18288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0"/>
            <a:ext cx="9071280" cy="13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ts val="99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dup</a:t>
            </a: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and </a:t>
            </a: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dup2</a:t>
            </a:r>
            <a:endParaRPr/>
          </a:p>
        </p:txBody>
      </p:sp>
      <p:graphicFrame>
        <p:nvGraphicFramePr>
          <p:cNvPr id="189" name="Table 2"/>
          <p:cNvGraphicFramePr/>
          <p:nvPr/>
        </p:nvGraphicFramePr>
        <p:xfrm>
          <a:off x="548640" y="1850400"/>
          <a:ext cx="8983080" cy="3870960"/>
        </p:xfrm>
        <a:graphic>
          <a:graphicData uri="http://schemas.openxmlformats.org/drawingml/2006/table">
            <a:tbl>
              <a:tblPr/>
              <a:tblGrid>
                <a:gridCol w="1539360"/>
                <a:gridCol w="744372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Purpose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duplicate an existing file descriptor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Include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#include&lt;unistd.h&gt;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Usage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int dup(int oldd);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int dup2(int oldd, int newd);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Arguments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oldd</a:t>
                      </a: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an existing file descriptor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newd</a:t>
                      </a: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value of the new descriptor newd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Returns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-1 on error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the value of </a:t>
                      </a: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newd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Errors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EBADF</a:t>
                      </a: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   </a:t>
                      </a: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oldd</a:t>
                      </a: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or </a:t>
                      </a: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newd</a:t>
                      </a: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is not a valid active descriptor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EMFILE</a:t>
                      </a: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   Too many descriptors are active.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20000" y="0"/>
            <a:ext cx="11723400" cy="763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int	tick = 0, i, j, n;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char	buf[1024];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int	fdin, fdout;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int 	bytes_read, offset;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// Open the files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fdin = open( "M1", O_RDONLY 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fdout = open( "outfile", O_WRONLY | O_CREAT | O_TRUNC, S_IRWXU 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// Go to the last place you were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lseek( fdin, p-&gt;stop_offset, SEEK_SET 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// Do the work copying bytes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for ( j = 0; j &lt; max &amp;&amp; p-&gt;time_left &gt; 0; j++ )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for ( i = 0; i &lt; KBYTES; i++ )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	n = read( fdin, buf, 1024 );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	if ( n == 0 ) 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		lseek( fdin, 0, SEEK_SET 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		n = read( fdin, buf, 1024 );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	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	write( fdout, buf, n 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p-&gt;time_left--; tick++;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simtime++;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p-&gt;stop_time = simtime;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p-&gt;stop_offset = lseek( fdin, 0, SEEK_CUR 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close( fdin 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close( fdout );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87640" y="323280"/>
            <a:ext cx="9069480" cy="70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ct val="100000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Review – Lab 5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4924080" y="1352160"/>
            <a:ext cx="1276560" cy="365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lines[0]</a:t>
            </a:r>
            <a:endParaRPr/>
          </a:p>
          <a:p>
            <a:pPr>
              <a:lnSpc>
                <a:spcPct val="15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lines[1]</a:t>
            </a:r>
            <a:endParaRPr/>
          </a:p>
          <a:p>
            <a:pPr>
              <a:lnSpc>
                <a:spcPct val="15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lines[2]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28800" y="1295640"/>
            <a:ext cx="6062760" cy="58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#define MAX_LINES	10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#define BUFSZ		128</a:t>
            </a:r>
            <a:endParaRPr/>
          </a:p>
          <a:p>
            <a:pPr marL="228600">
              <a:lnSpc>
                <a:spcPct val="100000"/>
              </a:lnSpc>
            </a:pP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int main() {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int	i = 0, count = 0, j;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char	*lines[MAX_LINES];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char	buf[BUFSZ];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FILE    *fp;</a:t>
            </a:r>
            <a:endParaRPr/>
          </a:p>
          <a:p>
            <a:pPr marL="228600">
              <a:lnSpc>
                <a:spcPct val="100000"/>
              </a:lnSpc>
            </a:pP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if ((fp = fopen("something.txt", "rw")) == NULL)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exit( -1 );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while (fgets(buf, BUFSZ-1, fp)!=NULL &amp;&amp; i&lt;MAX_LINES) {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lines[i] = (char *) malloc( strlen(buf) + 1 );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</a:t>
            </a: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en-US" sz="1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uf[strlen(buf)-1] = '\0';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strcpy( lines[i], buf );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i++;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count++;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}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for (i=0; i&lt;count; i++) {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for (j=0; j&lt;count-1-i; j++) {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if (strlen(lines[j]) &gt; strlen(lines[j+1])) {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   char *tmp = lines[j];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   lines[j] = lines[j+1];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   lines[j+1] = tmp;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}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}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}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for (i=0; i&lt;count; i++) {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printf( "%s", lines[i] );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free( lines[i] );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}	</a:t>
            </a:r>
            <a:endParaRPr/>
          </a:p>
          <a:p>
            <a:pPr marL="2286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/>
          </a:p>
          <a:p>
            <a:pPr marL="228600">
              <a:lnSpc>
                <a:spcPct val="100000"/>
              </a:lnSpc>
            </a:pPr>
            <a:endParaRPr/>
          </a:p>
        </p:txBody>
      </p:sp>
      <p:sp>
        <p:nvSpPr>
          <p:cNvPr id="157" name="Line 4"/>
          <p:cNvSpPr/>
          <p:nvPr/>
        </p:nvSpPr>
        <p:spPr>
          <a:xfrm flipV="1">
            <a:off x="6408360" y="1371240"/>
            <a:ext cx="741600" cy="141120"/>
          </a:xfrm>
          <a:prstGeom prst="line">
            <a:avLst/>
          </a:prstGeom>
          <a:ln>
            <a:solidFill>
              <a:srgbClr val="000000"/>
            </a:solidFill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Line 5"/>
          <p:cNvSpPr/>
          <p:nvPr/>
        </p:nvSpPr>
        <p:spPr>
          <a:xfrm flipV="1">
            <a:off x="6408360" y="1843560"/>
            <a:ext cx="741600" cy="14040"/>
          </a:xfrm>
          <a:prstGeom prst="line">
            <a:avLst/>
          </a:prstGeom>
          <a:ln>
            <a:solidFill>
              <a:srgbClr val="000000"/>
            </a:solidFill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Line 6"/>
          <p:cNvSpPr/>
          <p:nvPr/>
        </p:nvSpPr>
        <p:spPr>
          <a:xfrm>
            <a:off x="6408360" y="2239920"/>
            <a:ext cx="732600" cy="171720"/>
          </a:xfrm>
          <a:prstGeom prst="line">
            <a:avLst/>
          </a:prstGeom>
          <a:ln>
            <a:solidFill>
              <a:srgbClr val="000000"/>
            </a:solidFill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60" name="Table 7"/>
          <p:cNvGraphicFramePr/>
          <p:nvPr/>
        </p:nvGraphicFramePr>
        <p:xfrm>
          <a:off x="6140880" y="1371600"/>
          <a:ext cx="335520" cy="2046240"/>
        </p:xfrm>
        <a:graphic>
          <a:graphicData uri="http://schemas.openxmlformats.org/drawingml/2006/table">
            <a:tbl>
              <a:tblPr/>
              <a:tblGrid>
                <a:gridCol w="335520"/>
              </a:tblGrid>
              <a:tr h="389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*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76B4"/>
                    </a:solidFill>
                  </a:tcPr>
                </a:tc>
              </a:tr>
              <a:tr h="38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*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5E4"/>
                    </a:solidFill>
                  </a:tcPr>
                </a:tc>
              </a:tr>
              <a:tr h="38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*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BF2"/>
                    </a:solidFill>
                  </a:tcPr>
                </a:tc>
              </a:tr>
              <a:tr h="428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D5E4"/>
                    </a:solidFill>
                  </a:tcPr>
                </a:tc>
              </a:tr>
              <a:tr h="428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B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Table 8"/>
          <p:cNvGraphicFramePr/>
          <p:nvPr/>
        </p:nvGraphicFramePr>
        <p:xfrm>
          <a:off x="7140960" y="2223360"/>
          <a:ext cx="1812600" cy="396240"/>
        </p:xfrm>
        <a:graphic>
          <a:graphicData uri="http://schemas.openxmlformats.org/drawingml/2006/table">
            <a:tbl>
              <a:tblPr/>
              <a:tblGrid>
                <a:gridCol w="410760"/>
                <a:gridCol w="410760"/>
                <a:gridCol w="410760"/>
                <a:gridCol w="580320"/>
              </a:tblGrid>
              <a:tr h="389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C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76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A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76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T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76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\0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76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 9"/>
          <p:cNvGraphicFramePr/>
          <p:nvPr/>
        </p:nvGraphicFramePr>
        <p:xfrm>
          <a:off x="7149960" y="1665360"/>
          <a:ext cx="2725560" cy="396240"/>
        </p:xfrm>
        <a:graphic>
          <a:graphicData uri="http://schemas.openxmlformats.org/drawingml/2006/table">
            <a:tbl>
              <a:tblPr/>
              <a:tblGrid>
                <a:gridCol w="389160"/>
                <a:gridCol w="389160"/>
                <a:gridCol w="389160"/>
                <a:gridCol w="389160"/>
                <a:gridCol w="389160"/>
                <a:gridCol w="307440"/>
                <a:gridCol w="472320"/>
              </a:tblGrid>
              <a:tr h="389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E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76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A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76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T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76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I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76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N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76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G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76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\0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76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Table 10"/>
          <p:cNvGraphicFramePr/>
          <p:nvPr/>
        </p:nvGraphicFramePr>
        <p:xfrm>
          <a:off x="7149960" y="1186200"/>
          <a:ext cx="2359800" cy="396240"/>
        </p:xfrm>
        <a:graphic>
          <a:graphicData uri="http://schemas.openxmlformats.org/drawingml/2006/table">
            <a:tbl>
              <a:tblPr/>
              <a:tblGrid>
                <a:gridCol w="471960"/>
                <a:gridCol w="471960"/>
                <a:gridCol w="471960"/>
                <a:gridCol w="471960"/>
                <a:gridCol w="471960"/>
              </a:tblGrid>
              <a:tr h="389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S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76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T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76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76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P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76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\0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076B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301680"/>
            <a:ext cx="907128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ct val="100000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The </a:t>
            </a:r>
            <a:r>
              <a:rPr lang="en-US" sz="6000" i="1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file</a:t>
            </a: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abstraction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359640" y="176364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/>
          <a:lstStyle/>
          <a:p>
            <a:pPr marL="432000" indent="-3225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Many things in UNIX are represented as files</a:t>
            </a:r>
            <a:endParaRPr/>
          </a:p>
          <a:p>
            <a:pPr marL="905400" indent="-4557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Normal files (documents, programs, images, etc.)</a:t>
            </a:r>
            <a:endParaRPr/>
          </a:p>
          <a:p>
            <a:pPr marL="905400" indent="-4557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Directories</a:t>
            </a:r>
            <a:endParaRPr/>
          </a:p>
          <a:p>
            <a:pPr marL="905400" indent="-4557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Network connections (sockets)</a:t>
            </a:r>
            <a:endParaRPr/>
          </a:p>
          <a:p>
            <a:pPr marL="905400" indent="-4557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Devices (printers, monitors, keyboards, etc.)</a:t>
            </a:r>
            <a:endParaRPr/>
          </a:p>
          <a:p>
            <a:pPr marL="457200" indent="-4557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The interface to all of these things is the same (at least similar)</a:t>
            </a:r>
            <a:endParaRPr/>
          </a:p>
          <a:p>
            <a:pPr marL="905400" indent="-4557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Same/similar system calls used on different kinds of things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301680"/>
            <a:ext cx="907128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ct val="100000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Standard I/O library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503640" y="183564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/>
          <a:lstStyle/>
          <a:p>
            <a:pPr marL="432000" indent="-3225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C library</a:t>
            </a:r>
            <a:endParaRPr/>
          </a:p>
          <a:p>
            <a:pPr marL="432000" indent="-3225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The library functions add a layer of functionality over the </a:t>
            </a:r>
            <a:r>
              <a:rPr lang="en-US" sz="320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system calls</a:t>
            </a:r>
            <a:endParaRPr/>
          </a:p>
          <a:p>
            <a:pPr marL="432000" indent="-3225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FILE</a:t>
            </a: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structure (</a:t>
            </a: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FILE *fp</a:t>
            </a: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)</a:t>
            </a:r>
            <a:endParaRPr/>
          </a:p>
          <a:p>
            <a:pPr marL="432000" indent="-3225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stdio.h</a:t>
            </a:r>
            <a:endParaRPr/>
          </a:p>
          <a:p>
            <a:pPr marL="432000" indent="-3225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stdin, stdout, stderr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301680"/>
            <a:ext cx="907128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ct val="100000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System calls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575640" y="1763640"/>
            <a:ext cx="9071280" cy="4383360"/>
          </a:xfrm>
          <a:prstGeom prst="rect">
            <a:avLst/>
          </a:prstGeom>
          <a:noFill/>
          <a:ln>
            <a:solidFill>
              <a:srgbClr val="6076B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/>
          <a:lstStyle/>
          <a:p>
            <a:pPr marL="432000" indent="-3225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The </a:t>
            </a:r>
            <a:r>
              <a:rPr lang="en-US" sz="320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system calls </a:t>
            </a: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switch directly to the OS, which manages all the I/O for the computer</a:t>
            </a:r>
            <a:endParaRPr/>
          </a:p>
          <a:p>
            <a:pPr marL="432000" indent="-3225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File descriptors (</a:t>
            </a: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int fd</a:t>
            </a: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)</a:t>
            </a:r>
            <a:endParaRPr/>
          </a:p>
          <a:p>
            <a:pPr marL="432000" indent="-3225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Special file descriptors </a:t>
            </a: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0, 1 &amp; 2</a:t>
            </a:r>
            <a:endParaRPr/>
          </a:p>
          <a:p>
            <a:pPr marL="905400" indent="-4557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STDIN_FILENO, STDOUT_FILENO, STDERR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2"/>
          <p:cNvPicPr/>
          <p:nvPr/>
        </p:nvPicPr>
        <p:blipFill>
          <a:blip r:embed="rId2"/>
          <a:stretch/>
        </p:blipFill>
        <p:spPr>
          <a:xfrm>
            <a:off x="2260080" y="1187640"/>
            <a:ext cx="4452480" cy="572508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1998720" y="7021440"/>
            <a:ext cx="653832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http://cs.nyu.edu/courses/spring13/CSCI-UA.0202-001/diagrams/syscall.png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504000" y="0"/>
            <a:ext cx="9071280" cy="104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ts val="99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System call process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0"/>
            <a:ext cx="9071280" cy="140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ts val="99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File descriptors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504000" y="1475640"/>
            <a:ext cx="9071280" cy="527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/>
          <a:lstStyle/>
          <a:p>
            <a:pPr marL="378000" indent="-376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 file descriptor is an index into an array of pointers to entries in the </a:t>
            </a:r>
            <a:r>
              <a:rPr lang="en-US" sz="280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open file table</a:t>
            </a:r>
            <a:endParaRPr/>
          </a:p>
          <a:p>
            <a:pPr marL="378000" indent="-376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Each </a:t>
            </a:r>
            <a:r>
              <a:rPr lang="en-US" sz="280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file table entry </a:t>
            </a: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has some information about the status and offset in this file, then a pointer to a </a:t>
            </a:r>
            <a:r>
              <a:rPr lang="en-US" sz="280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vnode</a:t>
            </a: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representing the actual file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endParaRPr/>
          </a:p>
          <a:p>
            <a:pPr marL="819000" lvl="1" indent="-313560">
              <a:lnSpc>
                <a:spcPct val="100000"/>
              </a:lnSpc>
              <a:buClr>
                <a:srgbClr val="808080"/>
              </a:buClr>
              <a:buFont typeface="Courier New"/>
              <a:buChar char="o"/>
            </a:pPr>
            <a:r>
              <a:rPr lang="en-US" sz="2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Different processes can have file descriptors for the same file.</a:t>
            </a:r>
            <a:endParaRPr/>
          </a:p>
          <a:p>
            <a:pPr marL="819000" lvl="1" indent="-313560">
              <a:lnSpc>
                <a:spcPct val="100000"/>
              </a:lnSpc>
              <a:buClr>
                <a:srgbClr val="808080"/>
              </a:buClr>
              <a:buFont typeface="Courier New"/>
              <a:buChar char="o"/>
            </a:pPr>
            <a:r>
              <a:rPr lang="en-US" sz="2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 single process can have several file descriptors for the same file through different open file table entries.</a:t>
            </a:r>
            <a:endParaRPr/>
          </a:p>
          <a:p>
            <a:pPr marL="819000" lvl="1" indent="-313560">
              <a:lnSpc>
                <a:spcPct val="100000"/>
              </a:lnSpc>
              <a:buClr>
                <a:srgbClr val="808080"/>
              </a:buClr>
              <a:buFont typeface="Courier New"/>
              <a:buChar char="o"/>
            </a:pPr>
            <a:r>
              <a:rPr lang="en-US" sz="2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 single process can have different file descriptors for the same file table entry.</a:t>
            </a:r>
            <a:endParaRPr/>
          </a:p>
          <a:p>
            <a:pPr marL="819000" lvl="1" indent="-313560">
              <a:lnSpc>
                <a:spcPct val="100000"/>
              </a:lnSpc>
              <a:buClr>
                <a:srgbClr val="808080"/>
              </a:buClr>
              <a:buFont typeface="Courier New"/>
              <a:buChar char="o"/>
            </a:pPr>
            <a:r>
              <a:rPr lang="en-US" sz="2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Different processes (with specific relationships) can have different file descriptors for the same file table entry.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Изображение 174"/>
          <p:cNvPicPr/>
          <p:nvPr/>
        </p:nvPicPr>
        <p:blipFill>
          <a:blip r:embed="rId2"/>
          <a:stretch/>
        </p:blipFill>
        <p:spPr>
          <a:xfrm>
            <a:off x="326160" y="-13320"/>
            <a:ext cx="6805440" cy="75585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6492240" y="7315200"/>
            <a:ext cx="3595320" cy="23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lijubjohn.com/index.php/2017/02/04/file-descriptor-and-inode/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0"/>
            <a:ext cx="9071280" cy="13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ts val="99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Basic I/O system calls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504000" y="1475640"/>
            <a:ext cx="9071280" cy="527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/>
          <a:lstStyle/>
          <a:p>
            <a:pPr marL="378000" indent="-376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open</a:t>
            </a:r>
            <a:endParaRPr/>
          </a:p>
          <a:p>
            <a:pPr marL="378000" indent="-376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close</a:t>
            </a:r>
            <a:endParaRPr/>
          </a:p>
          <a:p>
            <a:pPr marL="378000" indent="-376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read</a:t>
            </a:r>
            <a:endParaRPr/>
          </a:p>
          <a:p>
            <a:pPr marL="378000" indent="-376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</a:t>
            </a:r>
            <a:endParaRPr/>
          </a:p>
          <a:p>
            <a:pPr marL="378000" indent="-376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lseek</a:t>
            </a:r>
            <a:endParaRPr/>
          </a:p>
          <a:p>
            <a:pPr marL="378000" indent="-376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dup, dup2</a:t>
            </a:r>
            <a:endParaRPr/>
          </a:p>
          <a:p>
            <a:pPr marL="378000" indent="-376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More information at: </a:t>
            </a:r>
            <a:r>
              <a:rPr lang="en-US" sz="2600" u="sng" strike="noStrike" spc="-1">
                <a:solidFill>
                  <a:srgbClr val="99CC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www.classes.cs.uchicago.edu/archive/2014/winter/51081-1/LabFAQ/lab3/fileio.html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419</TotalTime>
  <Words>574</Words>
  <Application>Microsoft Macintosh PowerPoint</Application>
  <PresentationFormat>Другой</PresentationFormat>
  <Paragraphs>237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I/O</dc:title>
  <dc:creator>Mona Rizvi</dc:creator>
  <cp:lastModifiedBy>Жулдыз</cp:lastModifiedBy>
  <cp:revision>20</cp:revision>
  <dcterms:created xsi:type="dcterms:W3CDTF">2017-01-26T15:57:13Z</dcterms:created>
  <dcterms:modified xsi:type="dcterms:W3CDTF">2018-04-24T08:16:21Z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