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7772400" cy="100584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Изображение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Изображение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Изображение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Изображение 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1" name="Изображение 13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2" name="Изображение 13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58C6-DE5C-E646-B9F8-8D6F75001A99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380D2-BF10-6142-8CD7-30F00D2256D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0" y="0"/>
            <a:ext cx="9143280" cy="139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149400" y="638856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152280" y="15552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 cap="rnd">
            <a:solidFill>
              <a:schemeClr val="accent3">
                <a:shade val="75000"/>
              </a:schemeClr>
            </a:solidFill>
            <a:custDash>
              <a:ds d="5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8"/>
          <p:cNvSpPr/>
          <p:nvPr/>
        </p:nvSpPr>
        <p:spPr>
          <a:xfrm>
            <a:off x="4267080" y="956160"/>
            <a:ext cx="6087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9"/>
          <p:cNvSpPr/>
          <p:nvPr/>
        </p:nvSpPr>
        <p:spPr>
          <a:xfrm>
            <a:off x="4361760" y="1050480"/>
            <a:ext cx="419760" cy="41976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 hidden="1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 hidden="1"/>
          <p:cNvSpPr/>
          <p:nvPr/>
        </p:nvSpPr>
        <p:spPr>
          <a:xfrm>
            <a:off x="0" y="0"/>
            <a:ext cx="9143280" cy="139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 hidden="1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 hidden="1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5" hidden="1"/>
          <p:cNvSpPr/>
          <p:nvPr/>
        </p:nvSpPr>
        <p:spPr>
          <a:xfrm>
            <a:off x="149400" y="638856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6" hidden="1"/>
          <p:cNvSpPr/>
          <p:nvPr/>
        </p:nvSpPr>
        <p:spPr>
          <a:xfrm>
            <a:off x="152280" y="15552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 cap="rnd">
            <a:solidFill>
              <a:schemeClr val="accent3">
                <a:shade val="75000"/>
              </a:schemeClr>
            </a:solidFill>
            <a:custDash>
              <a:ds d="5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" hidden="1"/>
          <p:cNvSpPr/>
          <p:nvPr/>
        </p:nvSpPr>
        <p:spPr>
          <a:xfrm>
            <a:off x="4267080" y="956160"/>
            <a:ext cx="6087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9" hidden="1"/>
          <p:cNvSpPr/>
          <p:nvPr/>
        </p:nvSpPr>
        <p:spPr>
          <a:xfrm>
            <a:off x="4361760" y="1050480"/>
            <a:ext cx="419760" cy="41976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CustomShape 10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0" y="0"/>
            <a:ext cx="9143280" cy="154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13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4"/>
          <p:cNvSpPr/>
          <p:nvPr/>
        </p:nvSpPr>
        <p:spPr>
          <a:xfrm>
            <a:off x="146160" y="6391800"/>
            <a:ext cx="883224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5"/>
          <p:cNvSpPr/>
          <p:nvPr/>
        </p:nvSpPr>
        <p:spPr>
          <a:xfrm>
            <a:off x="152280" y="158400"/>
            <a:ext cx="883224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PlaceHolder 1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8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371600" y="281952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cap="all" spc="245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Spring 2018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1/13/17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685800" y="380880"/>
            <a:ext cx="77716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4200" strike="noStrike" spc="-1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Operating Systems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strike="noStrike" spc="-1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CSCI-232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267080" y="6324480"/>
            <a:ext cx="60876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2374384A-B1E0-42BD-B0BB-6DD9DA65594D}" type="slidenum">
              <a:rPr lang="en-US" sz="1600" strike="noStrike" spc="-1">
                <a:solidFill>
                  <a:srgbClr val="E1E1E1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10</a:t>
            </a:fld>
            <a:endParaRPr/>
          </a:p>
        </p:txBody>
      </p:sp>
      <p:pic>
        <p:nvPicPr>
          <p:cNvPr id="170" name="Content Placeholder 6"/>
          <p:cNvPicPr/>
          <p:nvPr/>
        </p:nvPicPr>
        <p:blipFill>
          <a:blip r:embed="rId2"/>
          <a:stretch/>
        </p:blipFill>
        <p:spPr>
          <a:xfrm>
            <a:off x="251640" y="188640"/>
            <a:ext cx="8568360" cy="617544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158400" y="188640"/>
            <a:ext cx="2219040" cy="154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Family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Tree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(Wikipedia)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File System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6BCEE472-450B-45BC-83DD-5526464506F9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11</a:t>
            </a:fld>
            <a:endParaRPr/>
          </a:p>
        </p:txBody>
      </p:sp>
      <p:pic>
        <p:nvPicPr>
          <p:cNvPr id="175" name="Content Placeholder 8"/>
          <p:cNvPicPr/>
          <p:nvPr/>
        </p:nvPicPr>
        <p:blipFill>
          <a:blip r:embed="rId2"/>
          <a:stretch/>
        </p:blipFill>
        <p:spPr>
          <a:xfrm>
            <a:off x="971640" y="1556640"/>
            <a:ext cx="7207200" cy="484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File System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3ECF5D7A-84E4-4733-AFB0-4CFDDAFCDA90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12</a:t>
            </a:fld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Absolute path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path to a file starting from root (/)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/home/maerizvi/OS/file.c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Relative path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path to a file starting from the </a:t>
            </a:r>
            <a:r>
              <a:rPr lang="en-US" sz="2200" i="1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current working directory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 	   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OS/file.c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   (the current directory)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./a.out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 (the parent directory)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../user2/homework.c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1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~ 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(the user’s home directory)</a:t>
            </a:r>
            <a:endParaRPr/>
          </a:p>
          <a:p>
            <a:pPr marL="91440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File names are case sensitive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Shells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D7B8E12C-439E-4BAE-A6BC-6DE54A30AA51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13</a:t>
            </a:fld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301680" y="1620360"/>
            <a:ext cx="8664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</a:t>
            </a:r>
            <a:r>
              <a:rPr lang="en-US" sz="27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a special program that runs in the terminal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Executes programs</a:t>
            </a:r>
            <a:endParaRPr/>
          </a:p>
          <a:p>
            <a:pPr marL="1074960" lvl="2" indent="-34272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"/>
            </a:pPr>
            <a:r>
              <a:rPr lang="en-US" sz="20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Commands such as </a:t>
            </a:r>
            <a:r>
              <a:rPr lang="en-US" sz="20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ls</a:t>
            </a:r>
            <a:r>
              <a:rPr lang="en-US" sz="20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</a:t>
            </a:r>
            <a:r>
              <a:rPr lang="en-US" sz="20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cd</a:t>
            </a:r>
            <a:r>
              <a:rPr lang="en-US" sz="20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</a:t>
            </a:r>
            <a:r>
              <a:rPr lang="en-US" sz="20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pwd</a:t>
            </a:r>
            <a:r>
              <a:rPr lang="en-US" sz="20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are simply programs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Shells include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sh, csh, bash, ksh,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Programming language constructs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E.g., loops, if/else, variables (syntax varies by shell)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Shells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A4185963-957D-453C-A348-200F4A0C3B74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14</a:t>
            </a:fld>
            <a:endParaRPr/>
          </a:p>
        </p:txBody>
      </p:sp>
      <p:sp>
        <p:nvSpPr>
          <p:cNvPr id="187" name="CustomShape 4"/>
          <p:cNvSpPr/>
          <p:nvPr/>
        </p:nvSpPr>
        <p:spPr>
          <a:xfrm>
            <a:off x="301680" y="1620360"/>
            <a:ext cx="8664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 script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shell program in a file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script can be executed directly (with the right permissions)</a:t>
            </a:r>
            <a:endParaRPr/>
          </a:p>
          <a:p>
            <a:pPr marL="1074960" lvl="2" indent="-34272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"/>
            </a:pPr>
            <a:r>
              <a:rPr lang="en-US" sz="20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script can also be run by passing it as an argument to the shell program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 special characters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110214CC-95BD-4D98-9529-98DF00A9E359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15</a:t>
            </a:fld>
            <a:endParaRPr/>
          </a:p>
        </p:txBody>
      </p:sp>
      <p:sp>
        <p:nvSpPr>
          <p:cNvPr id="191" name="CustomShape 4"/>
          <p:cNvSpPr/>
          <p:nvPr/>
        </p:nvSpPr>
        <p:spPr>
          <a:xfrm>
            <a:off x="179640" y="1608840"/>
            <a:ext cx="8856360" cy="47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	   redirect input (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stdin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)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myprog &lt; file1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Calls to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scanf, fgets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etc. in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myprog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will read from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file1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	   redirect output (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stdout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)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echo “Hello world” &gt; file2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Hello, world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will become the contents of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file2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file2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will be created or overwritten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Calls to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printf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puts,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etc. in a program will be written to the specified file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Shell special characters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1C95D291-0345-4838-8340-706C237DED1E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16</a:t>
            </a:fld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179640" y="1642680"/>
            <a:ext cx="8856360" cy="47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&gt;&gt;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   redirect 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stdout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the end of a file (append)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|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	   pipe 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redirect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stdout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of a program to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stdin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of another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cat file3.c | grep “if” | wc -l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commands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AF2C84F1-D4C6-4D95-B24D-2AB67971ED2E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17</a:t>
            </a:fld>
            <a:endParaRPr/>
          </a:p>
        </p:txBody>
      </p:sp>
      <p:sp>
        <p:nvSpPr>
          <p:cNvPr id="199" name="CustomShape 4"/>
          <p:cNvSpPr/>
          <p:nvPr/>
        </p:nvSpPr>
        <p:spPr>
          <a:xfrm>
            <a:off x="299880" y="171324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Programs, distinct from the OS, commonly included with the 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Practiced with the common ones in the lab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cd, pwd, ls, rm, cp, mkdir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commands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426D0304-4276-4033-9117-B1B459979143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18</a:t>
            </a:fld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299880" y="171324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 the command-line (i.e., in a shell), run a program/command by typing its filename followed by any </a:t>
            </a:r>
            <a:r>
              <a:rPr lang="en-US" sz="27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command-line arguments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If the program is not found in the </a:t>
            </a:r>
            <a:r>
              <a:rPr lang="en-US" sz="2400" b="1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PATH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then the path to the executable file must be used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1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PATH</a:t>
            </a:r>
            <a:r>
              <a:rPr lang="en-US" sz="24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 a special variable that lists all the directories that should be searched for programs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commands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D606951-500C-4C5E-B5F1-92B9A60EED35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19</a:t>
            </a:fld>
            <a:endParaRPr/>
          </a:p>
        </p:txBody>
      </p:sp>
      <p:sp>
        <p:nvSpPr>
          <p:cNvPr id="207" name="CustomShape 4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files have a set of a permissions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Directories, devices, etc. are also files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Files with execute permission can be run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Actual executable nature does not matter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File extension does not matter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8" name="CustomShape 5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9" name="Picture 2"/>
          <p:cNvPicPr/>
          <p:nvPr/>
        </p:nvPicPr>
        <p:blipFill>
          <a:blip r:embed="rId2"/>
          <a:stretch/>
        </p:blipFill>
        <p:spPr>
          <a:xfrm>
            <a:off x="3945600" y="3465000"/>
            <a:ext cx="5026680" cy="2939760"/>
          </a:xfrm>
          <a:prstGeom prst="rect">
            <a:avLst/>
          </a:prstGeom>
          <a:ln>
            <a:noFill/>
          </a:ln>
        </p:spPr>
      </p:pic>
      <p:sp>
        <p:nvSpPr>
          <p:cNvPr id="210" name="CustomShape 6"/>
          <p:cNvSpPr/>
          <p:nvPr/>
        </p:nvSpPr>
        <p:spPr>
          <a:xfrm>
            <a:off x="368280" y="6401160"/>
            <a:ext cx="3331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from linuxcommand.org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CSCI-232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F206E2AD-1C85-4E70-BA2D-FD9141CCD7DE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</a:t>
            </a:fld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Instructors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Mona Rizvi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TA: Georgiy Krylov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Schedule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Lecture each Friday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Lab each Monday and Wednesday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Required course for all CS majors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UNIX commands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B4FBB65C-141C-4E67-8E78-AB068EB55C00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20</a:t>
            </a:fld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301680" y="1625760"/>
            <a:ext cx="8503200" cy="447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Change file permissions with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chmod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Interpret each triple (owner, group, all) as 3 bits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chmod 640 file.c</a:t>
            </a:r>
            <a:endParaRPr/>
          </a:p>
          <a:p>
            <a:pPr marL="914760" lvl="1" indent="-456840">
              <a:lnSpc>
                <a:spcPct val="100000"/>
              </a:lnSpc>
              <a:buClr>
                <a:srgbClr val="D16349"/>
              </a:buClr>
              <a:buSzPct val="85000"/>
              <a:buFont typeface="Courier New"/>
              <a:buChar char="o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Give the file owner read and write permission 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110</a:t>
            </a:r>
            <a:endParaRPr/>
          </a:p>
          <a:p>
            <a:pPr marL="914760" lvl="1" indent="-456840">
              <a:lnSpc>
                <a:spcPct val="100000"/>
              </a:lnSpc>
              <a:buClr>
                <a:srgbClr val="D16349"/>
              </a:buClr>
              <a:buSzPct val="85000"/>
              <a:buFont typeface="Courier New"/>
              <a:buChar char="o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Give the group just read permission 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100</a:t>
            </a:r>
            <a:endParaRPr/>
          </a:p>
          <a:p>
            <a:pPr marL="914760" lvl="1" indent="-456840">
              <a:lnSpc>
                <a:spcPct val="100000"/>
              </a:lnSpc>
              <a:buClr>
                <a:srgbClr val="D16349"/>
              </a:buClr>
              <a:buSzPct val="85000"/>
              <a:buFont typeface="Courier New"/>
              <a:buChar char="o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Give everyone else no permissions 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560" indent="-456840">
              <a:lnSpc>
                <a:spcPct val="100000"/>
              </a:lnSpc>
              <a:buClr>
                <a:srgbClr val="D16349"/>
              </a:buClr>
              <a:buSzPct val="85000"/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chmod +x file.c</a:t>
            </a:r>
            <a:endParaRPr/>
          </a:p>
          <a:p>
            <a:pPr marL="914760" lvl="1" indent="-456840">
              <a:lnSpc>
                <a:spcPct val="100000"/>
              </a:lnSpc>
              <a:buClr>
                <a:srgbClr val="D16349"/>
              </a:buClr>
              <a:buSzPct val="85000"/>
              <a:buFont typeface="Courier New"/>
              <a:buChar char="o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This style adds execute permission to every triple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Coming up …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79640EF-EEBB-4BB5-8C42-44C3ACBE83DC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21</a:t>
            </a:fld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301680" y="1628640"/>
            <a:ext cx="8503200" cy="446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Labs: 		Shell script exercises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Homework: 	Shell programming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Lecture: 		C programming review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Course Model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6D9C8517-0B77-4BB5-922E-6C018EBE8878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</a:t>
            </a:fld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Format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Joint lecture once a week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Labs twice a week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Focus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Systems programming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Resources/References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A3C4402A-1690-4D05-835C-25268EB9720A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</a:t>
            </a:fld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Operating Systems Concepts 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by Silberschatz, Galvin and Gagne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Modern Operating Systems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by Tanenbaum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Advanced Programming in the UNIX Environment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by Stevens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Lab Structure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4110565A-0923-4C54-A6D2-05780E6C1C48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Active lab attendance is required</a:t>
            </a:r>
            <a:endParaRPr/>
          </a:p>
          <a:p>
            <a:pPr marL="914760" lvl="1" indent="-456840">
              <a:lnSpc>
                <a:spcPct val="100000"/>
              </a:lnSpc>
              <a:buClr>
                <a:srgbClr val="D16349"/>
              </a:buClr>
              <a:buSzPct val="85000"/>
              <a:buFont typeface="Courier New"/>
              <a:buChar char="o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10% of course grade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Lab work itself will usually not be graded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will be graded by your attendance and work in class, as judged by the instructor and TA in the lab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Lab work should always be completed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are responsible for the content of labs on tests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Often related to or included in homeworks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Coursework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0AB6BFA8-E877-415C-8D54-520B131DBCF0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</a:t>
            </a:fld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301680" y="1634040"/>
            <a:ext cx="8503200" cy="44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Many of the concepts can be difficult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Best understood through the practical examples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Many of the programming assignments will be demanding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Lots of frustration, testing, debugging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Cannot do them the night before they are due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Work independently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96642EE3-6A52-428B-B76F-B2DBACFB8E36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</a:t>
            </a:fld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301680" y="1642680"/>
            <a:ext cx="8503200" cy="44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Collaborate with your peers in labs …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 do the homeworks yourself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If you use an online resource for some section of code in a homework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Comment the code to say what part(s) came from where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Put a note in your homework report/README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Tests will heavily focus on knowledge you gained by doing the lab exercises and homework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Prepare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3D54FBC-DF04-4A0C-B178-FC34572376A8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8</a:t>
            </a:fld>
            <a:endParaRPr/>
          </a:p>
        </p:txBody>
      </p:sp>
      <p:sp>
        <p:nvSpPr>
          <p:cNvPr id="163" name="CustomShape 4"/>
          <p:cNvSpPr/>
          <p:nvPr/>
        </p:nvSpPr>
        <p:spPr>
          <a:xfrm>
            <a:off x="301680" y="1625760"/>
            <a:ext cx="8503200" cy="447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Load a UNIX-flavor OS on your own computer (if you don’t run one already)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Dual boot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Virtual machine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Boot from USB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Get used to using a shell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Learn to understand 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man</a:t>
            </a: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pages</a:t>
            </a: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Learn to use a terminal-based text editor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vi/vim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nano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Operating System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5791320" y="6405120"/>
            <a:ext cx="30441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1/13/17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4361760" y="1026360"/>
            <a:ext cx="45648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893CC0ED-8604-42A9-9F11-4DE7BCEAF74A}" type="slidenum">
              <a:rPr lang="en-US" sz="160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9</a:t>
            </a:fld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301680" y="1591560"/>
            <a:ext cx="8503200" cy="450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software that controls the hardware and resources of a computer system: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Controls access to CPU(s), allowing multiple programs to run at the same time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Manages access to the memory and other hardware/devices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60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Provides a consistent interface to OS functionality</a:t>
            </a:r>
            <a:endParaRPr/>
          </a:p>
          <a:p>
            <a:pPr marL="548640" lvl="1" indent="-27360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1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System calls –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functions that directly invoke the operating system, e.g. </a:t>
            </a:r>
            <a:r>
              <a:rPr lang="en-US" sz="220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read(), malloc()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876</TotalTime>
  <Words>857</Words>
  <Application>Microsoft Macintosh PowerPoint</Application>
  <PresentationFormat>Экран (4:3)</PresentationFormat>
  <Paragraphs>185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Тема Office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CSCI-232</dc:title>
  <dc:creator>Mona Rizvi</dc:creator>
  <cp:lastModifiedBy>Жулдыз</cp:lastModifiedBy>
  <cp:revision>43</cp:revision>
  <dcterms:created xsi:type="dcterms:W3CDTF">2017-01-12T10:01:29Z</dcterms:created>
  <dcterms:modified xsi:type="dcterms:W3CDTF">2018-04-24T02:13:30Z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