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0"/>
  </p:notesMasterIdLst>
  <p:sldIdLst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C1584-56DB-468C-9A04-E582232012A8}" type="datetimeFigureOut">
              <a:rPr lang="en-US" smtClean="0"/>
              <a:t>25.04.18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7CAA-6B66-4028-9C92-81F679C68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8E9881-EBAB-4779-BBD8-EFEF12D6C0C5}" type="slidenum">
              <a:rPr lang="en-US" altLang="ru-RU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ru-RU">
              <a:ea typeface="Droid Sans Fallback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84E9CF-7773-4685-82AC-089996BC0C9B}" type="slidenum">
              <a:rPr lang="en-US" altLang="ru-RU">
                <a:latin typeface="Arial" panose="020B0604020202020204" pitchFamily="34" charset="0"/>
                <a:cs typeface="DejaVu Sans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ru-RU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8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D7BCFA-36DB-4AEF-97CA-8BAC029AD4E0}" type="slidenum">
              <a:rPr lang="en-US" altLang="ru-RU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ru-RU">
              <a:ea typeface="Droid Sans Fallback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2E0BFFF-C4F3-4430-8B8F-86D323CB3345}" type="slidenum">
              <a:rPr lang="en-US" altLang="ru-RU">
                <a:latin typeface="Arial" panose="020B0604020202020204" pitchFamily="34" charset="0"/>
                <a:cs typeface="DejaVu Sans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ru-RU"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2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A6442E-4BF9-459E-82E5-6C6592D3D42C}" type="slidenum">
              <a:rPr lang="en-US" altLang="ru-RU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ru-RU">
              <a:ea typeface="Droid Sans Fallback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7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1B1713-5AAB-446D-86E5-6EDF6D57496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7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C7D858-DAF0-4D18-BD5B-6EB8CC2753C1}" type="slidenum">
              <a:rPr lang="en-US" altLang="ru-RU"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ru-RU">
              <a:ea typeface="Droid Sans Fallback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A462B-7E4F-40D3-8007-B4232DFC609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818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58AA-D2EF-4ED4-84FA-0A82F507D33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8295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1"/>
            <a:ext cx="3045883" cy="655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"/>
            <a:ext cx="8938684" cy="655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16DFA-204B-469A-87DF-E8A552D0BC3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6121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C257-5FD0-460B-AA82-2DDD51FD63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8040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B8A00-5EF7-48AD-AC04-CAD05897B28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0759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7DC89-E5AD-45D6-8B0D-E8E143749B6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7590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3217" y="5513388"/>
            <a:ext cx="5069416" cy="83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4" y="5513388"/>
            <a:ext cx="5071533" cy="83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06898-EAD2-4802-8CD4-860BDCAB58D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88329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AA7A-4FCB-436D-AF3B-799F6A65F0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5863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548B6-9B16-4600-9B87-ED6D90FBD4A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32526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56B8A-6DEF-4DC9-911A-DF11D3BCA5B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537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75D2E-D6F8-41BC-9AE7-78DCFC43CAE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159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50B39-13AB-4D7E-87FC-927B9CC460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06328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B03A-475F-484D-8AAA-671EC9B0745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6218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CEEF-7A8F-40D7-9959-DE05D77FC56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33367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8"/>
            <a:ext cx="2741084" cy="607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607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Bo,Modern  Operating Systems:4th ed., (c) 2013 Prentice-Hall, Inc. All rights reserved.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D557C-AF92-4FCC-B934-A7B1846920E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43682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91435" tIns="45718" rIns="91435" bIns="4571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336699"/>
                </a:solidFill>
                <a:ea typeface="MS PGothic" panose="020B0600070205080204" pitchFamily="34" charset="-128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984" y="6613526"/>
            <a:ext cx="2659692" cy="24621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336699"/>
                </a:solidFill>
                <a:ea typeface="MS PGothic" panose="020B0600070205080204" pitchFamily="34" charset="-128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ea typeface="MS PGothic" panose="020B0600070205080204" pitchFamily="34" charset="-128"/>
              </a:rPr>
              <a:t>th</a:t>
            </a:r>
            <a:r>
              <a:rPr lang="en-US" sz="1000" b="1">
                <a:solidFill>
                  <a:srgbClr val="336699"/>
                </a:solidFill>
                <a:ea typeface="MS PGothic" panose="020B0600070205080204" pitchFamily="34" charset="-128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69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9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35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267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1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1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7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8F261-E8D0-4DE3-877D-A82A16F5DCDF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6189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724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7825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8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2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5"/>
            <a:ext cx="109728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5267" y="123349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3267" y="123349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15001"/>
            <a:ext cx="5992284" cy="83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5715001"/>
            <a:ext cx="5992283" cy="83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66CA4-7EF6-4886-9612-6607DD62C64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3411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74385-317A-47C5-9CFB-7D93F47F46F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866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B38E1-E594-4AEA-B974-0A3FD3B09B0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698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E02B3-0469-4E09-B167-806E6A764C2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8587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0249-5EC8-4D06-B4C4-3DA0EC05729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6536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u-RU"/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FEA6-6550-462D-833D-229C4477C29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2211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2187767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5715001"/>
            <a:ext cx="1218776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Click to edit the outline text format</a:t>
            </a:r>
          </a:p>
          <a:p>
            <a:pPr lvl="1"/>
            <a:r>
              <a:rPr lang="en-GB" altLang="ru-RU" smtClean="0"/>
              <a:t>Second Outline Level</a:t>
            </a:r>
          </a:p>
          <a:p>
            <a:pPr lvl="2"/>
            <a:r>
              <a:rPr lang="en-GB" altLang="ru-RU" smtClean="0"/>
              <a:t>Third Outline Level</a:t>
            </a:r>
          </a:p>
          <a:p>
            <a:pPr lvl="3"/>
            <a:r>
              <a:rPr lang="en-GB" altLang="ru-RU" smtClean="0"/>
              <a:t>Fourth Outline Level</a:t>
            </a:r>
          </a:p>
          <a:p>
            <a:pPr lvl="4"/>
            <a:r>
              <a:rPr lang="en-GB" altLang="ru-RU" smtClean="0"/>
              <a:t>Fifth Outline Level</a:t>
            </a:r>
          </a:p>
          <a:p>
            <a:pPr lvl="4"/>
            <a:r>
              <a:rPr lang="en-GB" altLang="ru-RU" smtClean="0"/>
              <a:t>Sixth Outline Level</a:t>
            </a:r>
          </a:p>
          <a:p>
            <a:pPr lvl="4"/>
            <a:r>
              <a:rPr lang="en-GB" altLang="ru-RU" smtClean="0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1" y="6248401"/>
            <a:ext cx="25378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1800">
              <a:solidFill>
                <a:srgbClr val="FFFFFF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4D24F4B9-00A9-4F4F-8EBF-35AAB4040F0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" y="6597650"/>
            <a:ext cx="12187767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smtClean="0"/>
              <a:t>Tanenbaum &amp; Woodhull, Operating Systems: Design and Implementation, (c) 2006 Prentice-Hall, Inc. All rights reserved. 0-13-142938-8</a:t>
            </a:r>
            <a:endParaRPr lang="en-US" altLang="ru-RU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9AAEA43D-4DED-4123-9214-156A6B8ED8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FFFFFF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2F50D9E-3EE4-4752-8976-AFC9AD953581}" type="slidenum">
              <a:rPr lang="en-US" altLang="ru-RU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253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ctr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itchFamily="16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Times New Roman" pitchFamily="16" charset="0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0684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3218" y="5513388"/>
            <a:ext cx="10344149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Click to edit the outline text format</a:t>
            </a:r>
          </a:p>
          <a:p>
            <a:pPr lvl="1"/>
            <a:r>
              <a:rPr lang="en-GB" altLang="ru-RU" smtClean="0"/>
              <a:t>Second Outline Level</a:t>
            </a:r>
          </a:p>
          <a:p>
            <a:pPr lvl="2"/>
            <a:r>
              <a:rPr lang="en-GB" altLang="ru-RU" smtClean="0"/>
              <a:t>Third Outline Level</a:t>
            </a:r>
          </a:p>
          <a:p>
            <a:pPr lvl="3"/>
            <a:r>
              <a:rPr lang="en-GB" altLang="ru-RU" smtClean="0"/>
              <a:t>Fourth Outline Level</a:t>
            </a:r>
          </a:p>
          <a:p>
            <a:pPr lvl="4"/>
            <a:r>
              <a:rPr lang="en-GB" altLang="ru-RU" smtClean="0"/>
              <a:t>Fifth Outline Level</a:t>
            </a:r>
          </a:p>
          <a:p>
            <a:pPr lvl="4"/>
            <a:r>
              <a:rPr lang="en-GB" altLang="ru-RU" smtClean="0"/>
              <a:t>Sixth Outline Level</a:t>
            </a:r>
          </a:p>
          <a:p>
            <a:pPr lvl="0"/>
            <a:r>
              <a:rPr lang="en-GB" altLang="ru-RU" smtClean="0"/>
              <a:t>Seventh Outline LevelClick to edit Master text styles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9443F533-8162-4B41-82CE-FB9B71A75F4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87868" y="6492875"/>
            <a:ext cx="1156123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200">
                <a:solidFill>
                  <a:srgbClr val="8B8B8B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ru-RU" smtClean="0"/>
              <a:t>Tanenbaum &amp; Bo,Modern  Operating Systems:4th ed., (c) 2013 Prentice-Hall, Inc. All rights reserved. </a:t>
            </a:r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AE660E99-B6EF-4016-9960-4713C8DF2FE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38451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EA10B532-37C8-4E89-A658-3758DA8C77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833" y="6246814"/>
            <a:ext cx="2838451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5600AB7-0633-441F-921B-16C17CE0940A}" type="slidenum">
              <a:rPr lang="en-US" altLang="ru-RU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607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2514600" indent="-228600" algn="l" defTabSz="457200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971800" indent="-228600" algn="l" defTabSz="457200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3429000" indent="-228600" algn="l" defTabSz="457200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3886200" indent="-228600" algn="l" defTabSz="457200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593851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749461" y="6613526"/>
            <a:ext cx="447548" cy="24621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BEEEA9C1-79D5-4183-B8CD-7BED5727751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91435" tIns="45718" rIns="91435" bIns="4571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6699"/>
                </a:solidFill>
                <a:ea typeface="MS PGothic" panose="020B0600070205080204" pitchFamily="34" charset="-128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7651" y="6621463"/>
            <a:ext cx="2659692" cy="24621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>
                <a:solidFill>
                  <a:srgbClr val="006699"/>
                </a:solidFill>
                <a:ea typeface="MS PGothic" panose="020B0600070205080204" pitchFamily="34" charset="-128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ea typeface="MS PGothic" panose="020B0600070205080204" pitchFamily="34" charset="-128"/>
              </a:rPr>
              <a:t>th</a:t>
            </a:r>
            <a:r>
              <a:rPr lang="en-US" sz="1000" b="1">
                <a:solidFill>
                  <a:srgbClr val="006699"/>
                </a:solidFill>
                <a:ea typeface="MS PGothic" panose="020B0600070205080204" pitchFamily="34" charset="-128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8" y="5849938"/>
            <a:ext cx="171238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3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524001" y="6597650"/>
            <a:ext cx="9142413" cy="17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>
                <a:ea typeface="DejaVu Sans" charset="0"/>
                <a:cs typeface="DejaVu Sans" charset="0"/>
              </a:rPr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4400">
                <a:solidFill>
                  <a:srgbClr val="FF0000"/>
                </a:solidFill>
              </a:rPr>
              <a:t>Critical  Sections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2168525" y="1576389"/>
            <a:ext cx="8199438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609600" indent="-606425"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l" defTabSz="457200" fontAlgn="base">
              <a:spcAft>
                <a:spcPct val="0"/>
              </a:spcAft>
              <a:buClrTx/>
            </a:pPr>
            <a:r>
              <a:rPr lang="en-US" altLang="ru-RU"/>
              <a:t>Necessary to avoid race conditions:</a:t>
            </a:r>
          </a:p>
          <a:p>
            <a:pPr algn="l" defTabSz="457200" fontAlgn="base">
              <a:spcAft>
                <a:spcPct val="0"/>
              </a:spcAft>
              <a:buClrTx/>
            </a:pPr>
            <a:endParaRPr lang="en-US" altLang="ru-RU"/>
          </a:p>
          <a:p>
            <a:pPr algn="l" defTabSz="457200" fontAlgn="base">
              <a:spcAft>
                <a:spcPct val="0"/>
              </a:spcAft>
              <a:buClrTx/>
            </a:pPr>
            <a:r>
              <a:rPr lang="en-US" altLang="ru-RU"/>
              <a:t>1. No two processes may be simultaneously inside their critical regions.</a:t>
            </a:r>
          </a:p>
          <a:p>
            <a:pPr algn="l" defTabSz="457200" fontAlgn="base">
              <a:spcAft>
                <a:spcPct val="0"/>
              </a:spcAft>
              <a:buClrTx/>
            </a:pPr>
            <a:r>
              <a:rPr lang="en-US" altLang="ru-RU"/>
              <a:t>2. No assumptions may be made about speeds or the number of CPUs.</a:t>
            </a:r>
          </a:p>
          <a:p>
            <a:pPr algn="l" defTabSz="457200" fontAlgn="base">
              <a:spcAft>
                <a:spcPct val="0"/>
              </a:spcAft>
              <a:buClrTx/>
            </a:pPr>
            <a:r>
              <a:rPr lang="en-US" altLang="ru-RU"/>
              <a:t>3. No process running outside its critical region may block other processes.</a:t>
            </a:r>
          </a:p>
          <a:p>
            <a:pPr algn="l" defTabSz="457200" fontAlgn="base">
              <a:spcAft>
                <a:spcPct val="0"/>
              </a:spcAft>
              <a:buClrTx/>
            </a:pPr>
            <a:r>
              <a:rPr lang="en-US" altLang="ru-RU"/>
              <a:t>4. No process should have to wait forever to enter its critical region.</a:t>
            </a:r>
          </a:p>
          <a:p>
            <a:pPr algn="l" defTabSz="457200" fontAlgn="base">
              <a:spcAft>
                <a:spcPct val="0"/>
              </a:spcAft>
              <a:buClrTx/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353088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524001" y="6597650"/>
            <a:ext cx="9142413" cy="17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>
                <a:ea typeface="DejaVu Sans" charset="0"/>
                <a:cs typeface="DejaVu Sans" charset="0"/>
              </a:rPr>
              <a:t>Tanenbaum &amp; Woodhull, Operating Systems: Design and Implementation, (c) 2006 Prentice-Hall, Inc. All rights reserved. 0-13-142938-8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4400">
                <a:solidFill>
                  <a:srgbClr val="FF0000"/>
                </a:solidFill>
              </a:rPr>
              <a:t>Mutual Exclusion with Busy Waiting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52400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609600" indent="-606425" algn="ctr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09600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fontAlgn="base">
              <a:spcAft>
                <a:spcPct val="0"/>
              </a:spcAft>
              <a:buClrTx/>
            </a:pPr>
            <a:r>
              <a:rPr lang="en-US" altLang="ru-RU"/>
              <a:t>Figure 2-9 Mutual exclusion using critical regions.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9" y="1565275"/>
            <a:ext cx="7742237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9408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878013" y="425450"/>
            <a:ext cx="8413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8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8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8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8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8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4400">
                <a:solidFill>
                  <a:srgbClr val="FF0000"/>
                </a:solidFill>
              </a:rPr>
              <a:t>Mutual Exclusion with Busy Waiting:</a:t>
            </a:r>
            <a:br>
              <a:rPr lang="en-US" altLang="ru-RU" sz="4400">
                <a:solidFill>
                  <a:srgbClr val="FF0000"/>
                </a:solidFill>
              </a:rPr>
            </a:br>
            <a:r>
              <a:rPr lang="en-US" altLang="ru-RU" sz="3600">
                <a:solidFill>
                  <a:srgbClr val="FF0000"/>
                </a:solidFill>
              </a:rPr>
              <a:t>Strict Alternation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411413" y="5130801"/>
            <a:ext cx="77597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8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8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8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8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8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</a:pPr>
            <a:r>
              <a:rPr lang="en-US" altLang="ru-RU" sz="2400"/>
              <a:t>Figure 2-23. A proposed solution to the critical region problem. (a) Process 0. (b) Process 1. In both cases, be sure to note the semicolons terminating the </a:t>
            </a:r>
            <a:r>
              <a:rPr lang="en-US" altLang="ru-RU" sz="2400" i="1"/>
              <a:t>while</a:t>
            </a:r>
            <a:r>
              <a:rPr lang="en-US" altLang="ru-RU" sz="2400"/>
              <a:t> statements.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739901" y="6492876"/>
            <a:ext cx="8672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8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8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8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8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8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>
                <a:solidFill>
                  <a:srgbClr val="8B8B8B"/>
                </a:solidFill>
                <a:ea typeface="DejaVu Sans" charset="0"/>
                <a:cs typeface="DejaVu Sans" charset="0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992314"/>
            <a:ext cx="8569325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2137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050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Mutex Locks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351088" y="1177926"/>
            <a:ext cx="6869112" cy="5254625"/>
          </a:xfrm>
        </p:spPr>
        <p:txBody>
          <a:bodyPr/>
          <a:lstStyle/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OS </a:t>
            </a:r>
            <a:r>
              <a:rPr lang="en-US" dirty="0">
                <a:ea typeface="ＭＳ Ｐゴシック" charset="0"/>
                <a:cs typeface="ＭＳ Ｐゴシック" charset="0"/>
              </a:rPr>
              <a:t>designers build software tools to solve critical section problem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Simplest is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mutex</a:t>
            </a:r>
            <a:r>
              <a:rPr lang="en-US" dirty="0">
                <a:ea typeface="ＭＳ Ｐゴシック" charset="0"/>
                <a:cs typeface="ＭＳ Ｐゴシック" charset="0"/>
              </a:rPr>
              <a:t> lock</a:t>
            </a: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Protect a critical section  </a:t>
            </a:r>
            <a:r>
              <a:rPr lang="en-US" dirty="0">
                <a:ea typeface="ＭＳ Ｐゴシック" charset="0"/>
                <a:cs typeface="ＭＳ Ｐゴシック" charset="0"/>
              </a:rPr>
              <a:t>by first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lock then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lock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742876" lvl="1" indent="-285722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Boolean variable indicating if lock is available or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not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Calls to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acquire()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release()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must be atomic</a:t>
            </a:r>
          </a:p>
          <a:p>
            <a:pPr marL="742876" lvl="1" indent="-285722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Usually implemented via hardware atomic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instructions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342866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But this solution requires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busy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waiting</a:t>
            </a:r>
          </a:p>
          <a:p>
            <a:pPr marL="742896" lvl="1" indent="-342866">
              <a:lnSpc>
                <a:spcPct val="90000"/>
              </a:lnSpc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This </a:t>
            </a:r>
            <a:r>
              <a:rPr lang="en-US" dirty="0">
                <a:ea typeface="ＭＳ Ｐゴシック" charset="0"/>
                <a:cs typeface="ＭＳ Ｐゴシック" charset="0"/>
              </a:rPr>
              <a:t>lock therefore called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-128"/>
              </a:rPr>
              <a:t>spinlock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2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938463" y="4684714"/>
            <a:ext cx="1587500" cy="377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0875" indent="-1936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03338" indent="-38893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57388" indent="-5857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9850" indent="-7810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925764" y="4030663"/>
            <a:ext cx="1589087" cy="3794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50875" indent="-19367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03338" indent="-38893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57388" indent="-5857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609850" indent="-7810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1981200" y="161926"/>
            <a:ext cx="8229600" cy="576263"/>
          </a:xfrm>
        </p:spPr>
        <p:txBody>
          <a:bodyPr/>
          <a:lstStyle/>
          <a:p>
            <a:r>
              <a:rPr lang="en-US" altLang="en-US" smtClean="0"/>
              <a:t>acquire() and release()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2406650" y="1169989"/>
            <a:ext cx="7234238" cy="4530725"/>
          </a:xfrm>
        </p:spPr>
        <p:txBody>
          <a:bodyPr/>
          <a:lstStyle/>
          <a:p>
            <a:pPr marL="0" indent="0"/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acquire() {</a:t>
            </a:r>
            <a:b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while (!available)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; /* busy wait */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available = false;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release() {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available = true;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/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do { </a:t>
            </a:r>
          </a:p>
          <a:p>
            <a:pPr marL="0" indent="0">
              <a:buNone/>
            </a:pPr>
            <a:r>
              <a:rPr lang="en-US" alt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    acquire lock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critical section</a:t>
            </a:r>
          </a:p>
          <a:p>
            <a:pPr marL="0" indent="0">
              <a:buNone/>
            </a:pPr>
            <a:r>
              <a:rPr lang="en-US" altLang="en-US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    release lock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remainder section </a:t>
            </a:r>
          </a:p>
          <a:p>
            <a:pPr marL="0" indent="0"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} while (true); </a:t>
            </a:r>
          </a:p>
          <a:p>
            <a:pPr marL="0" indent="0">
              <a:buNone/>
            </a:pPr>
            <a:endParaRPr lang="en-US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488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8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8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8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8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8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4400">
                <a:solidFill>
                  <a:srgbClr val="FF0000"/>
                </a:solidFill>
              </a:rPr>
              <a:t>Mutexes in Pthreads (1)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411413" y="5513389"/>
            <a:ext cx="77597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8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8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8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8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8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ts val="488"/>
              </a:spcBef>
              <a:spcAft>
                <a:spcPct val="0"/>
              </a:spcAft>
            </a:pPr>
            <a:r>
              <a:rPr lang="en-US" altLang="ru-RU" sz="2400"/>
              <a:t>Figure 2-30. Some of the Pthreads calls relating to mutexes.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739901" y="6492876"/>
            <a:ext cx="8672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8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8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8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8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8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8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>
                <a:solidFill>
                  <a:srgbClr val="8B8B8B"/>
                </a:solidFill>
                <a:ea typeface="DejaVu Sans" charset="0"/>
                <a:cs typeface="DejaVu Sans" charset="0"/>
              </a:rPr>
              <a:t>Tanenbaum &amp; Bo,Modern  Operating Systems:4th ed., (c) 2013 Prentice-Hall, Inc. All rights reserved. 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162175"/>
            <a:ext cx="6629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2076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354</Words>
  <Application>Microsoft Macintosh PowerPoint</Application>
  <PresentationFormat>Другой</PresentationFormat>
  <Paragraphs>47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1_Office Theme</vt:lpstr>
      <vt:lpstr>2_Office Theme</vt:lpstr>
      <vt:lpstr>os-8</vt:lpstr>
      <vt:lpstr>Презентация PowerPoint</vt:lpstr>
      <vt:lpstr>Презентация PowerPoint</vt:lpstr>
      <vt:lpstr>Презентация PowerPoint</vt:lpstr>
      <vt:lpstr>Mutex Locks</vt:lpstr>
      <vt:lpstr>acquire() and release()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Rizvi</dc:creator>
  <cp:lastModifiedBy>Жулдыз</cp:lastModifiedBy>
  <cp:revision>1</cp:revision>
  <dcterms:created xsi:type="dcterms:W3CDTF">2018-02-19T04:58:01Z</dcterms:created>
  <dcterms:modified xsi:type="dcterms:W3CDTF">2018-04-24T18:25:18Z</dcterms:modified>
</cp:coreProperties>
</file>