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4302" r:id="rId2"/>
  </p:sldMasterIdLst>
  <p:notesMasterIdLst>
    <p:notesMasterId r:id="rId30"/>
  </p:notesMasterIdLst>
  <p:handoutMasterIdLst>
    <p:handoutMasterId r:id="rId31"/>
  </p:handoutMasterIdLst>
  <p:sldIdLst>
    <p:sldId id="423" r:id="rId3"/>
    <p:sldId id="420" r:id="rId4"/>
    <p:sldId id="337" r:id="rId5"/>
    <p:sldId id="338" r:id="rId6"/>
    <p:sldId id="33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424" r:id="rId15"/>
    <p:sldId id="358" r:id="rId16"/>
    <p:sldId id="421" r:id="rId17"/>
    <p:sldId id="422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418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1808" y="-10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6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CB0A2CD8-3046-413C-9DC9-5861EA9B5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0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C81A1111-5B0B-46BD-9A16-7DA1AF57C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9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56455-17F9-44DC-A510-A27713BEAE76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8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A415BC-6ADA-4DF4-B66E-D4A123F3BDD6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42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E9EB4E-F574-4FD8-9E93-7CEDE29FCD2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2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389242-D0B8-4C6D-AC1B-35C2B9CEF76F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8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A1BC7C-49A9-479C-B6B6-F8A337426A1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8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EF6440-C3AB-428F-908C-0ED23722F95B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65C2B-A86A-4935-A43E-399F3E09617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62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E3E868-7C4D-4261-AABA-C68305BF1141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EF5389-E375-4267-A581-B7C952968743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3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F2480E-3AB5-425B-86DD-188A5C968D3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3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0567D1-55E8-4F47-98E7-47C370F95AE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1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1781C3-510B-4B3F-A717-BA8A80B29D2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4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55CBF8-8F40-452D-8A92-0EC1B15FD4C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67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4E443D-E0D3-4550-805D-705816C5EA69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F41029-ECE8-4AD8-92EC-835CA6150147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3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59E8DC-B039-4CF8-95EF-16D4AA6EE9D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7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F81C52-F95A-463A-A4E7-52347D868240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0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4E21A-4DB3-405D-9877-5CEB5FE5E001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3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492AEC-55FF-4373-8D30-8E5517763EB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D5D30D-BB77-4B35-9333-8F09305D32C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0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5FE0F5-552D-41FE-BEEE-DC755D86D272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6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5906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3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3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3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2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9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7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6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75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66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40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4E3D-CCC5-41EE-9D3A-8048086563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24.04.18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DCDD-9A3D-44A7-B69F-2964015C11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7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1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3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8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7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1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246E1D4B-1A09-484A-A4B3-27B71AB6C713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5906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BE34E3D-CCC5-41EE-9D3A-80480865633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24.04.18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33FDCDD-9A3D-44A7-B69F-2964015C11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73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7533"/>
          </a:xfrm>
        </p:spPr>
        <p:txBody>
          <a:bodyPr/>
          <a:lstStyle/>
          <a:p>
            <a:r>
              <a:rPr lang="en-US" dirty="0" smtClean="0"/>
              <a:t>Class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7153"/>
            <a:ext cx="7886700" cy="5351929"/>
          </a:xfrm>
        </p:spPr>
        <p:txBody>
          <a:bodyPr>
            <a:normAutofit/>
          </a:bodyPr>
          <a:lstStyle/>
          <a:p>
            <a:r>
              <a:rPr lang="en-US" dirty="0" smtClean="0"/>
              <a:t>Where is your test #1?</a:t>
            </a:r>
          </a:p>
          <a:p>
            <a:pPr lvl="1"/>
            <a:r>
              <a:rPr lang="en-US" dirty="0" smtClean="0"/>
              <a:t>Doing the final partial credit assigning.  In your hands on Monday lab.</a:t>
            </a:r>
          </a:p>
          <a:p>
            <a:r>
              <a:rPr lang="en-US" dirty="0" smtClean="0"/>
              <a:t>What about test #2?</a:t>
            </a:r>
          </a:p>
          <a:p>
            <a:pPr lvl="1"/>
            <a:r>
              <a:rPr lang="en-US" dirty="0" smtClean="0"/>
              <a:t>Next Friday, March 2.  Topics are concurrency and synchronization.</a:t>
            </a:r>
          </a:p>
          <a:p>
            <a:r>
              <a:rPr lang="en-US" dirty="0" smtClean="0"/>
              <a:t>How should you approach labs and lab assignments?</a:t>
            </a:r>
          </a:p>
          <a:p>
            <a:pPr lvl="1"/>
            <a:r>
              <a:rPr lang="en-US" dirty="0" smtClean="0"/>
              <a:t>It is your responsibility to come to lab recalling and at least partially understanding the lecture material</a:t>
            </a:r>
          </a:p>
          <a:p>
            <a:pPr lvl="1"/>
            <a:r>
              <a:rPr lang="en-US" dirty="0" smtClean="0"/>
              <a:t>Lab time </a:t>
            </a:r>
            <a:r>
              <a:rPr lang="en-US" b="1" u="sng" dirty="0" smtClean="0"/>
              <a:t>is not </a:t>
            </a:r>
            <a:r>
              <a:rPr lang="en-US" dirty="0" smtClean="0"/>
              <a:t>for reviewing the lecture, watching videos on the topic, looking up terms, etc.</a:t>
            </a:r>
          </a:p>
          <a:p>
            <a:pPr lvl="1"/>
            <a:r>
              <a:rPr lang="en-US" dirty="0" smtClean="0"/>
              <a:t>Lab time </a:t>
            </a:r>
            <a:r>
              <a:rPr lang="en-US" b="1" u="sng" dirty="0" smtClean="0"/>
              <a:t>is</a:t>
            </a:r>
            <a:r>
              <a:rPr lang="en-US" dirty="0" smtClean="0"/>
              <a:t> for working on exercises that illustrate the material discussed in lecture to help you understand it better and get more comfortable with the programming mechanisms</a:t>
            </a:r>
          </a:p>
          <a:p>
            <a:pPr lvl="1"/>
            <a:r>
              <a:rPr lang="en-US" dirty="0" smtClean="0"/>
              <a:t>Lab assignments are designed to be mostly doable during the lab time</a:t>
            </a:r>
          </a:p>
          <a:p>
            <a:r>
              <a:rPr lang="en-US" dirty="0" smtClean="0"/>
              <a:t>Should you withdraw from this class?</a:t>
            </a:r>
          </a:p>
          <a:p>
            <a:pPr lvl="1"/>
            <a:r>
              <a:rPr lang="en-US" dirty="0" smtClean="0"/>
              <a:t>Final withdrawal date is March 7</a:t>
            </a:r>
          </a:p>
          <a:p>
            <a:pPr lvl="1"/>
            <a:r>
              <a:rPr lang="en-US" dirty="0" smtClean="0"/>
              <a:t>Discuss it with me personally next week</a:t>
            </a:r>
          </a:p>
          <a:p>
            <a:pPr lvl="1"/>
            <a:r>
              <a:rPr lang="en-US" dirty="0" smtClean="0"/>
              <a:t>If you have a poor approach to the labs, you will not make it</a:t>
            </a:r>
          </a:p>
        </p:txBody>
      </p:sp>
    </p:spTree>
    <p:extLst>
      <p:ext uri="{BB962C8B-B14F-4D97-AF65-F5344CB8AC3E}">
        <p14:creationId xmlns:p14="http://schemas.microsoft.com/office/powerpoint/2010/main" val="162549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44450"/>
            <a:ext cx="8467725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Semaphore Implementation with no Busy waiting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1041400"/>
            <a:ext cx="6962775" cy="4700588"/>
          </a:xfrm>
        </p:spPr>
        <p:txBody>
          <a:bodyPr/>
          <a:lstStyle/>
          <a:p>
            <a:r>
              <a:rPr lang="en-US" altLang="en-US"/>
              <a:t>With each semaphore there is an associated waiting queue</a:t>
            </a:r>
          </a:p>
          <a:p>
            <a:r>
              <a:rPr lang="en-US" altLang="en-US"/>
              <a:t>Each entry in a waiting queue has two data items:</a:t>
            </a:r>
          </a:p>
          <a:p>
            <a:pPr lvl="1"/>
            <a:r>
              <a:rPr lang="en-US" altLang="en-US"/>
              <a:t> value (of type integer)</a:t>
            </a:r>
          </a:p>
          <a:p>
            <a:pPr lvl="1"/>
            <a:r>
              <a:rPr lang="en-US" altLang="en-US"/>
              <a:t> pointer to next record in the list</a:t>
            </a:r>
          </a:p>
          <a:p>
            <a:r>
              <a:rPr lang="en-US" altLang="en-US"/>
              <a:t>Two operations: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block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place the process invoking the operation on the appropriate waiting queue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wakeup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remove one of processes in the waiting queue and place it in the ready queue</a:t>
            </a:r>
          </a:p>
          <a:p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typedef struct{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value;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struct process *list;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 semaphore; 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 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44463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400"/>
              <a:t>Implementation with no Busy waiting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54113" y="901700"/>
            <a:ext cx="6122987" cy="50292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wait(semaphore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S-&gt;value--;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 0)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block();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signal(semaphore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S-&gt;value++;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&lt;= 0)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remove a process P from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wakeup(P);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1925"/>
            <a:ext cx="7716837" cy="576263"/>
          </a:xfrm>
        </p:spPr>
        <p:txBody>
          <a:bodyPr/>
          <a:lstStyle/>
          <a:p>
            <a:pPr eaLnBrk="1" hangingPunct="1"/>
            <a:r>
              <a:rPr lang="en-US" altLang="en-US"/>
              <a:t>Deadlock and Starvation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Deadlock </a:t>
            </a:r>
            <a:r>
              <a:rPr lang="en-US" altLang="en-US"/>
              <a:t>–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>
                <a:solidFill>
                  <a:srgbClr val="000000"/>
                </a:solidFill>
              </a:rPr>
              <a:t>Let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>
                <a:solidFill>
                  <a:srgbClr val="000000"/>
                </a:solidFill>
              </a:rPr>
              <a:t> and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be </a:t>
            </a:r>
            <a:r>
              <a:rPr lang="en-US" altLang="en-US"/>
              <a:t>two semaphores initialized to 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i="1">
                <a:solidFill>
                  <a:srgbClr val="000000"/>
                </a:solidFill>
              </a:rPr>
              <a:t>		        P</a:t>
            </a:r>
            <a:r>
              <a:rPr lang="en-US" altLang="en-US" baseline="-25000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</a:rPr>
              <a:t>	                           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 baseline="-25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wait(S); 	              wait(Q);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wait(Q); 	              wait(S);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...		     ...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signal(S);                 signal(Q);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signal(Q);                 signal(S);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>
                <a:solidFill>
                  <a:srgbClr val="3366FF"/>
                </a:solidFill>
                <a:sym typeface="MT Extra" pitchFamily="18" charset="2"/>
              </a:rPr>
              <a:t>Starvation</a:t>
            </a:r>
            <a:r>
              <a:rPr lang="en-US" altLang="en-US">
                <a:solidFill>
                  <a:srgbClr val="3366FF"/>
                </a:solidFill>
                <a:sym typeface="MT Extra" pitchFamily="18" charset="2"/>
              </a:rPr>
              <a:t> </a:t>
            </a:r>
            <a:r>
              <a:rPr lang="en-US" altLang="en-US"/>
              <a:t>– </a:t>
            </a:r>
            <a:r>
              <a:rPr lang="en-US" altLang="en-US" b="1">
                <a:solidFill>
                  <a:srgbClr val="3366FF"/>
                </a:solidFill>
              </a:rPr>
              <a:t>indefinite blocking  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sz="1600"/>
              <a:t>A process may never be removed from the semaphore queue in which it is suspended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Priority Inversion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Scheduling problem when lower-priority process holds a lock needed by higher-priority process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altLang="en-US" sz="1600"/>
              <a:t>Solved via </a:t>
            </a:r>
            <a:r>
              <a:rPr lang="en-US" altLang="en-US" sz="1600" b="1">
                <a:solidFill>
                  <a:srgbClr val="3366FF"/>
                </a:solidFill>
              </a:rPr>
              <a:t>priority-inheritance protocol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7533"/>
          </a:xfrm>
        </p:spPr>
        <p:txBody>
          <a:bodyPr/>
          <a:lstStyle/>
          <a:p>
            <a:r>
              <a:rPr lang="en-US" dirty="0" smtClean="0"/>
              <a:t>Programming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1953"/>
            <a:ext cx="8515350" cy="504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argument: 0 means shared between threads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non-zero means shared between processes (requires shared memory)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argument: initial value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64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18573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Classical Problems of Synchronization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24750" cy="4530725"/>
          </a:xfrm>
        </p:spPr>
        <p:txBody>
          <a:bodyPr/>
          <a:lstStyle/>
          <a:p>
            <a:r>
              <a:rPr lang="en-US" altLang="en-US"/>
              <a:t>Classical problems used to test newly-proposed synchronization schemes</a:t>
            </a:r>
          </a:p>
          <a:p>
            <a:pPr lvl="1"/>
            <a:r>
              <a:rPr lang="en-US" altLang="en-US"/>
              <a:t>Bounded-Buffer Problem</a:t>
            </a:r>
          </a:p>
          <a:p>
            <a:pPr lvl="1"/>
            <a:r>
              <a:rPr lang="en-US" altLang="en-US"/>
              <a:t>Readers and Writers Problem</a:t>
            </a:r>
          </a:p>
          <a:p>
            <a:pPr lvl="1"/>
            <a:r>
              <a:rPr lang="en-US" altLang="en-US"/>
              <a:t>Dining-Philosophers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73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258888"/>
            <a:ext cx="6732588" cy="455771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while (counter == BUFFER_SIZE) 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	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buffer[in] = next_produced;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1428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2063"/>
            <a:ext cx="6877050" cy="48609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277813"/>
            <a:ext cx="7407275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Bounded-Buffer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3813"/>
            <a:ext cx="7210425" cy="3725862"/>
          </a:xfrm>
        </p:spPr>
        <p:txBody>
          <a:bodyPr/>
          <a:lstStyle/>
          <a:p>
            <a:r>
              <a:rPr lang="en-US" altLang="en-US" sz="2000" b="1" i="1"/>
              <a:t>n</a:t>
            </a:r>
            <a:r>
              <a:rPr lang="en-US" altLang="en-US"/>
              <a:t> buffers, each can hold one item</a:t>
            </a:r>
          </a:p>
          <a:p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>
                <a:solidFill>
                  <a:srgbClr val="000000"/>
                </a:solidFill>
              </a:rPr>
              <a:t> i</a:t>
            </a:r>
            <a:r>
              <a:rPr lang="en-US" altLang="en-US"/>
              <a:t>nitialized to the value 1</a:t>
            </a:r>
          </a:p>
          <a:p>
            <a:r>
              <a:rPr lang="en-US" altLang="en-US">
                <a:solidFill>
                  <a:srgbClr val="000000"/>
                </a:solidFill>
              </a:rPr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en-US">
                <a:solidFill>
                  <a:srgbClr val="000000"/>
                </a:solidFill>
              </a:rPr>
              <a:t> initialized </a:t>
            </a:r>
            <a:r>
              <a:rPr lang="en-US" altLang="en-US"/>
              <a:t>to the value 0</a:t>
            </a:r>
          </a:p>
          <a:p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initialized </a:t>
            </a:r>
            <a:r>
              <a:rPr lang="en-US" altLang="en-US"/>
              <a:t>to the value n</a:t>
            </a:r>
          </a:p>
          <a:p>
            <a:endParaRPr lang="en-US" altLang="en-US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76213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79525"/>
            <a:ext cx="7848600" cy="4876800"/>
          </a:xfrm>
        </p:spPr>
        <p:txBody>
          <a:bodyPr/>
          <a:lstStyle/>
          <a:p>
            <a:r>
              <a:rPr lang="en-US" altLang="en-US" sz="160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/* produce an item in next_produced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176213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7848600" cy="4876800"/>
          </a:xfrm>
        </p:spPr>
        <p:txBody>
          <a:bodyPr/>
          <a:lstStyle/>
          <a:p>
            <a:pPr marL="342866" indent="-342866">
              <a:buFont typeface="Monotype Sorts" charset="0"/>
              <a:buChar char="n"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The structure of the consumer process</a:t>
            </a:r>
          </a:p>
          <a:p>
            <a:pPr marL="342866" indent="-342866">
              <a:buFont typeface="Monotype Sorts" charset="0"/>
              <a:buChar char="n"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>
                <a:latin typeface="Courier New"/>
                <a:ea typeface="ＭＳ Ｐゴシック" pitchFamily="-84" charset="-128"/>
                <a:cs typeface="Courier New"/>
              </a:rPr>
              <a:t>     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Do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wait(full);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remove an item from buffer to 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next_consumed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signal(empty);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consume the item in next consumed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} while (true); </a:t>
            </a:r>
          </a:p>
          <a:p>
            <a:pPr marL="342866" indent="-342866"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784225" y="187325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7250" y="1125538"/>
            <a:ext cx="6892925" cy="4860925"/>
          </a:xfrm>
        </p:spPr>
        <p:txBody>
          <a:bodyPr/>
          <a:lstStyle/>
          <a:p>
            <a:r>
              <a:rPr lang="en-US" altLang="en-US" dirty="0"/>
              <a:t>Processes can execute concurrently</a:t>
            </a:r>
          </a:p>
          <a:p>
            <a:pPr lvl="1"/>
            <a:r>
              <a:rPr lang="en-US" altLang="en-US" dirty="0"/>
              <a:t>May be interrupted at any time, partially completing execution</a:t>
            </a:r>
          </a:p>
          <a:p>
            <a:r>
              <a:rPr lang="en-US" altLang="en-US" dirty="0"/>
              <a:t>Concurrent access to shared data may result in data inconsistency</a:t>
            </a:r>
          </a:p>
          <a:p>
            <a:r>
              <a:rPr lang="en-US" altLang="en-US" dirty="0"/>
              <a:t>Maintaining data consistency requires mechanisms to ensure the orderly execution of cooperating </a:t>
            </a:r>
            <a:r>
              <a:rPr lang="en-US" altLang="en-US" dirty="0" smtClean="0"/>
              <a:t>processes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46050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866063" cy="5005388"/>
          </a:xfrm>
        </p:spPr>
        <p:txBody>
          <a:bodyPr/>
          <a:lstStyle/>
          <a:p>
            <a:r>
              <a:rPr lang="en-US" altLang="en-US"/>
              <a:t>A data set is shared among a number of concurrent processes</a:t>
            </a:r>
          </a:p>
          <a:p>
            <a:pPr lvl="1"/>
            <a:r>
              <a:rPr lang="en-US" altLang="en-US"/>
              <a:t>Readers – only read the data set; they do </a:t>
            </a:r>
            <a:r>
              <a:rPr lang="en-US" altLang="en-US" b="1" i="1"/>
              <a:t>not</a:t>
            </a:r>
            <a:r>
              <a:rPr lang="en-US" altLang="en-US" b="1"/>
              <a:t> </a:t>
            </a:r>
            <a:r>
              <a:rPr lang="en-US" altLang="en-US"/>
              <a:t>perform any updates</a:t>
            </a:r>
          </a:p>
          <a:p>
            <a:pPr lvl="1"/>
            <a:r>
              <a:rPr lang="en-US" altLang="en-US"/>
              <a:t>Writers   – can both read and write</a:t>
            </a:r>
          </a:p>
          <a:p>
            <a:r>
              <a:rPr lang="en-US" altLang="en-US"/>
              <a:t>Problem – allow multiple readers to read at the same time</a:t>
            </a:r>
          </a:p>
          <a:p>
            <a:pPr lvl="1"/>
            <a:r>
              <a:rPr lang="en-US" altLang="en-US"/>
              <a:t>Only one single writer can access the shared data at the same time</a:t>
            </a:r>
          </a:p>
          <a:p>
            <a:r>
              <a:rPr lang="en-US" altLang="en-US"/>
              <a:t>Several variations of how readers and writers are considered  – all involve some form of priorities</a:t>
            </a:r>
          </a:p>
          <a:p>
            <a:r>
              <a:rPr lang="en-US" altLang="en-US"/>
              <a:t>Shared Data</a:t>
            </a:r>
          </a:p>
          <a:p>
            <a:pPr lvl="1"/>
            <a:r>
              <a:rPr lang="en-US" altLang="en-US"/>
              <a:t>Data set</a:t>
            </a:r>
          </a:p>
          <a:p>
            <a:pPr lvl="1"/>
            <a:r>
              <a:rPr lang="en-US" altLang="en-US"/>
              <a:t>Semaphore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/>
              <a:t>initialized to 1</a:t>
            </a:r>
          </a:p>
          <a:p>
            <a:pPr lvl="1"/>
            <a:r>
              <a:rPr lang="en-US" altLang="en-US"/>
              <a:t>Semaphore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/>
              <a:t>initialized to 1</a:t>
            </a:r>
          </a:p>
          <a:p>
            <a:pPr lvl="1"/>
            <a:r>
              <a:rPr lang="en-US" altLang="en-US"/>
              <a:t>Integer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/>
              <a:t> initialized to 0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160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wait(rw_mutex);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signal(rw_mutex);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90500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076325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The structure of a reader process</a:t>
            </a:r>
            <a:endParaRPr lang="en-US" altLang="en-US" sz="160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wait(mutex);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read_count++;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if (read_count == 1)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wait(rw_mutex);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wait(mutex);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read count--;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if (read_count == 0)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signal(rw_mutex);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} while (true);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55713" y="147638"/>
            <a:ext cx="7677150" cy="576262"/>
          </a:xfrm>
        </p:spPr>
        <p:txBody>
          <a:bodyPr/>
          <a:lstStyle/>
          <a:p>
            <a:r>
              <a:rPr lang="en-US" altLang="en-US"/>
              <a:t>Readers-Writers Problem Variations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79475" y="1146175"/>
            <a:ext cx="6359525" cy="4530725"/>
          </a:xfrm>
        </p:spPr>
        <p:txBody>
          <a:bodyPr/>
          <a:lstStyle/>
          <a:p>
            <a:r>
              <a:rPr lang="en-US" altLang="en-US" b="1" i="1"/>
              <a:t>First</a:t>
            </a:r>
            <a:r>
              <a:rPr lang="en-US" altLang="en-US" i="1"/>
              <a:t>  </a:t>
            </a:r>
            <a:r>
              <a:rPr lang="en-US" altLang="en-US"/>
              <a:t>variation – no reader kept waiting unless writer has permission to use shared object</a:t>
            </a:r>
          </a:p>
          <a:p>
            <a:r>
              <a:rPr lang="en-US" altLang="en-US" b="1" i="1"/>
              <a:t>Second</a:t>
            </a:r>
            <a:r>
              <a:rPr lang="en-US" altLang="en-US" i="1"/>
              <a:t> </a:t>
            </a:r>
            <a:r>
              <a:rPr lang="en-US" altLang="en-US"/>
              <a:t>variation – once writer is ready, it performs the write ASAP</a:t>
            </a:r>
          </a:p>
          <a:p>
            <a:r>
              <a:rPr lang="en-US" altLang="en-US"/>
              <a:t>Both may have starvation leading to even more variations</a:t>
            </a:r>
          </a:p>
          <a:p>
            <a:r>
              <a:rPr lang="en-US" altLang="en-US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47638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3403600"/>
            <a:ext cx="6908800" cy="27654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Don’</a:t>
            </a:r>
            <a:r>
              <a:rPr lang="en-US" altLang="ja-JP" sz="1600"/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160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600"/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1600"/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60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600"/>
              <a:t>Semaphore </a:t>
            </a:r>
            <a:r>
              <a:rPr lang="en-US" altLang="en-US" sz="1600">
                <a:solidFill>
                  <a:srgbClr val="FF0000"/>
                </a:solidFill>
              </a:rPr>
              <a:t>chopstick [5]</a:t>
            </a:r>
            <a:r>
              <a:rPr lang="en-US" altLang="en-US" sz="1600"/>
              <a:t> initialized to 1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16192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/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/>
              <a:t>The structure of Philosopher</a:t>
            </a:r>
            <a:r>
              <a:rPr lang="en-US" altLang="en-US" i="1">
                <a:solidFill>
                  <a:srgbClr val="0000FF"/>
                </a:solidFill>
              </a:rPr>
              <a:t> i</a:t>
            </a:r>
            <a:r>
              <a:rPr lang="en-US" altLang="en-US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wait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 while (TRUE);</a:t>
            </a:r>
            <a:endParaRPr lang="en-US" altLang="en-US" sz="160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42875"/>
            <a:ext cx="8002588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Dining-Philosophers Problem Algorithm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23963"/>
            <a:ext cx="6442075" cy="4860925"/>
          </a:xfrm>
        </p:spPr>
        <p:txBody>
          <a:bodyPr/>
          <a:lstStyle/>
          <a:p>
            <a:r>
              <a:rPr lang="en-US" altLang="en-US"/>
              <a:t>Deadlock handling</a:t>
            </a:r>
          </a:p>
          <a:p>
            <a:pPr lvl="1"/>
            <a:r>
              <a:rPr lang="en-US" altLang="en-US"/>
              <a:t> Allow at most 4 philosophers to be sitting simultaneously at  the table.</a:t>
            </a:r>
          </a:p>
          <a:p>
            <a:pPr lvl="1"/>
            <a:r>
              <a:rPr lang="en-US" altLang="en-US"/>
              <a:t> Allow a philosopher to pick up  the forks only if both are available (picking must be done in a critical section.</a:t>
            </a:r>
          </a:p>
          <a:p>
            <a:pPr lvl="1"/>
            <a:r>
              <a:rPr lang="en-US" altLang="en-US"/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pPr lvl="1"/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05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/>
              <a:t>Problems with Semaphores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/>
          <a:lstStyle/>
          <a:p>
            <a:r>
              <a:rPr lang="en-US" altLang="en-US"/>
              <a:t> Incorrect use of semaphore operations: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 signal (mutex)  ….  wait (mutex)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 wait (mutex)  …  wait (mutex)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 Omitting  of wait (mutex) or signal (mutex) (or both)</a:t>
            </a:r>
          </a:p>
          <a:p>
            <a:pPr lvl="1"/>
            <a:endParaRPr lang="en-US" altLang="en-US"/>
          </a:p>
          <a:p>
            <a:r>
              <a:rPr lang="en-US" altLang="en-US"/>
              <a:t>Deadlock and starvation are possible.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1004888" y="1177925"/>
            <a:ext cx="8067675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counter++ </a:t>
            </a:r>
            <a:r>
              <a:rPr lang="en-US" altLang="en-US" sz="1600"/>
              <a:t>could be implemented as</a:t>
            </a:r>
            <a:br>
              <a:rPr lang="en-US" altLang="en-US" sz="1600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  <a:b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register1 = register1 + 1</a:t>
            </a:r>
            <a:b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register1</a:t>
            </a:r>
            <a:endParaRPr lang="en-US" altLang="en-US" sz="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/>
              <a:t>could be implemented as</a:t>
            </a:r>
            <a:br>
              <a:rPr lang="en-US" altLang="en-US" sz="1600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b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register2 = register2 - 1</a:t>
            </a:r>
            <a:b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/>
              <a:t>Consider this execution interleaving with </a:t>
            </a:r>
            <a:r>
              <a:rPr lang="ja-JP" altLang="en-US" sz="1600"/>
              <a:t>“</a:t>
            </a:r>
            <a:r>
              <a:rPr lang="en-US" altLang="ja-JP" sz="1600"/>
              <a:t>count = 5</a:t>
            </a:r>
            <a:r>
              <a:rPr lang="ja-JP" altLang="en-US" sz="1600"/>
              <a:t>”</a:t>
            </a:r>
            <a:r>
              <a:rPr lang="en-US" altLang="ja-JP" sz="1600"/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/>
              <a:t>	S0: producer execute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>
                <a:latin typeface="Courier New" panose="02070309020205020404" pitchFamily="49" charset="0"/>
              </a:rPr>
              <a:t>         </a:t>
            </a:r>
            <a:r>
              <a:rPr lang="en-US" altLang="en-US" sz="1600"/>
              <a:t>{register1 = 5}</a:t>
            </a:r>
            <a:br>
              <a:rPr lang="en-US" altLang="en-US" sz="1600"/>
            </a:br>
            <a:r>
              <a:rPr lang="en-US" altLang="en-US" sz="1600"/>
              <a:t>S1: producer execute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/>
              <a:t>{register1 = 6} </a:t>
            </a:r>
            <a:br>
              <a:rPr lang="en-US" altLang="en-US" sz="1600"/>
            </a:br>
            <a:r>
              <a:rPr lang="en-US" altLang="en-US" sz="1600"/>
              <a:t>S2: consumer execute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>
                <a:latin typeface="Courier New" panose="02070309020205020404" pitchFamily="49" charset="0"/>
              </a:rPr>
              <a:t>        </a:t>
            </a:r>
            <a:r>
              <a:rPr lang="en-US" altLang="en-US" sz="1600"/>
              <a:t>{register2 = 5} </a:t>
            </a:r>
            <a:br>
              <a:rPr lang="en-US" altLang="en-US" sz="1600"/>
            </a:br>
            <a:r>
              <a:rPr lang="en-US" altLang="en-US" sz="1600"/>
              <a:t>S3: consumer execute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/>
              <a:t>{register2 = 4} </a:t>
            </a:r>
            <a:br>
              <a:rPr lang="en-US" altLang="en-US" sz="1600"/>
            </a:br>
            <a:r>
              <a:rPr lang="en-US" altLang="en-US" sz="1600"/>
              <a:t>S4: producer execute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/>
              <a:t>{counter = 6 } </a:t>
            </a:r>
            <a:br>
              <a:rPr lang="en-US" altLang="en-US" sz="1600"/>
            </a:br>
            <a:r>
              <a:rPr lang="en-US" altLang="en-US" sz="1600"/>
              <a:t>S5: consumer execute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/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Critical Section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08050" y="1131888"/>
            <a:ext cx="6940550" cy="4530725"/>
          </a:xfrm>
        </p:spPr>
        <p:txBody>
          <a:bodyPr/>
          <a:lstStyle/>
          <a:p>
            <a:r>
              <a:rPr lang="en-US" altLang="en-US"/>
              <a:t>Consider system of </a:t>
            </a:r>
            <a:r>
              <a:rPr lang="en-US" altLang="en-US" b="1" i="1"/>
              <a:t>n</a:t>
            </a:r>
            <a:r>
              <a:rPr lang="en-US" altLang="en-US" b="1"/>
              <a:t> </a:t>
            </a:r>
            <a:r>
              <a:rPr lang="en-US" altLang="en-US"/>
              <a:t>processes {</a:t>
            </a:r>
            <a:r>
              <a:rPr lang="en-US" altLang="en-US" b="1" i="1"/>
              <a:t>p</a:t>
            </a:r>
            <a:r>
              <a:rPr lang="en-US" altLang="en-US" b="1" i="1" baseline="-25000"/>
              <a:t>0</a:t>
            </a:r>
            <a:r>
              <a:rPr lang="en-US" altLang="en-US" b="1" i="1"/>
              <a:t>, p</a:t>
            </a:r>
            <a:r>
              <a:rPr lang="en-US" altLang="en-US" b="1" i="1" baseline="-25000"/>
              <a:t>1</a:t>
            </a:r>
            <a:r>
              <a:rPr lang="en-US" altLang="en-US" b="1" i="1"/>
              <a:t>, … p</a:t>
            </a:r>
            <a:r>
              <a:rPr lang="en-US" altLang="en-US" b="1" i="1" baseline="-25000"/>
              <a:t>n-1</a:t>
            </a:r>
            <a:r>
              <a:rPr lang="en-US" altLang="en-US"/>
              <a:t>}</a:t>
            </a:r>
          </a:p>
          <a:p>
            <a:r>
              <a:rPr lang="en-US" altLang="en-US"/>
              <a:t>Each process has </a:t>
            </a:r>
            <a:r>
              <a:rPr lang="en-US" altLang="en-US" b="1">
                <a:solidFill>
                  <a:srgbClr val="3366FF"/>
                </a:solidFill>
              </a:rPr>
              <a:t>critical section </a:t>
            </a:r>
            <a:r>
              <a:rPr lang="en-US" altLang="en-US"/>
              <a:t>segment of code</a:t>
            </a:r>
          </a:p>
          <a:p>
            <a:pPr lvl="1"/>
            <a:r>
              <a:rPr lang="en-US" altLang="en-US"/>
              <a:t>Process may be changing common variables, updating table, writing file, etc</a:t>
            </a:r>
          </a:p>
          <a:p>
            <a:pPr lvl="1"/>
            <a:r>
              <a:rPr lang="en-US" altLang="en-US"/>
              <a:t>When one process in critical section, no other may be in its critical section</a:t>
            </a:r>
          </a:p>
          <a:p>
            <a:r>
              <a:rPr lang="en-US" altLang="en-US" b="1" i="1"/>
              <a:t>Critical section problem </a:t>
            </a:r>
            <a:r>
              <a:rPr lang="en-US" altLang="en-US"/>
              <a:t>is to design protocol to solve this</a:t>
            </a:r>
          </a:p>
          <a:p>
            <a:r>
              <a:rPr lang="en-US" altLang="en-US"/>
              <a:t>Each process must ask permission to enter critical section in </a:t>
            </a:r>
            <a:r>
              <a:rPr lang="en-US" altLang="en-US" b="1">
                <a:solidFill>
                  <a:srgbClr val="3366FF"/>
                </a:solidFill>
              </a:rPr>
              <a:t>entry section</a:t>
            </a:r>
            <a:r>
              <a:rPr lang="en-US" altLang="en-US"/>
              <a:t>, may follow critical section with </a:t>
            </a:r>
            <a:r>
              <a:rPr lang="en-US" altLang="en-US" b="1">
                <a:solidFill>
                  <a:srgbClr val="3366FF"/>
                </a:solidFill>
              </a:rPr>
              <a:t>exit section</a:t>
            </a:r>
            <a:r>
              <a:rPr lang="en-US" altLang="en-US"/>
              <a:t>, then </a:t>
            </a:r>
            <a:r>
              <a:rPr lang="en-US" altLang="en-US" b="1">
                <a:solidFill>
                  <a:srgbClr val="3366FF"/>
                </a:solidFill>
              </a:rPr>
              <a:t>remainder section</a:t>
            </a:r>
          </a:p>
          <a:p>
            <a:endParaRPr lang="en-US" altLang="en-US" b="1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r>
              <a:rPr lang="en-US" altLang="en-US"/>
              <a:t>Critical Section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 structure of process </a:t>
            </a:r>
            <a:r>
              <a:rPr lang="en-US" altLang="en-US" b="1" i="1"/>
              <a:t>P</a:t>
            </a:r>
            <a:r>
              <a:rPr lang="en-US" altLang="en-US" b="1" i="1" baseline="-25000"/>
              <a:t>i  </a:t>
            </a:r>
            <a:endParaRPr lang="en-US" altLang="en-US"/>
          </a:p>
          <a:p>
            <a:endParaRPr lang="en-US" altLang="en-US" b="1">
              <a:solidFill>
                <a:srgbClr val="0000FF"/>
              </a:solidFill>
            </a:endParaRP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1751013"/>
            <a:ext cx="3894137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Mutex 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77925"/>
            <a:ext cx="6869112" cy="5254625"/>
          </a:xfrm>
        </p:spPr>
        <p:txBody>
          <a:bodyPr/>
          <a:lstStyle/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Previous solutions are complicated and generally inaccessible to application programmers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OS designers build software tools to solve critical section problem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Simplest is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mutex</a:t>
            </a:r>
            <a:r>
              <a:rPr lang="en-US" dirty="0">
                <a:ea typeface="ＭＳ Ｐゴシック" charset="0"/>
                <a:cs typeface="ＭＳ Ｐゴシック" charset="0"/>
              </a:rPr>
              <a:t> lock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Protect a critical section  by first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lock then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the lock</a:t>
            </a:r>
          </a:p>
          <a:p>
            <a:pPr marL="742876" lvl="1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Boolean variable indicating if lock is available or not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Calls to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must be atomic</a:t>
            </a:r>
          </a:p>
          <a:p>
            <a:pPr marL="742876" lvl="1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Usually implemented via hardware atomic instructions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waiting</a:t>
            </a:r>
          </a:p>
          <a:p>
            <a:pPr marL="742896" lvl="1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This lock therefore called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14463" y="4684713"/>
            <a:ext cx="1587500" cy="377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01763" y="4030663"/>
            <a:ext cx="1589087" cy="379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r>
              <a:rPr lang="en-US" altLang="en-US"/>
              <a:t>acquire() and release()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882650" y="1169988"/>
            <a:ext cx="7234238" cy="4530725"/>
          </a:xfrm>
        </p:spPr>
        <p:txBody>
          <a:bodyPr/>
          <a:lstStyle/>
          <a:p>
            <a:pPr marL="0" indent="0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acquire()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while (!available)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; /* busy wait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available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release()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available = true;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do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    acquire lock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critical section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    release lock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remainder section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} while (true);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Semaphore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63638"/>
            <a:ext cx="7921625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Synchronization tool that provides more sophisticated ways (than Mutex locks)  for processes/threads to synchronize their activities.</a:t>
            </a:r>
            <a:endParaRPr lang="en-US" altLang="en-US" sz="16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Semaphore </a:t>
            </a:r>
            <a:r>
              <a:rPr lang="en-US" altLang="en-US" sz="1600" b="1" i="1" dirty="0"/>
              <a:t>S</a:t>
            </a:r>
            <a:r>
              <a:rPr lang="en-US" altLang="en-US" sz="1600" dirty="0"/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Originally called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P()</a:t>
            </a:r>
            <a:r>
              <a:rPr lang="en-US" altLang="en-US" dirty="0"/>
              <a:t> </a:t>
            </a:r>
            <a:r>
              <a:rPr lang="en-US" altLang="en-US" sz="1600" dirty="0"/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wait(S)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(S &lt;= 0)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; // busy wait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S--;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 operation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signal(S)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S++;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88925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/>
              <a:t>Semaphore Usage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93788"/>
            <a:ext cx="7194550" cy="4530725"/>
          </a:xfrm>
        </p:spPr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Counting semaphore </a:t>
            </a:r>
            <a:r>
              <a:rPr lang="en-US" altLang="en-US" sz="1600" dirty="0"/>
              <a:t>– integer value can range over an unrestricted domain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Binary semaphore </a:t>
            </a:r>
            <a:r>
              <a:rPr lang="en-US" altLang="en-US" sz="1600" dirty="0"/>
              <a:t>– integer value can range only between 0 and 1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Same as a </a:t>
            </a:r>
            <a:r>
              <a:rPr lang="en-US" altLang="en-US" sz="1600" b="1" dirty="0">
                <a:solidFill>
                  <a:srgbClr val="3366FF"/>
                </a:solidFill>
                <a:sym typeface="MT Extra" pitchFamily="18" charset="2"/>
              </a:rPr>
              <a:t>mutex lock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Can solve various synchronization problems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Consider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 and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  <a:r>
              <a:rPr lang="en-US" altLang="en-US" sz="1600" dirty="0">
                <a:sym typeface="MT Extra" pitchFamily="18" charset="2"/>
              </a:rPr>
              <a:t> that require</a:t>
            </a:r>
            <a:r>
              <a:rPr lang="en-US" altLang="en-US" sz="1600" b="1" i="1" dirty="0">
                <a:sym typeface="MT Extra" pitchFamily="18" charset="2"/>
              </a:rPr>
              <a:t> S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to happen before </a:t>
            </a:r>
            <a:r>
              <a:rPr lang="en-US" altLang="en-US" sz="1600" b="1" i="1" dirty="0">
                <a:sym typeface="MT Extra" pitchFamily="18" charset="2"/>
              </a:rPr>
              <a:t>S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</a:p>
          <a:p>
            <a:pPr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       Create a semaphore “</a:t>
            </a:r>
            <a:r>
              <a:rPr lang="en-US" altLang="ja-JP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synch</a:t>
            </a:r>
            <a:r>
              <a:rPr lang="en-US" altLang="en-US" sz="1600" dirty="0">
                <a:sym typeface="MT Extra" pitchFamily="18" charset="2"/>
              </a:rPr>
              <a:t>”</a:t>
            </a:r>
            <a:r>
              <a:rPr lang="en-US" altLang="ja-JP" sz="1600" dirty="0">
                <a:sym typeface="MT Extra" pitchFamily="18" charset="2"/>
              </a:rPr>
              <a:t> initialized to 0 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P1: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;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   signal(synch);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P2: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   wait(synch)</a:t>
            </a:r>
            <a:r>
              <a:rPr lang="en-US" altLang="en-US" sz="1400" dirty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MT Extra" pitchFamily="18" charset="2"/>
            </a:endParaRP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2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itchFamily="18" charset="2"/>
              </a:rPr>
              <a:t>;</a:t>
            </a:r>
            <a:endParaRPr lang="en-US" altLang="en-US" sz="1600" dirty="0">
              <a:sym typeface="MT Extra" pitchFamily="18" charset="2"/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sz="1600" dirty="0"/>
              <a:t>Can implement a counting semaphore </a:t>
            </a:r>
            <a:r>
              <a:rPr lang="en-US" altLang="en-US" sz="1600" b="1" i="1" dirty="0">
                <a:solidFill>
                  <a:srgbClr val="000000"/>
                </a:solidFill>
              </a:rPr>
              <a:t>S</a:t>
            </a:r>
            <a:r>
              <a:rPr lang="en-US" altLang="en-US" sz="1600" dirty="0"/>
              <a:t> as a binary semaphore</a:t>
            </a:r>
          </a:p>
          <a:p>
            <a:pPr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11606</TotalTime>
  <Words>1337</Words>
  <Application>Microsoft Macintosh PowerPoint</Application>
  <PresentationFormat>Экран (4:3)</PresentationFormat>
  <Paragraphs>301</Paragraphs>
  <Slides>27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os-8</vt:lpstr>
      <vt:lpstr>Office Theme</vt:lpstr>
      <vt:lpstr>Class Issues</vt:lpstr>
      <vt:lpstr>Review</vt:lpstr>
      <vt:lpstr>Race Condition</vt:lpstr>
      <vt:lpstr>Critical Section Problem</vt:lpstr>
      <vt:lpstr>Critical Section</vt:lpstr>
      <vt:lpstr>Mutex Locks</vt:lpstr>
      <vt:lpstr>acquire() and release()</vt:lpstr>
      <vt:lpstr>Semaphore</vt:lpstr>
      <vt:lpstr>Semaphore Usage</vt:lpstr>
      <vt:lpstr>Semaphore Implementation with no Busy waiting </vt:lpstr>
      <vt:lpstr>Implementation with no Busy waiting (Cont.)</vt:lpstr>
      <vt:lpstr>Deadlock and Starvation</vt:lpstr>
      <vt:lpstr>Programming details</vt:lpstr>
      <vt:lpstr>Classical Problems of Synchronization</vt:lpstr>
      <vt:lpstr>Producer </vt:lpstr>
      <vt:lpstr>Consumer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Dining-Philosophers Problem Algorithm (Cont.)</vt:lpstr>
      <vt:lpstr>Problems with Semaphores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Жулдыз</cp:lastModifiedBy>
  <cp:revision>227</cp:revision>
  <cp:lastPrinted>2013-09-18T17:45:18Z</cp:lastPrinted>
  <dcterms:created xsi:type="dcterms:W3CDTF">2011-01-13T23:43:38Z</dcterms:created>
  <dcterms:modified xsi:type="dcterms:W3CDTF">2018-04-24T14:44:13Z</dcterms:modified>
</cp:coreProperties>
</file>