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49"/>
  </p:notesMasterIdLst>
  <p:sldIdLst>
    <p:sldId id="256" r:id="rId2"/>
    <p:sldId id="263" r:id="rId3"/>
    <p:sldId id="283" r:id="rId4"/>
    <p:sldId id="322" r:id="rId5"/>
    <p:sldId id="284" r:id="rId6"/>
    <p:sldId id="285" r:id="rId7"/>
    <p:sldId id="286" r:id="rId8"/>
    <p:sldId id="287" r:id="rId9"/>
    <p:sldId id="323" r:id="rId10"/>
    <p:sldId id="257" r:id="rId11"/>
    <p:sldId id="259" r:id="rId12"/>
    <p:sldId id="258" r:id="rId13"/>
    <p:sldId id="260" r:id="rId14"/>
    <p:sldId id="261" r:id="rId15"/>
    <p:sldId id="262" r:id="rId16"/>
    <p:sldId id="324" r:id="rId17"/>
    <p:sldId id="289" r:id="rId18"/>
    <p:sldId id="290" r:id="rId19"/>
    <p:sldId id="291" r:id="rId20"/>
    <p:sldId id="292" r:id="rId21"/>
    <p:sldId id="325" r:id="rId22"/>
    <p:sldId id="264" r:id="rId23"/>
    <p:sldId id="266" r:id="rId24"/>
    <p:sldId id="268" r:id="rId25"/>
    <p:sldId id="326" r:id="rId26"/>
    <p:sldId id="271" r:id="rId27"/>
    <p:sldId id="270" r:id="rId28"/>
    <p:sldId id="269" r:id="rId29"/>
    <p:sldId id="274" r:id="rId30"/>
    <p:sldId id="272" r:id="rId31"/>
    <p:sldId id="273" r:id="rId32"/>
    <p:sldId id="327" r:id="rId33"/>
    <p:sldId id="298" r:id="rId34"/>
    <p:sldId id="297" r:id="rId35"/>
    <p:sldId id="299" r:id="rId36"/>
    <p:sldId id="300" r:id="rId37"/>
    <p:sldId id="301" r:id="rId38"/>
    <p:sldId id="328" r:id="rId39"/>
    <p:sldId id="307" r:id="rId40"/>
    <p:sldId id="308" r:id="rId41"/>
    <p:sldId id="310" r:id="rId42"/>
    <p:sldId id="309" r:id="rId43"/>
    <p:sldId id="329" r:id="rId44"/>
    <p:sldId id="318" r:id="rId45"/>
    <p:sldId id="319" r:id="rId46"/>
    <p:sldId id="320" r:id="rId47"/>
    <p:sldId id="321"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3800"/>
    <a:srgbClr val="DB3800"/>
    <a:srgbClr val="DC3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14" autoAdjust="0"/>
  </p:normalViewPr>
  <p:slideViewPr>
    <p:cSldViewPr snapToGrid="0">
      <p:cViewPr varScale="1">
        <p:scale>
          <a:sx n="70" d="100"/>
          <a:sy n="70" d="100"/>
        </p:scale>
        <p:origin x="1386" y="66"/>
      </p:cViewPr>
      <p:guideLst/>
    </p:cSldViewPr>
  </p:slideViewPr>
  <p:outlineViewPr>
    <p:cViewPr>
      <p:scale>
        <a:sx n="33" d="100"/>
        <a:sy n="33" d="100"/>
      </p:scale>
      <p:origin x="0" y="-2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C38DF8-29C7-4E75-BAA5-6ED530D630ED}" type="datetimeFigureOut">
              <a:rPr lang="zh-CN" altLang="en-US" smtClean="0"/>
              <a:t>2017/5/27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CC42-ABE3-44DA-AA97-AC109148E05E}" type="slidenum">
              <a:rPr lang="zh-CN" altLang="en-US" smtClean="0"/>
              <a:t>‹#›</a:t>
            </a:fld>
            <a:endParaRPr lang="zh-CN" altLang="en-US"/>
          </a:p>
        </p:txBody>
      </p:sp>
    </p:spTree>
    <p:extLst>
      <p:ext uri="{BB962C8B-B14F-4D97-AF65-F5344CB8AC3E}">
        <p14:creationId xmlns:p14="http://schemas.microsoft.com/office/powerpoint/2010/main" val="2743247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024F7F-63A7-48FE-87FB-F6917A73BAC7}" type="slidenum">
              <a:rPr lang="zh-CN" altLang="en-US" smtClean="0"/>
              <a:t>18</a:t>
            </a:fld>
            <a:endParaRPr lang="zh-CN" altLang="en-US"/>
          </a:p>
        </p:txBody>
      </p:sp>
    </p:spTree>
    <p:extLst>
      <p:ext uri="{BB962C8B-B14F-4D97-AF65-F5344CB8AC3E}">
        <p14:creationId xmlns:p14="http://schemas.microsoft.com/office/powerpoint/2010/main" val="247867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31800" y="758952"/>
            <a:ext cx="82931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431800" y="4455621"/>
            <a:ext cx="82931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AA3A6D5-8564-4A8A-AB4E-376B30F272D1}" type="datetimeFigureOut">
              <a:rPr lang="zh-CN" altLang="en-US" smtClean="0"/>
              <a:t>2017/5/27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759336-53C1-4203-A646-3BFA3768B82C}"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17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AA3A6D5-8564-4A8A-AB4E-376B30F272D1}" type="datetimeFigureOut">
              <a:rPr lang="zh-CN" altLang="en-US" smtClean="0"/>
              <a:t>2017/5/27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759336-53C1-4203-A646-3BFA3768B82C}" type="slidenum">
              <a:rPr lang="zh-CN" altLang="en-US" smtClean="0"/>
              <a:t>‹#›</a:t>
            </a:fld>
            <a:endParaRPr lang="zh-CN" altLang="en-US"/>
          </a:p>
        </p:txBody>
      </p:sp>
    </p:spTree>
    <p:extLst>
      <p:ext uri="{BB962C8B-B14F-4D97-AF65-F5344CB8AC3E}">
        <p14:creationId xmlns:p14="http://schemas.microsoft.com/office/powerpoint/2010/main" val="264826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AA3A6D5-8564-4A8A-AB4E-376B30F272D1}" type="datetimeFigureOut">
              <a:rPr lang="zh-CN" altLang="en-US" smtClean="0"/>
              <a:t>2017/5/27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759336-53C1-4203-A646-3BFA3768B82C}" type="slidenum">
              <a:rPr lang="zh-CN" altLang="en-US" smtClean="0"/>
              <a:t>‹#›</a:t>
            </a:fld>
            <a:endParaRPr lang="zh-CN" altLang="en-US"/>
          </a:p>
        </p:txBody>
      </p:sp>
    </p:spTree>
    <p:extLst>
      <p:ext uri="{BB962C8B-B14F-4D97-AF65-F5344CB8AC3E}">
        <p14:creationId xmlns:p14="http://schemas.microsoft.com/office/powerpoint/2010/main" val="239343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86605"/>
            <a:ext cx="8331200" cy="856396"/>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473200"/>
            <a:ext cx="8331199" cy="440859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AA3A6D5-8564-4A8A-AB4E-376B30F272D1}" type="datetimeFigureOut">
              <a:rPr lang="zh-CN" altLang="en-US" smtClean="0"/>
              <a:t>2017/5/27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759336-53C1-4203-A646-3BFA3768B82C}" type="slidenum">
              <a:rPr lang="zh-CN" altLang="en-US" smtClean="0"/>
              <a:t>‹#›</a:t>
            </a:fld>
            <a:endParaRPr lang="zh-CN" altLang="en-US"/>
          </a:p>
        </p:txBody>
      </p:sp>
    </p:spTree>
    <p:extLst>
      <p:ext uri="{BB962C8B-B14F-4D97-AF65-F5344CB8AC3E}">
        <p14:creationId xmlns:p14="http://schemas.microsoft.com/office/powerpoint/2010/main" val="3384041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AA3A6D5-8564-4A8A-AB4E-376B30F272D1}" type="datetimeFigureOut">
              <a:rPr lang="zh-CN" altLang="en-US" smtClean="0"/>
              <a:t>2017/5/27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C759336-53C1-4203-A646-3BFA3768B82C}"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33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AA3A6D5-8564-4A8A-AB4E-376B30F272D1}" type="datetimeFigureOut">
              <a:rPr lang="zh-CN" altLang="en-US" smtClean="0"/>
              <a:t>2017/5/27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759336-53C1-4203-A646-3BFA3768B82C}" type="slidenum">
              <a:rPr lang="zh-CN" altLang="en-US" smtClean="0"/>
              <a:t>‹#›</a:t>
            </a:fld>
            <a:endParaRPr lang="zh-CN" altLang="en-US"/>
          </a:p>
        </p:txBody>
      </p:sp>
    </p:spTree>
    <p:extLst>
      <p:ext uri="{BB962C8B-B14F-4D97-AF65-F5344CB8AC3E}">
        <p14:creationId xmlns:p14="http://schemas.microsoft.com/office/powerpoint/2010/main" val="79527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AA3A6D5-8564-4A8A-AB4E-376B30F272D1}" type="datetimeFigureOut">
              <a:rPr lang="zh-CN" altLang="en-US" smtClean="0"/>
              <a:t>2017/5/27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C759336-53C1-4203-A646-3BFA3768B82C}" type="slidenum">
              <a:rPr lang="zh-CN" altLang="en-US" smtClean="0"/>
              <a:t>‹#›</a:t>
            </a:fld>
            <a:endParaRPr lang="zh-CN" altLang="en-US"/>
          </a:p>
        </p:txBody>
      </p:sp>
    </p:spTree>
    <p:extLst>
      <p:ext uri="{BB962C8B-B14F-4D97-AF65-F5344CB8AC3E}">
        <p14:creationId xmlns:p14="http://schemas.microsoft.com/office/powerpoint/2010/main" val="19260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AA3A6D5-8564-4A8A-AB4E-376B30F272D1}" type="datetimeFigureOut">
              <a:rPr lang="zh-CN" altLang="en-US" smtClean="0"/>
              <a:t>2017/5/27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C759336-53C1-4203-A646-3BFA3768B82C}" type="slidenum">
              <a:rPr lang="zh-CN" altLang="en-US" smtClean="0"/>
              <a:t>‹#›</a:t>
            </a:fld>
            <a:endParaRPr lang="zh-CN" altLang="en-US"/>
          </a:p>
        </p:txBody>
      </p:sp>
    </p:spTree>
    <p:extLst>
      <p:ext uri="{BB962C8B-B14F-4D97-AF65-F5344CB8AC3E}">
        <p14:creationId xmlns:p14="http://schemas.microsoft.com/office/powerpoint/2010/main" val="407799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A3A6D5-8564-4A8A-AB4E-376B30F272D1}" type="datetimeFigureOut">
              <a:rPr lang="zh-CN" altLang="en-US" smtClean="0"/>
              <a:t>2017/5/27</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FC759336-53C1-4203-A646-3BFA3768B82C}" type="slidenum">
              <a:rPr lang="zh-CN" altLang="en-US" smtClean="0"/>
              <a:t>‹#›</a:t>
            </a:fld>
            <a:endParaRPr lang="zh-CN" altLang="en-US"/>
          </a:p>
        </p:txBody>
      </p:sp>
    </p:spTree>
    <p:extLst>
      <p:ext uri="{BB962C8B-B14F-4D97-AF65-F5344CB8AC3E}">
        <p14:creationId xmlns:p14="http://schemas.microsoft.com/office/powerpoint/2010/main" val="2940791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AA3A6D5-8564-4A8A-AB4E-376B30F272D1}" type="datetimeFigureOut">
              <a:rPr lang="zh-CN" altLang="en-US" smtClean="0"/>
              <a:t>2017/5/27</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759336-53C1-4203-A646-3BFA3768B82C}" type="slidenum">
              <a:rPr lang="zh-CN" altLang="en-US" smtClean="0"/>
              <a:t>‹#›</a:t>
            </a:fld>
            <a:endParaRPr lang="zh-CN" altLang="en-US"/>
          </a:p>
        </p:txBody>
      </p:sp>
    </p:spTree>
    <p:extLst>
      <p:ext uri="{BB962C8B-B14F-4D97-AF65-F5344CB8AC3E}">
        <p14:creationId xmlns:p14="http://schemas.microsoft.com/office/powerpoint/2010/main" val="3142222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AA3A6D5-8564-4A8A-AB4E-376B30F272D1}" type="datetimeFigureOut">
              <a:rPr lang="zh-CN" altLang="en-US" smtClean="0"/>
              <a:t>2017/5/27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C759336-53C1-4203-A646-3BFA3768B82C}" type="slidenum">
              <a:rPr lang="zh-CN" altLang="en-US" smtClean="0"/>
              <a:t>‹#›</a:t>
            </a:fld>
            <a:endParaRPr lang="zh-CN" altLang="en-US"/>
          </a:p>
        </p:txBody>
      </p:sp>
    </p:spTree>
    <p:extLst>
      <p:ext uri="{BB962C8B-B14F-4D97-AF65-F5344CB8AC3E}">
        <p14:creationId xmlns:p14="http://schemas.microsoft.com/office/powerpoint/2010/main" val="1805022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856396"/>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22959" y="1397000"/>
            <a:ext cx="7543801" cy="4472094"/>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AA3A6D5-8564-4A8A-AB4E-376B30F272D1}" type="datetimeFigureOut">
              <a:rPr lang="zh-CN" altLang="en-US" smtClean="0"/>
              <a:t>2017/5/27</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C759336-53C1-4203-A646-3BFA3768B82C}" type="slidenum">
              <a:rPr lang="zh-CN" altLang="en-US" smtClean="0"/>
              <a:t>‹#›</a:t>
            </a:fld>
            <a:endParaRPr lang="zh-CN" altLang="en-US"/>
          </a:p>
        </p:txBody>
      </p:sp>
      <p:cxnSp>
        <p:nvCxnSpPr>
          <p:cNvPr id="10" name="Straight Connector 9"/>
          <p:cNvCxnSpPr/>
          <p:nvPr/>
        </p:nvCxnSpPr>
        <p:spPr>
          <a:xfrm>
            <a:off x="895149" y="11663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41361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微软雅黑" panose="020B0503020204020204" pitchFamily="34" charset="-122"/>
          <a:ea typeface="微软雅黑" panose="020B0503020204020204" pitchFamily="34" charset="-122"/>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pm2.com.c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www.justwin.c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87104" y="758952"/>
            <a:ext cx="7959110" cy="3566160"/>
          </a:xfrm>
        </p:spPr>
        <p:txBody>
          <a:bodyPr/>
          <a:lstStyle/>
          <a:p>
            <a:r>
              <a:rPr lang="zh-CN" altLang="en-US" dirty="0" smtClean="0"/>
              <a:t>项目管理软件研究</a:t>
            </a:r>
            <a:endParaRPr lang="zh-CN" altLang="en-US" dirty="0"/>
          </a:p>
        </p:txBody>
      </p:sp>
      <p:sp>
        <p:nvSpPr>
          <p:cNvPr id="3" name="副标题 2"/>
          <p:cNvSpPr>
            <a:spLocks noGrp="1"/>
          </p:cNvSpPr>
          <p:nvPr>
            <p:ph type="subTitle" idx="1"/>
          </p:nvPr>
        </p:nvSpPr>
        <p:spPr>
          <a:xfrm>
            <a:off x="887104" y="4455621"/>
            <a:ext cx="7837796" cy="1143000"/>
          </a:xfrm>
        </p:spPr>
        <p:txBody>
          <a:bodyPr/>
          <a:lstStyle/>
          <a:p>
            <a:r>
              <a:rPr lang="en-US" altLang="zh-CN" dirty="0" smtClean="0"/>
              <a:t>2017.05</a:t>
            </a:r>
            <a:endParaRPr lang="zh-CN" altLang="en-US" dirty="0"/>
          </a:p>
        </p:txBody>
      </p:sp>
    </p:spTree>
    <p:extLst>
      <p:ext uri="{BB962C8B-B14F-4D97-AF65-F5344CB8AC3E}">
        <p14:creationId xmlns:p14="http://schemas.microsoft.com/office/powerpoint/2010/main" val="4039498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邦</a:t>
            </a:r>
            <a:r>
              <a:rPr lang="zh-CN" altLang="en-US" dirty="0" smtClean="0"/>
              <a:t>永</a:t>
            </a:r>
            <a:endParaRPr lang="zh-CN" altLang="en-US" dirty="0"/>
          </a:p>
        </p:txBody>
      </p:sp>
      <p:sp>
        <p:nvSpPr>
          <p:cNvPr id="7" name="内容占位符 6"/>
          <p:cNvSpPr>
            <a:spLocks noGrp="1"/>
          </p:cNvSpPr>
          <p:nvPr>
            <p:ph idx="1"/>
          </p:nvPr>
        </p:nvSpPr>
        <p:spPr/>
        <p:txBody>
          <a:bodyPr/>
          <a:lstStyle/>
          <a:p>
            <a:r>
              <a:rPr lang="en-US" altLang="zh-CN" dirty="0" smtClean="0">
                <a:hlinkClick r:id="rId2"/>
              </a:rPr>
              <a:t>www.pm2.com.cn</a:t>
            </a:r>
            <a:endParaRPr lang="en-US" altLang="zh-CN" dirty="0" smtClean="0"/>
          </a:p>
          <a:p>
            <a:r>
              <a:rPr lang="zh-CN" altLang="en-US" dirty="0"/>
              <a:t>北京邦永科技有限公司是第一家进驻中国，致力于从事项目管理研究与开发，集项目管理咨询、软件开发、项目管理培训教育为一体的专业外资公司</a:t>
            </a:r>
            <a:r>
              <a:rPr lang="zh-CN" altLang="en-US" dirty="0" smtClean="0"/>
              <a:t>。</a:t>
            </a:r>
            <a:endParaRPr lang="en-US" altLang="zh-CN" dirty="0" smtClean="0"/>
          </a:p>
          <a:p>
            <a:r>
              <a:rPr lang="zh-CN" altLang="en-US" dirty="0"/>
              <a:t>第一个国内专注于真正意义上的囊括集团级、企业级、项目级产品的项目管理软件厂商</a:t>
            </a:r>
          </a:p>
          <a:p>
            <a:r>
              <a:rPr lang="zh-CN" altLang="en-US" dirty="0" smtClean="0"/>
              <a:t>第一</a:t>
            </a:r>
            <a:r>
              <a:rPr lang="zh-CN" altLang="en-US" dirty="0"/>
              <a:t>个全国首例商品化成熟的项目管理软件</a:t>
            </a:r>
          </a:p>
          <a:p>
            <a:r>
              <a:rPr lang="zh-CN" altLang="en-US" dirty="0" smtClean="0"/>
              <a:t>第一</a:t>
            </a:r>
            <a:r>
              <a:rPr lang="zh-CN" altLang="en-US" dirty="0"/>
              <a:t>个中国政府机构的项目管理规范的实现</a:t>
            </a:r>
          </a:p>
          <a:p>
            <a:r>
              <a:rPr lang="zh-CN" altLang="en-US" dirty="0" smtClean="0"/>
              <a:t>第一</a:t>
            </a:r>
            <a:r>
              <a:rPr lang="zh-CN" altLang="en-US" dirty="0"/>
              <a:t>个全球著名风险投资基金、</a:t>
            </a:r>
            <a:r>
              <a:rPr lang="en-US" altLang="zh-CN" dirty="0"/>
              <a:t>IT</a:t>
            </a:r>
            <a:r>
              <a:rPr lang="zh-CN" altLang="en-US" dirty="0"/>
              <a:t>巨头在中国项目管理领域的投入</a:t>
            </a:r>
          </a:p>
        </p:txBody>
      </p:sp>
    </p:spTree>
    <p:extLst>
      <p:ext uri="{BB962C8B-B14F-4D97-AF65-F5344CB8AC3E}">
        <p14:creationId xmlns:p14="http://schemas.microsoft.com/office/powerpoint/2010/main" val="3081899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行业案例</a:t>
            </a:r>
            <a:r>
              <a:rPr lang="en-US" altLang="zh-CN" dirty="0" smtClean="0"/>
              <a:t>-</a:t>
            </a:r>
            <a:r>
              <a:rPr lang="zh-CN" altLang="en-US" dirty="0" smtClean="0"/>
              <a:t>现状</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a:t>中国水电四局有限公司路桥</a:t>
            </a:r>
            <a:r>
              <a:rPr lang="zh-CN" altLang="en-US" b="1" dirty="0" smtClean="0"/>
              <a:t>分局</a:t>
            </a:r>
            <a:endParaRPr lang="en-US" altLang="zh-CN" b="1" dirty="0" smtClean="0"/>
          </a:p>
          <a:p>
            <a:r>
              <a:rPr lang="zh-CN" altLang="en-US" dirty="0"/>
              <a:t>路桥分局成立于</a:t>
            </a:r>
            <a:r>
              <a:rPr lang="en-US" altLang="zh-CN" dirty="0"/>
              <a:t>2008</a:t>
            </a:r>
            <a:r>
              <a:rPr lang="zh-CN" altLang="en-US" dirty="0"/>
              <a:t>年底，隶属于中国水利水电第四工程局</a:t>
            </a:r>
            <a:r>
              <a:rPr lang="zh-CN" altLang="en-US" dirty="0" smtClean="0"/>
              <a:t>有限公司。分局</a:t>
            </a:r>
            <a:r>
              <a:rPr lang="zh-CN" altLang="en-US" dirty="0"/>
              <a:t>主要从事道路、市政、桥梁等工程的施工与基础设施项目的投资建设</a:t>
            </a:r>
            <a:r>
              <a:rPr lang="zh-CN" altLang="en-US" dirty="0" smtClean="0"/>
              <a:t>。</a:t>
            </a:r>
            <a:endParaRPr lang="en-US" altLang="zh-CN" dirty="0" smtClean="0"/>
          </a:p>
          <a:p>
            <a:r>
              <a:rPr lang="zh-CN" altLang="en-US" b="1" dirty="0" smtClean="0"/>
              <a:t>面临的问题：</a:t>
            </a:r>
            <a:endParaRPr lang="en-US" altLang="zh-CN" b="1" dirty="0" smtClean="0"/>
          </a:p>
          <a:p>
            <a:pPr marL="457200" indent="-457200">
              <a:buFont typeface="+mj-lt"/>
              <a:buAutoNum type="arabicPeriod"/>
            </a:pPr>
            <a:r>
              <a:rPr lang="zh-CN" altLang="en-US" dirty="0"/>
              <a:t>水电四局路桥分局机关下属有</a:t>
            </a:r>
            <a:r>
              <a:rPr lang="en-US" altLang="zh-CN" dirty="0"/>
              <a:t>6</a:t>
            </a:r>
            <a:r>
              <a:rPr lang="zh-CN" altLang="en-US" dirty="0"/>
              <a:t>、</a:t>
            </a:r>
            <a:r>
              <a:rPr lang="en-US" altLang="zh-CN" dirty="0"/>
              <a:t>7</a:t>
            </a:r>
            <a:r>
              <a:rPr lang="zh-CN" altLang="en-US" dirty="0"/>
              <a:t>个项目在同时开工，而且每个项目的数据都很庞大，机关要求能够随时了解每个项目部的工程情况。 </a:t>
            </a:r>
          </a:p>
          <a:p>
            <a:pPr marL="457200" indent="-457200">
              <a:buFont typeface="+mj-lt"/>
              <a:buAutoNum type="arabicPeriod"/>
            </a:pPr>
            <a:r>
              <a:rPr lang="zh-CN" altLang="en-US" dirty="0"/>
              <a:t>水电四局路桥分局机关下属的各项目部都有自己的财务部门，项目结算都在各项目部进行，机关要实现财务收支权限下放，机关对项目部的收支清楚、可控。 </a:t>
            </a:r>
          </a:p>
          <a:p>
            <a:pPr marL="457200" indent="-457200">
              <a:buFont typeface="+mj-lt"/>
              <a:buAutoNum type="arabicPeriod"/>
            </a:pPr>
            <a:r>
              <a:rPr lang="zh-CN" altLang="en-US" dirty="0"/>
              <a:t>水电四局路桥分局对项目的安全要求很是严格，地方安全法规，国家安全法规，各种安全政策，安全落实工作管理；安全施工，顺利完工； </a:t>
            </a:r>
          </a:p>
          <a:p>
            <a:pPr marL="457200" indent="-457200">
              <a:buFont typeface="+mj-lt"/>
              <a:buAutoNum type="arabicPeriod"/>
            </a:pPr>
            <a:r>
              <a:rPr lang="zh-CN" altLang="en-US" dirty="0"/>
              <a:t>项目部部门对口机关部门，机关一个部门对口多个项目部部门，对口部门人员之间实现相互监督、共同进步</a:t>
            </a:r>
          </a:p>
          <a:p>
            <a:endParaRPr lang="zh-CN" altLang="en-US" dirty="0"/>
          </a:p>
        </p:txBody>
      </p:sp>
    </p:spTree>
    <p:extLst>
      <p:ext uri="{BB962C8B-B14F-4D97-AF65-F5344CB8AC3E}">
        <p14:creationId xmlns:p14="http://schemas.microsoft.com/office/powerpoint/2010/main" val="2432552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行业案例</a:t>
            </a:r>
            <a:r>
              <a:rPr lang="en-US" altLang="zh-CN" dirty="0" smtClean="0"/>
              <a:t>-</a:t>
            </a:r>
            <a:r>
              <a:rPr lang="zh-CN" altLang="en-US" dirty="0" smtClean="0"/>
              <a:t>解决方案</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a:t>中国水电四局有限公司路桥</a:t>
            </a:r>
            <a:r>
              <a:rPr lang="zh-CN" altLang="en-US" b="1" dirty="0" smtClean="0"/>
              <a:t>分局</a:t>
            </a:r>
            <a:endParaRPr lang="en-US" altLang="zh-CN" b="1" dirty="0" smtClean="0"/>
          </a:p>
          <a:p>
            <a:endParaRPr lang="en-US" altLang="zh-CN" b="1" dirty="0"/>
          </a:p>
          <a:p>
            <a:r>
              <a:rPr lang="zh-CN" altLang="en-US" dirty="0"/>
              <a:t>建立立体化数字管理体系：应用</a:t>
            </a:r>
            <a:r>
              <a:rPr lang="en-US" altLang="zh-CN" dirty="0"/>
              <a:t>PM2</a:t>
            </a:r>
            <a:r>
              <a:rPr lang="zh-CN" altLang="en-US" dirty="0"/>
              <a:t>项目管理系统，水电四局路桥分局在机关搭建服务器，建立数据管理帐套，各项目部通过网络访问服务器，按照各自权限登陆相应的帐套、模块，进行日常的工程进度管理，安全质量管理等等，机关通过</a:t>
            </a:r>
            <a:r>
              <a:rPr lang="en-US" altLang="zh-CN" dirty="0"/>
              <a:t>PM2</a:t>
            </a:r>
            <a:r>
              <a:rPr lang="zh-CN" altLang="en-US" dirty="0"/>
              <a:t>系统统筹管理。 </a:t>
            </a:r>
          </a:p>
          <a:p>
            <a:r>
              <a:rPr lang="zh-CN" altLang="en-US" dirty="0"/>
              <a:t>财务分工、收支可控：水电四局路桥分局机关下属的各项目部通过</a:t>
            </a:r>
            <a:r>
              <a:rPr lang="en-US" altLang="zh-CN" dirty="0"/>
              <a:t>PM2</a:t>
            </a:r>
            <a:r>
              <a:rPr lang="zh-CN" altLang="en-US" dirty="0"/>
              <a:t>项目管理系统进行工程款结算，机关通过</a:t>
            </a:r>
            <a:r>
              <a:rPr lang="en-US" altLang="zh-CN" dirty="0"/>
              <a:t>PM2</a:t>
            </a:r>
            <a:r>
              <a:rPr lang="zh-CN" altLang="en-US" dirty="0"/>
              <a:t>项目管理系统进行审查监督，实现项目部结算，机关宏观掌控。 </a:t>
            </a:r>
          </a:p>
          <a:p>
            <a:r>
              <a:rPr lang="zh-CN" altLang="en-US" dirty="0"/>
              <a:t>质量安全、施工安全：通过</a:t>
            </a:r>
            <a:r>
              <a:rPr lang="en-US" altLang="zh-CN" dirty="0"/>
              <a:t>PM2</a:t>
            </a:r>
            <a:r>
              <a:rPr lang="zh-CN" altLang="en-US" dirty="0"/>
              <a:t>落实安全、质量的法制法规，安全、质量管理制度；各项目部落实执行各规章制度，机关统一宏观调控。 </a:t>
            </a:r>
          </a:p>
          <a:p>
            <a:r>
              <a:rPr lang="zh-CN" altLang="en-US" dirty="0"/>
              <a:t>绩效考核：通过</a:t>
            </a:r>
            <a:r>
              <a:rPr lang="en-US" altLang="zh-CN" dirty="0"/>
              <a:t>PM2</a:t>
            </a:r>
            <a:r>
              <a:rPr lang="zh-CN" altLang="en-US" dirty="0"/>
              <a:t>实现，项目部各部门对机关对口部门的考核，机关各部门对各项目部对口部门的考核，项目部与机关之间交叉考核，相互监督，共同进步。 </a:t>
            </a:r>
          </a:p>
        </p:txBody>
      </p:sp>
    </p:spTree>
    <p:extLst>
      <p:ext uri="{BB962C8B-B14F-4D97-AF65-F5344CB8AC3E}">
        <p14:creationId xmlns:p14="http://schemas.microsoft.com/office/powerpoint/2010/main" val="909673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产品界面</a:t>
            </a:r>
            <a:r>
              <a:rPr lang="en-US" altLang="zh-CN" dirty="0"/>
              <a:t>-PM2</a:t>
            </a:r>
            <a:r>
              <a:rPr lang="zh-CN" altLang="en-US" dirty="0"/>
              <a:t>项目管理软件</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807" y="1282890"/>
            <a:ext cx="7738387" cy="4954137"/>
          </a:xfrm>
        </p:spPr>
      </p:pic>
    </p:spTree>
    <p:extLst>
      <p:ext uri="{BB962C8B-B14F-4D97-AF65-F5344CB8AC3E}">
        <p14:creationId xmlns:p14="http://schemas.microsoft.com/office/powerpoint/2010/main" val="959603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产品界面</a:t>
            </a:r>
            <a:r>
              <a:rPr lang="en-US" altLang="zh-CN" dirty="0"/>
              <a:t>-PM2</a:t>
            </a:r>
            <a:r>
              <a:rPr lang="zh-CN" altLang="en-US" dirty="0"/>
              <a:t>项目管理软件</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738" y="1255594"/>
            <a:ext cx="8472525" cy="4694333"/>
          </a:xfrm>
        </p:spPr>
      </p:pic>
    </p:spTree>
    <p:extLst>
      <p:ext uri="{BB962C8B-B14F-4D97-AF65-F5344CB8AC3E}">
        <p14:creationId xmlns:p14="http://schemas.microsoft.com/office/powerpoint/2010/main" val="1944801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产品界面</a:t>
            </a:r>
            <a:r>
              <a:rPr lang="en-US" altLang="zh-CN" dirty="0"/>
              <a:t>-PM2</a:t>
            </a:r>
            <a:r>
              <a:rPr lang="zh-CN" altLang="en-US" dirty="0"/>
              <a:t>项目管理软件</a:t>
            </a: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205" y="1306774"/>
            <a:ext cx="8023591" cy="4902460"/>
          </a:xfrm>
        </p:spPr>
      </p:pic>
    </p:spTree>
    <p:extLst>
      <p:ext uri="{BB962C8B-B14F-4D97-AF65-F5344CB8AC3E}">
        <p14:creationId xmlns:p14="http://schemas.microsoft.com/office/powerpoint/2010/main" val="2604436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软件一览</a:t>
            </a:r>
            <a:endParaRPr lang="zh-CN" altLang="en-US" dirty="0"/>
          </a:p>
        </p:txBody>
      </p:sp>
      <p:grpSp>
        <p:nvGrpSpPr>
          <p:cNvPr id="41" name="组合 40"/>
          <p:cNvGrpSpPr/>
          <p:nvPr/>
        </p:nvGrpSpPr>
        <p:grpSpPr>
          <a:xfrm>
            <a:off x="334260" y="1226880"/>
            <a:ext cx="8093340" cy="4778207"/>
            <a:chOff x="334260" y="1226880"/>
            <a:chExt cx="8093340" cy="4778207"/>
          </a:xfrm>
        </p:grpSpPr>
        <p:sp>
          <p:nvSpPr>
            <p:cNvPr id="40" name="任意多边形 39"/>
            <p:cNvSpPr/>
            <p:nvPr/>
          </p:nvSpPr>
          <p:spPr>
            <a:xfrm>
              <a:off x="518615" y="1378424"/>
              <a:ext cx="1068410" cy="4462818"/>
            </a:xfrm>
            <a:custGeom>
              <a:avLst/>
              <a:gdLst>
                <a:gd name="connsiteX0" fmla="*/ 13648 w 1105476"/>
                <a:gd name="connsiteY0" fmla="*/ 0 h 4462818"/>
                <a:gd name="connsiteX1" fmla="*/ 1105469 w 1105476"/>
                <a:gd name="connsiteY1" fmla="*/ 2006221 h 4462818"/>
                <a:gd name="connsiteX2" fmla="*/ 0 w 1105476"/>
                <a:gd name="connsiteY2" fmla="*/ 4462818 h 4462818"/>
              </a:gdLst>
              <a:ahLst/>
              <a:cxnLst>
                <a:cxn ang="0">
                  <a:pos x="connsiteX0" y="connsiteY0"/>
                </a:cxn>
                <a:cxn ang="0">
                  <a:pos x="connsiteX1" y="connsiteY1"/>
                </a:cxn>
                <a:cxn ang="0">
                  <a:pos x="connsiteX2" y="connsiteY2"/>
                </a:cxn>
              </a:cxnLst>
              <a:rect l="l" t="t" r="r" b="b"/>
              <a:pathLst>
                <a:path w="1105476" h="4462818">
                  <a:moveTo>
                    <a:pt x="13648" y="0"/>
                  </a:moveTo>
                  <a:cubicBezTo>
                    <a:pt x="560696" y="631209"/>
                    <a:pt x="1107744" y="1262418"/>
                    <a:pt x="1105469" y="2006221"/>
                  </a:cubicBezTo>
                  <a:cubicBezTo>
                    <a:pt x="1103194" y="2750024"/>
                    <a:pt x="11373" y="4208060"/>
                    <a:pt x="0" y="4462818"/>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716398" y="1298781"/>
              <a:ext cx="7711201"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广联达</a:t>
              </a:r>
              <a:r>
                <a:rPr lang="en-US" altLang="zh-CN" sz="2000" kern="1200" dirty="0" smtClean="0"/>
                <a:t>-GEPS</a:t>
              </a:r>
              <a:r>
                <a:rPr lang="zh-CN" altLang="en-US" sz="2000" kern="1200" dirty="0" smtClean="0"/>
                <a:t>施工工程项目管理软件</a:t>
              </a:r>
              <a:endParaRPr lang="zh-CN" altLang="en-US" sz="2000" kern="1200" dirty="0"/>
            </a:p>
          </p:txBody>
        </p:sp>
        <p:sp>
          <p:nvSpPr>
            <p:cNvPr id="25" name="椭圆 24"/>
            <p:cNvSpPr/>
            <p:nvPr/>
          </p:nvSpPr>
          <p:spPr>
            <a:xfrm>
              <a:off x="334260" y="1226880"/>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6" name="任意多边形 25"/>
            <p:cNvSpPr/>
            <p:nvPr/>
          </p:nvSpPr>
          <p:spPr>
            <a:xfrm>
              <a:off x="1082160" y="1904975"/>
              <a:ext cx="7345439"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邦永</a:t>
              </a:r>
              <a:r>
                <a:rPr lang="en-US" altLang="zh-CN" sz="2000" kern="1200" dirty="0" smtClean="0"/>
                <a:t>-PM2</a:t>
              </a:r>
              <a:r>
                <a:rPr lang="zh-CN" altLang="en-US" sz="2000" kern="1200" dirty="0" smtClean="0"/>
                <a:t>项目管理</a:t>
              </a:r>
              <a:r>
                <a:rPr lang="zh-CN" altLang="en-US" sz="2000" kern="1200" dirty="0" smtClean="0"/>
                <a:t>软件</a:t>
              </a:r>
              <a:endParaRPr lang="zh-CN" altLang="en-US" sz="2000" kern="1200" dirty="0"/>
            </a:p>
          </p:txBody>
        </p:sp>
        <p:sp>
          <p:nvSpPr>
            <p:cNvPr id="27" name="椭圆 26"/>
            <p:cNvSpPr/>
            <p:nvPr/>
          </p:nvSpPr>
          <p:spPr>
            <a:xfrm>
              <a:off x="716398" y="184252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8" name="任意多边形 27"/>
            <p:cNvSpPr/>
            <p:nvPr/>
          </p:nvSpPr>
          <p:spPr>
            <a:xfrm>
              <a:off x="1346593" y="2510726"/>
              <a:ext cx="7081007"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用友</a:t>
              </a:r>
              <a:r>
                <a:rPr lang="en-US" altLang="zh-CN" sz="2000" kern="1200" dirty="0" smtClean="0"/>
                <a:t>-</a:t>
              </a:r>
              <a:r>
                <a:rPr lang="zh-CN" altLang="en-US" sz="2000" kern="1200" dirty="0" smtClean="0"/>
                <a:t>路桥行业解决方案</a:t>
              </a:r>
              <a:endParaRPr lang="zh-CN" altLang="en-US" sz="2000" kern="1200" dirty="0"/>
            </a:p>
          </p:txBody>
        </p:sp>
        <p:sp>
          <p:nvSpPr>
            <p:cNvPr id="29" name="椭圆 28"/>
            <p:cNvSpPr/>
            <p:nvPr/>
          </p:nvSpPr>
          <p:spPr>
            <a:xfrm>
              <a:off x="1094160" y="244575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0" name="任意多边形 29"/>
            <p:cNvSpPr/>
            <p:nvPr/>
          </p:nvSpPr>
          <p:spPr>
            <a:xfrm>
              <a:off x="1599026" y="3116920"/>
              <a:ext cx="6828574" cy="403892"/>
            </a:xfrm>
            <a:custGeom>
              <a:avLst/>
              <a:gdLst>
                <a:gd name="connsiteX0" fmla="*/ 0 w 6828574"/>
                <a:gd name="connsiteY0" fmla="*/ 0 h 403892"/>
                <a:gd name="connsiteX1" fmla="*/ 6828574 w 6828574"/>
                <a:gd name="connsiteY1" fmla="*/ 0 h 403892"/>
                <a:gd name="connsiteX2" fmla="*/ 6828574 w 6828574"/>
                <a:gd name="connsiteY2" fmla="*/ 403892 h 403892"/>
                <a:gd name="connsiteX3" fmla="*/ 0 w 6828574"/>
                <a:gd name="connsiteY3" fmla="*/ 403892 h 403892"/>
                <a:gd name="connsiteX4" fmla="*/ 0 w 6828574"/>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8574" h="403892">
                  <a:moveTo>
                    <a:pt x="0" y="0"/>
                  </a:moveTo>
                  <a:lnTo>
                    <a:pt x="6828574" y="0"/>
                  </a:lnTo>
                  <a:lnTo>
                    <a:pt x="6828574"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建文</a:t>
              </a:r>
              <a:r>
                <a:rPr lang="en-US" altLang="zh-CN" sz="2000" kern="1200" dirty="0" smtClean="0"/>
                <a:t>-</a:t>
              </a:r>
              <a:r>
                <a:rPr lang="zh-CN" altLang="en-US" sz="2000" kern="1200" dirty="0" smtClean="0"/>
                <a:t>公路桥梁项目管理</a:t>
              </a:r>
              <a:r>
                <a:rPr lang="zh-CN" altLang="en-US" sz="2000" kern="1200" dirty="0" smtClean="0"/>
                <a:t>软件</a:t>
              </a:r>
              <a:endParaRPr lang="zh-CN" altLang="en-US" sz="2000" kern="1200" dirty="0"/>
            </a:p>
          </p:txBody>
        </p:sp>
        <p:sp>
          <p:nvSpPr>
            <p:cNvPr id="31" name="椭圆 30"/>
            <p:cNvSpPr/>
            <p:nvPr/>
          </p:nvSpPr>
          <p:spPr>
            <a:xfrm>
              <a:off x="1346593" y="3066434"/>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2" name="任意多边形 31"/>
            <p:cNvSpPr/>
            <p:nvPr/>
          </p:nvSpPr>
          <p:spPr>
            <a:xfrm>
              <a:off x="1535029" y="3723115"/>
              <a:ext cx="6892571"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易建</a:t>
              </a:r>
              <a:r>
                <a:rPr lang="en-US" altLang="zh-CN" sz="2000" kern="1200" dirty="0" smtClean="0"/>
                <a:t>-</a:t>
              </a:r>
              <a:r>
                <a:rPr lang="zh-CN" altLang="en-US" sz="2000" kern="1200" dirty="0" smtClean="0"/>
                <a:t>工程项目管理</a:t>
              </a:r>
              <a:r>
                <a:rPr lang="zh-CN" altLang="en-US" sz="2000" kern="1200" dirty="0" smtClean="0"/>
                <a:t>软件</a:t>
              </a:r>
              <a:endParaRPr lang="zh-CN" altLang="en-US" sz="2000" kern="1200" dirty="0"/>
            </a:p>
          </p:txBody>
        </p:sp>
        <p:sp>
          <p:nvSpPr>
            <p:cNvPr id="33" name="椭圆 32"/>
            <p:cNvSpPr/>
            <p:nvPr/>
          </p:nvSpPr>
          <p:spPr>
            <a:xfrm>
              <a:off x="1282596" y="367262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4" name="任意多边形 33"/>
            <p:cNvSpPr/>
            <p:nvPr/>
          </p:nvSpPr>
          <p:spPr>
            <a:xfrm>
              <a:off x="1334593" y="4328865"/>
              <a:ext cx="7093006"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建软</a:t>
              </a:r>
              <a:r>
                <a:rPr lang="en-US" altLang="zh-CN" sz="2000" kern="1200" dirty="0" smtClean="0"/>
                <a:t>-</a:t>
              </a:r>
              <a:r>
                <a:rPr lang="zh-CN" altLang="en-US" sz="2000" kern="1200" dirty="0" smtClean="0"/>
                <a:t>工程项目管理软件</a:t>
              </a:r>
              <a:endParaRPr lang="zh-CN" altLang="en-US" sz="2000" kern="1200" dirty="0"/>
            </a:p>
          </p:txBody>
        </p:sp>
        <p:sp>
          <p:nvSpPr>
            <p:cNvPr id="35" name="椭圆 34"/>
            <p:cNvSpPr/>
            <p:nvPr/>
          </p:nvSpPr>
          <p:spPr>
            <a:xfrm>
              <a:off x="1082160" y="427837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6" name="任意多边形 35"/>
            <p:cNvSpPr/>
            <p:nvPr/>
          </p:nvSpPr>
          <p:spPr>
            <a:xfrm>
              <a:off x="968832" y="4935060"/>
              <a:ext cx="7458767"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和谐万维</a:t>
              </a:r>
              <a:r>
                <a:rPr lang="en-US" altLang="zh-CN" sz="2000" kern="1200" dirty="0" smtClean="0"/>
                <a:t>-</a:t>
              </a:r>
              <a:r>
                <a:rPr lang="zh-CN" altLang="en-US" sz="2000" kern="1200" dirty="0" smtClean="0"/>
                <a:t>项目型企业一体化信息管理平台</a:t>
              </a:r>
              <a:endParaRPr lang="zh-CN" altLang="en-US" sz="2000" kern="1200" dirty="0"/>
            </a:p>
          </p:txBody>
        </p:sp>
        <p:sp>
          <p:nvSpPr>
            <p:cNvPr id="37" name="椭圆 36"/>
            <p:cNvSpPr/>
            <p:nvPr/>
          </p:nvSpPr>
          <p:spPr>
            <a:xfrm>
              <a:off x="716399" y="4884573"/>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8" name="任意多边形 37"/>
            <p:cNvSpPr/>
            <p:nvPr/>
          </p:nvSpPr>
          <p:spPr>
            <a:xfrm>
              <a:off x="716399" y="5570572"/>
              <a:ext cx="7711200"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defTabSz="889000">
                <a:lnSpc>
                  <a:spcPct val="90000"/>
                </a:lnSpc>
                <a:spcBef>
                  <a:spcPct val="0"/>
                </a:spcBef>
                <a:spcAft>
                  <a:spcPct val="35000"/>
                </a:spcAft>
              </a:pPr>
              <a:r>
                <a:rPr lang="zh-CN" altLang="en-US" sz="2000" kern="1200" dirty="0" smtClean="0"/>
                <a:t>同望</a:t>
              </a:r>
              <a:r>
                <a:rPr lang="en-US" altLang="zh-CN" sz="2000" dirty="0"/>
                <a:t>-</a:t>
              </a:r>
              <a:r>
                <a:rPr lang="en-US" altLang="zh-CN" sz="2000" dirty="0" err="1"/>
                <a:t>iOPMS</a:t>
              </a:r>
              <a:r>
                <a:rPr lang="zh-CN" altLang="en-US" sz="2000" dirty="0"/>
                <a:t>业主项目管理整体解决方案</a:t>
              </a:r>
              <a:endParaRPr lang="zh-CN" altLang="en-US" sz="2000" kern="1200" dirty="0"/>
            </a:p>
          </p:txBody>
        </p:sp>
        <p:sp>
          <p:nvSpPr>
            <p:cNvPr id="39" name="椭圆 38"/>
            <p:cNvSpPr/>
            <p:nvPr/>
          </p:nvSpPr>
          <p:spPr>
            <a:xfrm>
              <a:off x="334260" y="5500222"/>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2611311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用友</a:t>
            </a:r>
          </a:p>
        </p:txBody>
      </p:sp>
      <p:sp>
        <p:nvSpPr>
          <p:cNvPr id="3" name="内容占位符 2"/>
          <p:cNvSpPr>
            <a:spLocks noGrp="1"/>
          </p:cNvSpPr>
          <p:nvPr>
            <p:ph idx="1"/>
          </p:nvPr>
        </p:nvSpPr>
        <p:spPr/>
        <p:txBody>
          <a:bodyPr/>
          <a:lstStyle/>
          <a:p>
            <a:r>
              <a:rPr lang="zh-CN" altLang="en-US" dirty="0" smtClean="0"/>
              <a:t>作为国内最大</a:t>
            </a:r>
            <a:r>
              <a:rPr lang="zh-CN" altLang="en-US" dirty="0"/>
              <a:t>的管理软件</a:t>
            </a:r>
            <a:r>
              <a:rPr lang="en-US" altLang="zh-CN" dirty="0"/>
              <a:t>/ERP</a:t>
            </a:r>
            <a:r>
              <a:rPr lang="zh-CN" altLang="en-US" dirty="0"/>
              <a:t>服务提供商和中国最大的独立软件厂商，以财务软件起家，后进入企业管理软件与服务领域</a:t>
            </a:r>
            <a:r>
              <a:rPr lang="zh-CN" altLang="en-US" dirty="0" smtClean="0"/>
              <a:t>，目前推出</a:t>
            </a:r>
            <a:r>
              <a:rPr lang="zh-CN" altLang="en-US" dirty="0"/>
              <a:t>以“软件、云服务、金融”为三大核心业务的企业互联网</a:t>
            </a:r>
            <a:r>
              <a:rPr lang="zh-CN" altLang="en-US" dirty="0" smtClean="0"/>
              <a:t>服务。</a:t>
            </a:r>
            <a:endParaRPr lang="en-US" altLang="zh-CN" dirty="0" smtClean="0"/>
          </a:p>
          <a:p>
            <a:r>
              <a:rPr lang="en-US" altLang="zh-CN" dirty="0" smtClean="0"/>
              <a:t>www.yonyou.com</a:t>
            </a:r>
          </a:p>
        </p:txBody>
      </p:sp>
    </p:spTree>
    <p:extLst>
      <p:ext uri="{BB962C8B-B14F-4D97-AF65-F5344CB8AC3E}">
        <p14:creationId xmlns:p14="http://schemas.microsoft.com/office/powerpoint/2010/main" val="1683900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用友路桥行业解决方案</a:t>
            </a:r>
            <a:endParaRPr lang="zh-CN" altLang="en-US" dirty="0"/>
          </a:p>
        </p:txBody>
      </p:sp>
      <p:pic>
        <p:nvPicPr>
          <p:cNvPr id="4" name="内容占位符 3"/>
          <p:cNvPicPr>
            <a:picLocks noGrp="1"/>
          </p:cNvPicPr>
          <p:nvPr>
            <p:ph idx="1"/>
          </p:nvPr>
        </p:nvPicPr>
        <p:blipFill rotWithShape="1">
          <a:blip r:embed="rId3"/>
          <a:srcRect t="5195"/>
          <a:stretch/>
        </p:blipFill>
        <p:spPr>
          <a:xfrm>
            <a:off x="788983" y="1310185"/>
            <a:ext cx="7667633" cy="4599296"/>
          </a:xfrm>
          <a:prstGeom prst="rect">
            <a:avLst/>
          </a:prstGeom>
        </p:spPr>
      </p:pic>
    </p:spTree>
    <p:extLst>
      <p:ext uri="{BB962C8B-B14F-4D97-AF65-F5344CB8AC3E}">
        <p14:creationId xmlns:p14="http://schemas.microsoft.com/office/powerpoint/2010/main" val="3354129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zh-CN" altLang="en-US" dirty="0" smtClean="0"/>
              <a:t>友产品界面</a:t>
            </a:r>
            <a:endParaRPr lang="zh-CN" altLang="en-US" dirty="0"/>
          </a:p>
        </p:txBody>
      </p:sp>
      <p:pic>
        <p:nvPicPr>
          <p:cNvPr id="4" name="内容占位符 3"/>
          <p:cNvPicPr>
            <a:picLocks noGrp="1"/>
          </p:cNvPicPr>
          <p:nvPr>
            <p:ph idx="1"/>
          </p:nvPr>
        </p:nvPicPr>
        <p:blipFill>
          <a:blip r:embed="rId2"/>
          <a:stretch>
            <a:fillRect/>
          </a:stretch>
        </p:blipFill>
        <p:spPr>
          <a:xfrm>
            <a:off x="602910" y="1656881"/>
            <a:ext cx="7946646" cy="4211656"/>
          </a:xfrm>
          <a:prstGeom prst="rect">
            <a:avLst/>
          </a:prstGeom>
        </p:spPr>
      </p:pic>
    </p:spTree>
    <p:extLst>
      <p:ext uri="{BB962C8B-B14F-4D97-AF65-F5344CB8AC3E}">
        <p14:creationId xmlns:p14="http://schemas.microsoft.com/office/powerpoint/2010/main" val="2566081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目前主流项目管理软件概述</a:t>
            </a:r>
            <a:endParaRPr lang="zh-CN" altLang="en-US" dirty="0"/>
          </a:p>
        </p:txBody>
      </p:sp>
      <p:sp>
        <p:nvSpPr>
          <p:cNvPr id="3" name="内容占位符 2"/>
          <p:cNvSpPr>
            <a:spLocks noGrp="1"/>
          </p:cNvSpPr>
          <p:nvPr>
            <p:ph idx="1"/>
          </p:nvPr>
        </p:nvSpPr>
        <p:spPr/>
        <p:txBody>
          <a:bodyPr>
            <a:normAutofit/>
          </a:bodyPr>
          <a:lstStyle/>
          <a:p>
            <a:r>
              <a:rPr lang="zh-CN" altLang="en-US" dirty="0"/>
              <a:t>目前市场上排名比较好的项目管理软件，主要有</a:t>
            </a:r>
            <a:r>
              <a:rPr lang="en-US" altLang="zh-CN" dirty="0"/>
              <a:t>Oracle Primavera P6</a:t>
            </a:r>
            <a:r>
              <a:rPr lang="zh-CN" altLang="en-US" dirty="0"/>
              <a:t>、</a:t>
            </a:r>
            <a:r>
              <a:rPr lang="en-US" altLang="zh-CN" dirty="0" smtClean="0"/>
              <a:t>Microsoft Project</a:t>
            </a:r>
            <a:r>
              <a:rPr lang="zh-CN" altLang="en-US" dirty="0"/>
              <a:t>、邦永</a:t>
            </a:r>
            <a:r>
              <a:rPr lang="en-US" altLang="zh-CN" dirty="0"/>
              <a:t>PM2</a:t>
            </a:r>
            <a:r>
              <a:rPr lang="zh-CN" altLang="en-US" dirty="0"/>
              <a:t>、智邦国际项目管理系统</a:t>
            </a:r>
            <a:r>
              <a:rPr lang="zh-CN" altLang="en-US" dirty="0" smtClean="0"/>
              <a:t>。</a:t>
            </a:r>
            <a:r>
              <a:rPr lang="zh-CN" altLang="en-US" dirty="0"/>
              <a:t>但</a:t>
            </a:r>
            <a:r>
              <a:rPr lang="en-US" altLang="zh-CN" dirty="0" smtClean="0"/>
              <a:t>Oracle</a:t>
            </a:r>
            <a:r>
              <a:rPr lang="zh-CN" altLang="en-US" dirty="0"/>
              <a:t>和</a:t>
            </a:r>
            <a:r>
              <a:rPr lang="en-US" altLang="zh-CN" dirty="0"/>
              <a:t>Microsoft</a:t>
            </a:r>
            <a:r>
              <a:rPr lang="zh-CN" altLang="en-US" dirty="0"/>
              <a:t>是国外厂商，软件价格比较昂贵，软件功能在本土化方面差一些</a:t>
            </a:r>
            <a:r>
              <a:rPr lang="zh-CN" altLang="en-US" dirty="0" smtClean="0"/>
              <a:t>。</a:t>
            </a:r>
            <a:endParaRPr lang="en-US" altLang="zh-CN" dirty="0" smtClean="0"/>
          </a:p>
          <a:p>
            <a:r>
              <a:rPr lang="zh-CN" altLang="en-US" dirty="0" smtClean="0"/>
              <a:t>国内</a:t>
            </a:r>
            <a:r>
              <a:rPr lang="zh-CN" altLang="en-US" dirty="0"/>
              <a:t>的工程项目管理软件功能较为完善的有</a:t>
            </a:r>
            <a:r>
              <a:rPr lang="en-US" altLang="zh-CN" dirty="0"/>
              <a:t>: </a:t>
            </a:r>
            <a:r>
              <a:rPr lang="zh-CN" altLang="en-US" dirty="0"/>
              <a:t>新中大软件、邦永科技</a:t>
            </a:r>
            <a:r>
              <a:rPr lang="en-US" altLang="zh-CN" dirty="0"/>
              <a:t>PM2</a:t>
            </a:r>
            <a:r>
              <a:rPr lang="zh-CN" altLang="en-US" dirty="0"/>
              <a:t>、建文软件、三峡工程管理系统</a:t>
            </a:r>
            <a:r>
              <a:rPr lang="en-US" altLang="zh-CN" dirty="0"/>
              <a:t>TGPMS</a:t>
            </a:r>
            <a:r>
              <a:rPr lang="zh-CN" altLang="en-US" dirty="0"/>
              <a:t>、易建工程项目管理软件等，基本上是在借鉴国外项目管理软件的基础上</a:t>
            </a:r>
            <a:r>
              <a:rPr lang="en-US" altLang="zh-CN" dirty="0"/>
              <a:t>, </a:t>
            </a:r>
            <a:r>
              <a:rPr lang="zh-CN" altLang="en-US" dirty="0"/>
              <a:t>按照我国标准或习惯实现上述功能</a:t>
            </a:r>
            <a:r>
              <a:rPr lang="en-US" altLang="zh-CN" dirty="0"/>
              <a:t>, </a:t>
            </a:r>
            <a:r>
              <a:rPr lang="zh-CN" altLang="en-US" dirty="0"/>
              <a:t>并增强了产品的易用性</a:t>
            </a:r>
            <a:r>
              <a:rPr lang="zh-CN" altLang="en-US" dirty="0" smtClean="0"/>
              <a:t>。</a:t>
            </a:r>
            <a:endParaRPr lang="en-US" altLang="zh-CN" dirty="0" smtClean="0"/>
          </a:p>
        </p:txBody>
      </p:sp>
    </p:spTree>
    <p:extLst>
      <p:ext uri="{BB962C8B-B14F-4D97-AF65-F5344CB8AC3E}">
        <p14:creationId xmlns:p14="http://schemas.microsoft.com/office/powerpoint/2010/main" val="715983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zh-CN" altLang="en-US" dirty="0" smtClean="0"/>
              <a:t>友产品界面</a:t>
            </a:r>
            <a:endParaRPr lang="zh-CN" altLang="en-US" dirty="0"/>
          </a:p>
        </p:txBody>
      </p:sp>
      <p:pic>
        <p:nvPicPr>
          <p:cNvPr id="4" name="内容占位符 3"/>
          <p:cNvPicPr>
            <a:picLocks noGrp="1"/>
          </p:cNvPicPr>
          <p:nvPr>
            <p:ph idx="1"/>
          </p:nvPr>
        </p:nvPicPr>
        <p:blipFill>
          <a:blip r:embed="rId2"/>
          <a:stretch>
            <a:fillRect/>
          </a:stretch>
        </p:blipFill>
        <p:spPr>
          <a:xfrm>
            <a:off x="621510" y="1646829"/>
            <a:ext cx="7909446" cy="4276299"/>
          </a:xfrm>
          <a:prstGeom prst="rect">
            <a:avLst/>
          </a:prstGeom>
        </p:spPr>
      </p:pic>
    </p:spTree>
    <p:extLst>
      <p:ext uri="{BB962C8B-B14F-4D97-AF65-F5344CB8AC3E}">
        <p14:creationId xmlns:p14="http://schemas.microsoft.com/office/powerpoint/2010/main" val="32088793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软件一览</a:t>
            </a:r>
            <a:endParaRPr lang="zh-CN" altLang="en-US" dirty="0"/>
          </a:p>
        </p:txBody>
      </p:sp>
      <p:grpSp>
        <p:nvGrpSpPr>
          <p:cNvPr id="41" name="组合 40"/>
          <p:cNvGrpSpPr/>
          <p:nvPr/>
        </p:nvGrpSpPr>
        <p:grpSpPr>
          <a:xfrm>
            <a:off x="334260" y="1226880"/>
            <a:ext cx="8093340" cy="4778207"/>
            <a:chOff x="334260" y="1226880"/>
            <a:chExt cx="8093340" cy="4778207"/>
          </a:xfrm>
        </p:grpSpPr>
        <p:sp>
          <p:nvSpPr>
            <p:cNvPr id="40" name="任意多边形 39"/>
            <p:cNvSpPr/>
            <p:nvPr/>
          </p:nvSpPr>
          <p:spPr>
            <a:xfrm>
              <a:off x="518615" y="1378424"/>
              <a:ext cx="1068410" cy="4462818"/>
            </a:xfrm>
            <a:custGeom>
              <a:avLst/>
              <a:gdLst>
                <a:gd name="connsiteX0" fmla="*/ 13648 w 1105476"/>
                <a:gd name="connsiteY0" fmla="*/ 0 h 4462818"/>
                <a:gd name="connsiteX1" fmla="*/ 1105469 w 1105476"/>
                <a:gd name="connsiteY1" fmla="*/ 2006221 h 4462818"/>
                <a:gd name="connsiteX2" fmla="*/ 0 w 1105476"/>
                <a:gd name="connsiteY2" fmla="*/ 4462818 h 4462818"/>
              </a:gdLst>
              <a:ahLst/>
              <a:cxnLst>
                <a:cxn ang="0">
                  <a:pos x="connsiteX0" y="connsiteY0"/>
                </a:cxn>
                <a:cxn ang="0">
                  <a:pos x="connsiteX1" y="connsiteY1"/>
                </a:cxn>
                <a:cxn ang="0">
                  <a:pos x="connsiteX2" y="connsiteY2"/>
                </a:cxn>
              </a:cxnLst>
              <a:rect l="l" t="t" r="r" b="b"/>
              <a:pathLst>
                <a:path w="1105476" h="4462818">
                  <a:moveTo>
                    <a:pt x="13648" y="0"/>
                  </a:moveTo>
                  <a:cubicBezTo>
                    <a:pt x="560696" y="631209"/>
                    <a:pt x="1107744" y="1262418"/>
                    <a:pt x="1105469" y="2006221"/>
                  </a:cubicBezTo>
                  <a:cubicBezTo>
                    <a:pt x="1103194" y="2750024"/>
                    <a:pt x="11373" y="4208060"/>
                    <a:pt x="0" y="4462818"/>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716398" y="1298781"/>
              <a:ext cx="7711201"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广联达</a:t>
              </a:r>
              <a:r>
                <a:rPr lang="en-US" altLang="zh-CN" sz="2000" kern="1200" dirty="0" smtClean="0"/>
                <a:t>-GEPS</a:t>
              </a:r>
              <a:r>
                <a:rPr lang="zh-CN" altLang="en-US" sz="2000" kern="1200" dirty="0" smtClean="0"/>
                <a:t>施工工程项目管理软件</a:t>
              </a:r>
              <a:endParaRPr lang="zh-CN" altLang="en-US" sz="2000" kern="1200" dirty="0"/>
            </a:p>
          </p:txBody>
        </p:sp>
        <p:sp>
          <p:nvSpPr>
            <p:cNvPr id="25" name="椭圆 24"/>
            <p:cNvSpPr/>
            <p:nvPr/>
          </p:nvSpPr>
          <p:spPr>
            <a:xfrm>
              <a:off x="334260" y="1226880"/>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6" name="任意多边形 25"/>
            <p:cNvSpPr/>
            <p:nvPr/>
          </p:nvSpPr>
          <p:spPr>
            <a:xfrm>
              <a:off x="1082160" y="1904975"/>
              <a:ext cx="7345439"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邦永</a:t>
              </a:r>
              <a:r>
                <a:rPr lang="en-US" altLang="zh-CN" sz="2000" kern="1200" dirty="0" smtClean="0"/>
                <a:t>-PM2</a:t>
              </a:r>
              <a:r>
                <a:rPr lang="zh-CN" altLang="en-US" sz="2000" kern="1200" dirty="0" smtClean="0"/>
                <a:t>项目管理</a:t>
              </a:r>
              <a:r>
                <a:rPr lang="zh-CN" altLang="en-US" sz="2000" kern="1200" dirty="0" smtClean="0"/>
                <a:t>软件</a:t>
              </a:r>
              <a:endParaRPr lang="zh-CN" altLang="en-US" sz="2000" kern="1200" dirty="0"/>
            </a:p>
          </p:txBody>
        </p:sp>
        <p:sp>
          <p:nvSpPr>
            <p:cNvPr id="27" name="椭圆 26"/>
            <p:cNvSpPr/>
            <p:nvPr/>
          </p:nvSpPr>
          <p:spPr>
            <a:xfrm>
              <a:off x="716398" y="184252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8" name="任意多边形 27"/>
            <p:cNvSpPr/>
            <p:nvPr/>
          </p:nvSpPr>
          <p:spPr>
            <a:xfrm>
              <a:off x="1346593" y="2510726"/>
              <a:ext cx="7081007"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用友</a:t>
              </a:r>
              <a:r>
                <a:rPr lang="en-US" altLang="zh-CN" sz="2000" kern="1200" dirty="0" smtClean="0"/>
                <a:t>-</a:t>
              </a:r>
              <a:r>
                <a:rPr lang="zh-CN" altLang="en-US" sz="2000" kern="1200" dirty="0" smtClean="0"/>
                <a:t>路桥行业解决方案</a:t>
              </a:r>
              <a:endParaRPr lang="zh-CN" altLang="en-US" sz="2000" kern="1200" dirty="0"/>
            </a:p>
          </p:txBody>
        </p:sp>
        <p:sp>
          <p:nvSpPr>
            <p:cNvPr id="29" name="椭圆 28"/>
            <p:cNvSpPr/>
            <p:nvPr/>
          </p:nvSpPr>
          <p:spPr>
            <a:xfrm>
              <a:off x="1094160" y="244575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0" name="任意多边形 29"/>
            <p:cNvSpPr/>
            <p:nvPr/>
          </p:nvSpPr>
          <p:spPr>
            <a:xfrm>
              <a:off x="1599026" y="3116920"/>
              <a:ext cx="6828574" cy="403892"/>
            </a:xfrm>
            <a:custGeom>
              <a:avLst/>
              <a:gdLst>
                <a:gd name="connsiteX0" fmla="*/ 0 w 6828574"/>
                <a:gd name="connsiteY0" fmla="*/ 0 h 403892"/>
                <a:gd name="connsiteX1" fmla="*/ 6828574 w 6828574"/>
                <a:gd name="connsiteY1" fmla="*/ 0 h 403892"/>
                <a:gd name="connsiteX2" fmla="*/ 6828574 w 6828574"/>
                <a:gd name="connsiteY2" fmla="*/ 403892 h 403892"/>
                <a:gd name="connsiteX3" fmla="*/ 0 w 6828574"/>
                <a:gd name="connsiteY3" fmla="*/ 403892 h 403892"/>
                <a:gd name="connsiteX4" fmla="*/ 0 w 6828574"/>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8574" h="403892">
                  <a:moveTo>
                    <a:pt x="0" y="0"/>
                  </a:moveTo>
                  <a:lnTo>
                    <a:pt x="6828574" y="0"/>
                  </a:lnTo>
                  <a:lnTo>
                    <a:pt x="6828574" y="403892"/>
                  </a:lnTo>
                  <a:lnTo>
                    <a:pt x="0" y="40389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建文</a:t>
              </a:r>
              <a:r>
                <a:rPr lang="en-US" altLang="zh-CN" sz="2000" kern="1200" dirty="0" smtClean="0"/>
                <a:t>-</a:t>
              </a:r>
              <a:r>
                <a:rPr lang="zh-CN" altLang="en-US" sz="2000" kern="1200" dirty="0" smtClean="0"/>
                <a:t>公路桥梁项目管理</a:t>
              </a:r>
              <a:r>
                <a:rPr lang="zh-CN" altLang="en-US" sz="2000" kern="1200" dirty="0" smtClean="0"/>
                <a:t>软件</a:t>
              </a:r>
              <a:endParaRPr lang="zh-CN" altLang="en-US" sz="2000" kern="1200" dirty="0"/>
            </a:p>
          </p:txBody>
        </p:sp>
        <p:sp>
          <p:nvSpPr>
            <p:cNvPr id="31" name="椭圆 30"/>
            <p:cNvSpPr/>
            <p:nvPr/>
          </p:nvSpPr>
          <p:spPr>
            <a:xfrm>
              <a:off x="1346593" y="3066434"/>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2" name="任意多边形 31"/>
            <p:cNvSpPr/>
            <p:nvPr/>
          </p:nvSpPr>
          <p:spPr>
            <a:xfrm>
              <a:off x="1535029" y="3723115"/>
              <a:ext cx="6892571"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易建</a:t>
              </a:r>
              <a:r>
                <a:rPr lang="en-US" altLang="zh-CN" sz="2000" kern="1200" dirty="0" smtClean="0"/>
                <a:t>-</a:t>
              </a:r>
              <a:r>
                <a:rPr lang="zh-CN" altLang="en-US" sz="2000" kern="1200" dirty="0" smtClean="0"/>
                <a:t>工程项目管理</a:t>
              </a:r>
              <a:r>
                <a:rPr lang="zh-CN" altLang="en-US" sz="2000" kern="1200" dirty="0" smtClean="0"/>
                <a:t>软件</a:t>
              </a:r>
              <a:endParaRPr lang="zh-CN" altLang="en-US" sz="2000" kern="1200" dirty="0"/>
            </a:p>
          </p:txBody>
        </p:sp>
        <p:sp>
          <p:nvSpPr>
            <p:cNvPr id="33" name="椭圆 32"/>
            <p:cNvSpPr/>
            <p:nvPr/>
          </p:nvSpPr>
          <p:spPr>
            <a:xfrm>
              <a:off x="1282596" y="367262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4" name="任意多边形 33"/>
            <p:cNvSpPr/>
            <p:nvPr/>
          </p:nvSpPr>
          <p:spPr>
            <a:xfrm>
              <a:off x="1334593" y="4328865"/>
              <a:ext cx="7093006"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建软</a:t>
              </a:r>
              <a:r>
                <a:rPr lang="en-US" altLang="zh-CN" sz="2000" kern="1200" dirty="0" smtClean="0"/>
                <a:t>-</a:t>
              </a:r>
              <a:r>
                <a:rPr lang="zh-CN" altLang="en-US" sz="2000" kern="1200" dirty="0" smtClean="0"/>
                <a:t>工程项目管理软件</a:t>
              </a:r>
              <a:endParaRPr lang="zh-CN" altLang="en-US" sz="2000" kern="1200" dirty="0"/>
            </a:p>
          </p:txBody>
        </p:sp>
        <p:sp>
          <p:nvSpPr>
            <p:cNvPr id="35" name="椭圆 34"/>
            <p:cNvSpPr/>
            <p:nvPr/>
          </p:nvSpPr>
          <p:spPr>
            <a:xfrm>
              <a:off x="1082160" y="427837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6" name="任意多边形 35"/>
            <p:cNvSpPr/>
            <p:nvPr/>
          </p:nvSpPr>
          <p:spPr>
            <a:xfrm>
              <a:off x="968832" y="4935060"/>
              <a:ext cx="7458767"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和谐万维</a:t>
              </a:r>
              <a:r>
                <a:rPr lang="en-US" altLang="zh-CN" sz="2000" kern="1200" dirty="0" smtClean="0"/>
                <a:t>-</a:t>
              </a:r>
              <a:r>
                <a:rPr lang="zh-CN" altLang="en-US" sz="2000" kern="1200" dirty="0" smtClean="0"/>
                <a:t>项目型企业一体化信息管理平台</a:t>
              </a:r>
              <a:endParaRPr lang="zh-CN" altLang="en-US" sz="2000" kern="1200" dirty="0"/>
            </a:p>
          </p:txBody>
        </p:sp>
        <p:sp>
          <p:nvSpPr>
            <p:cNvPr id="37" name="椭圆 36"/>
            <p:cNvSpPr/>
            <p:nvPr/>
          </p:nvSpPr>
          <p:spPr>
            <a:xfrm>
              <a:off x="716399" y="4884573"/>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8" name="任意多边形 37"/>
            <p:cNvSpPr/>
            <p:nvPr/>
          </p:nvSpPr>
          <p:spPr>
            <a:xfrm>
              <a:off x="716399" y="5570572"/>
              <a:ext cx="7711200"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defTabSz="889000">
                <a:lnSpc>
                  <a:spcPct val="90000"/>
                </a:lnSpc>
                <a:spcBef>
                  <a:spcPct val="0"/>
                </a:spcBef>
                <a:spcAft>
                  <a:spcPct val="35000"/>
                </a:spcAft>
              </a:pPr>
              <a:r>
                <a:rPr lang="zh-CN" altLang="en-US" sz="2000" kern="1200" dirty="0" smtClean="0"/>
                <a:t>同望</a:t>
              </a:r>
              <a:r>
                <a:rPr lang="en-US" altLang="zh-CN" sz="2000" dirty="0"/>
                <a:t>-</a:t>
              </a:r>
              <a:r>
                <a:rPr lang="en-US" altLang="zh-CN" sz="2000" dirty="0" err="1"/>
                <a:t>iOPMS</a:t>
              </a:r>
              <a:r>
                <a:rPr lang="zh-CN" altLang="en-US" sz="2000" dirty="0"/>
                <a:t>业主项目管理整体解决方案</a:t>
              </a:r>
              <a:endParaRPr lang="zh-CN" altLang="en-US" sz="2000" kern="1200" dirty="0"/>
            </a:p>
          </p:txBody>
        </p:sp>
        <p:sp>
          <p:nvSpPr>
            <p:cNvPr id="39" name="椭圆 38"/>
            <p:cNvSpPr/>
            <p:nvPr/>
          </p:nvSpPr>
          <p:spPr>
            <a:xfrm>
              <a:off x="334260" y="5500222"/>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297935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建文</a:t>
            </a:r>
            <a:r>
              <a:rPr lang="zh-CN" altLang="en-US" dirty="0" smtClean="0"/>
              <a:t>软件</a:t>
            </a:r>
            <a:endParaRPr lang="zh-CN" altLang="en-US" dirty="0"/>
          </a:p>
        </p:txBody>
      </p:sp>
      <p:sp>
        <p:nvSpPr>
          <p:cNvPr id="3" name="内容占位符 2"/>
          <p:cNvSpPr>
            <a:spLocks noGrp="1"/>
          </p:cNvSpPr>
          <p:nvPr>
            <p:ph idx="1"/>
          </p:nvPr>
        </p:nvSpPr>
        <p:spPr/>
        <p:txBody>
          <a:bodyPr>
            <a:normAutofit/>
          </a:bodyPr>
          <a:lstStyle/>
          <a:p>
            <a:r>
              <a:rPr lang="en-US" altLang="zh-CN" dirty="0" smtClean="0">
                <a:hlinkClick r:id="rId2"/>
              </a:rPr>
              <a:t>www.justwin.cn</a:t>
            </a:r>
            <a:endParaRPr lang="en-US" altLang="zh-CN" dirty="0" smtClean="0"/>
          </a:p>
          <a:p>
            <a:r>
              <a:rPr lang="zh-CN" altLang="en-US" dirty="0"/>
              <a:t>上海建文软件科技有限公司是随着国内工程行业信息化的深入发展而崛起的专业软件与咨询服务提供商，公司成立于 </a:t>
            </a:r>
            <a:r>
              <a:rPr lang="en-US" altLang="zh-CN" dirty="0"/>
              <a:t>2003</a:t>
            </a:r>
            <a:r>
              <a:rPr lang="zh-CN" altLang="en-US" dirty="0"/>
              <a:t>年，注册资金</a:t>
            </a:r>
            <a:r>
              <a:rPr lang="en-US" altLang="zh-CN" dirty="0"/>
              <a:t>1000</a:t>
            </a:r>
            <a:r>
              <a:rPr lang="zh-CN" altLang="en-US" dirty="0"/>
              <a:t>万元人民币，源于中国铝业</a:t>
            </a:r>
            <a:r>
              <a:rPr lang="zh-CN" altLang="en-US" dirty="0" smtClean="0"/>
              <a:t>公司旗</a:t>
            </a:r>
            <a:r>
              <a:rPr lang="zh-CN" altLang="en-US" dirty="0"/>
              <a:t>下存续企业。 </a:t>
            </a:r>
            <a:endParaRPr lang="en-US" altLang="zh-CN" dirty="0" smtClean="0"/>
          </a:p>
          <a:p>
            <a:r>
              <a:rPr lang="zh-CN" altLang="en-US" dirty="0"/>
              <a:t>几年来， 建文软件已经形成了一系列完善的、具有中国工程特色的软件产品和解决方案，广泛应用于业主投资、房地产、土建施工、环境工程、电力工程、</a:t>
            </a:r>
            <a:r>
              <a:rPr lang="zh-CN" altLang="en-US" dirty="0" smtClean="0"/>
              <a:t>有色</a:t>
            </a:r>
            <a:r>
              <a:rPr lang="zh-CN" altLang="en-US" dirty="0"/>
              <a:t>冶金、</a:t>
            </a:r>
            <a:r>
              <a:rPr lang="en-US" altLang="zh-CN" dirty="0"/>
              <a:t>EPC</a:t>
            </a:r>
            <a:r>
              <a:rPr lang="zh-CN" altLang="en-US" dirty="0"/>
              <a:t>、智能工程、铁道交通、城市轨道、公路桥梁、建筑装饰、机场港口、石油化工、水利水电、市政工程、高校教学仿真实验室等领域， 帮助企业客户全面提升工程项目管理的信息实用价值，强化投资、成本、合同、进度、质量、安全、资金、信息以及生产要素等诸多核心环节的控制 与管理，优化管理流程，提高运作效率，降低成本，切实地帮助企业加强管理、提高效率、降低成本、增强核心竞争力、实现管理复制和科学决策， 提高了企业的经济效益。</a:t>
            </a:r>
          </a:p>
        </p:txBody>
      </p:sp>
    </p:spTree>
    <p:extLst>
      <p:ext uri="{BB962C8B-B14F-4D97-AF65-F5344CB8AC3E}">
        <p14:creationId xmlns:p14="http://schemas.microsoft.com/office/powerpoint/2010/main" val="2898567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行业解决方案</a:t>
            </a:r>
            <a:endParaRPr lang="zh-CN" altLang="en-US" dirty="0"/>
          </a:p>
        </p:txBody>
      </p:sp>
      <p:sp>
        <p:nvSpPr>
          <p:cNvPr id="3" name="内容占位符 2"/>
          <p:cNvSpPr>
            <a:spLocks noGrp="1"/>
          </p:cNvSpPr>
          <p:nvPr>
            <p:ph idx="1"/>
          </p:nvPr>
        </p:nvSpPr>
        <p:spPr/>
        <p:txBody>
          <a:bodyPr/>
          <a:lstStyle/>
          <a:p>
            <a:pPr marL="0" indent="0">
              <a:buNone/>
            </a:pPr>
            <a:r>
              <a:rPr lang="zh-CN" altLang="en-US" dirty="0"/>
              <a:t>通过建文软件公路桥梁项目管理系统，帮助公路桥梁建设企业建立一套相对完善的项目管理体系，形成以成本控制为核心、以进度为主线、以合同为约束的全方位多项目管理平台，实现全过程的投资控制，提高合同执行过程的控制能力，降低项目风险，对施工过程实时监控，保证进度、质量及生产安全约定的执行，以及完善竣工验收体系，规范验收文档管理、保修服务过程，从而使此类企业实现有效管理，创造更大社会价值。</a:t>
            </a:r>
          </a:p>
        </p:txBody>
      </p:sp>
    </p:spTree>
    <p:extLst>
      <p:ext uri="{BB962C8B-B14F-4D97-AF65-F5344CB8AC3E}">
        <p14:creationId xmlns:p14="http://schemas.microsoft.com/office/powerpoint/2010/main" val="1322650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建文</a:t>
            </a:r>
            <a:r>
              <a:rPr lang="en-US" altLang="zh-CN" dirty="0" smtClean="0"/>
              <a:t>-</a:t>
            </a:r>
            <a:r>
              <a:rPr lang="zh-CN" altLang="en-US" dirty="0" smtClean="0"/>
              <a:t>公路</a:t>
            </a:r>
            <a:r>
              <a:rPr lang="zh-CN" altLang="en-US" dirty="0"/>
              <a:t>桥梁项目管理系统</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t>建文软件企业级多项目管理</a:t>
            </a:r>
            <a:r>
              <a:rPr lang="zh-CN" altLang="en-US" dirty="0" smtClean="0"/>
              <a:t>平台</a:t>
            </a:r>
            <a:endParaRPr lang="en-US" altLang="zh-CN" dirty="0" smtClean="0"/>
          </a:p>
          <a:p>
            <a:pPr>
              <a:buFont typeface="Wingdings" panose="05000000000000000000" pitchFamily="2" charset="2"/>
              <a:buChar char="Ø"/>
            </a:pPr>
            <a:r>
              <a:rPr lang="zh-CN" altLang="en-US" dirty="0"/>
              <a:t>投资控制</a:t>
            </a:r>
            <a:r>
              <a:rPr lang="zh-CN" altLang="en-US" dirty="0" smtClean="0"/>
              <a:t>管理系统</a:t>
            </a:r>
            <a:endParaRPr lang="en-US" altLang="zh-CN" dirty="0" smtClean="0"/>
          </a:p>
          <a:p>
            <a:pPr>
              <a:buFont typeface="Wingdings" panose="05000000000000000000" pitchFamily="2" charset="2"/>
              <a:buChar char="Ø"/>
            </a:pPr>
            <a:r>
              <a:rPr lang="zh-CN" altLang="en-US" dirty="0"/>
              <a:t>计划和进度控制</a:t>
            </a:r>
            <a:r>
              <a:rPr lang="zh-CN" altLang="en-US" dirty="0" smtClean="0"/>
              <a:t>管理系统</a:t>
            </a:r>
            <a:endParaRPr lang="en-US" altLang="zh-CN" dirty="0" smtClean="0"/>
          </a:p>
          <a:p>
            <a:pPr>
              <a:buFont typeface="Wingdings" panose="05000000000000000000" pitchFamily="2" charset="2"/>
              <a:buChar char="Ø"/>
            </a:pPr>
            <a:r>
              <a:rPr lang="zh-CN" altLang="en-US" dirty="0"/>
              <a:t>质量安全管理</a:t>
            </a:r>
            <a:r>
              <a:rPr lang="zh-CN" altLang="en-US" dirty="0" smtClean="0"/>
              <a:t>系统</a:t>
            </a:r>
            <a:endParaRPr lang="en-US" altLang="zh-CN" dirty="0" smtClean="0"/>
          </a:p>
          <a:p>
            <a:pPr>
              <a:buFont typeface="Wingdings" panose="05000000000000000000" pitchFamily="2" charset="2"/>
              <a:buChar char="Ø"/>
            </a:pPr>
            <a:r>
              <a:rPr lang="zh-CN" altLang="en-US" dirty="0"/>
              <a:t>合同管理</a:t>
            </a:r>
            <a:r>
              <a:rPr lang="zh-CN" altLang="en-US" dirty="0" smtClean="0"/>
              <a:t>系统</a:t>
            </a:r>
            <a:endParaRPr lang="en-US" altLang="zh-CN" dirty="0" smtClean="0"/>
          </a:p>
          <a:p>
            <a:pPr>
              <a:buFont typeface="Wingdings" panose="05000000000000000000" pitchFamily="2" charset="2"/>
              <a:buChar char="Ø"/>
            </a:pPr>
            <a:r>
              <a:rPr lang="zh-CN" altLang="en-US" dirty="0" smtClean="0"/>
              <a:t>图</a:t>
            </a:r>
            <a:r>
              <a:rPr lang="zh-CN" altLang="en-US" dirty="0"/>
              <a:t>档</a:t>
            </a:r>
            <a:r>
              <a:rPr lang="zh-CN" altLang="en-US" dirty="0" smtClean="0"/>
              <a:t>管理系统</a:t>
            </a:r>
            <a:endParaRPr lang="en-US" altLang="zh-CN" dirty="0" smtClean="0"/>
          </a:p>
          <a:p>
            <a:pPr>
              <a:buFont typeface="Wingdings" panose="05000000000000000000" pitchFamily="2" charset="2"/>
              <a:buChar char="Ø"/>
            </a:pPr>
            <a:r>
              <a:rPr lang="zh-CN" altLang="en-US" dirty="0"/>
              <a:t>综合查询系统</a:t>
            </a:r>
          </a:p>
        </p:txBody>
      </p:sp>
    </p:spTree>
    <p:extLst>
      <p:ext uri="{BB962C8B-B14F-4D97-AF65-F5344CB8AC3E}">
        <p14:creationId xmlns:p14="http://schemas.microsoft.com/office/powerpoint/2010/main" val="22502435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软件一览</a:t>
            </a:r>
            <a:endParaRPr lang="zh-CN" altLang="en-US" dirty="0"/>
          </a:p>
        </p:txBody>
      </p:sp>
      <p:grpSp>
        <p:nvGrpSpPr>
          <p:cNvPr id="41" name="组合 40"/>
          <p:cNvGrpSpPr/>
          <p:nvPr/>
        </p:nvGrpSpPr>
        <p:grpSpPr>
          <a:xfrm>
            <a:off x="334260" y="1226880"/>
            <a:ext cx="8093340" cy="4778207"/>
            <a:chOff x="334260" y="1226880"/>
            <a:chExt cx="8093340" cy="4778207"/>
          </a:xfrm>
        </p:grpSpPr>
        <p:sp>
          <p:nvSpPr>
            <p:cNvPr id="40" name="任意多边形 39"/>
            <p:cNvSpPr/>
            <p:nvPr/>
          </p:nvSpPr>
          <p:spPr>
            <a:xfrm>
              <a:off x="518615" y="1378424"/>
              <a:ext cx="1068410" cy="4462818"/>
            </a:xfrm>
            <a:custGeom>
              <a:avLst/>
              <a:gdLst>
                <a:gd name="connsiteX0" fmla="*/ 13648 w 1105476"/>
                <a:gd name="connsiteY0" fmla="*/ 0 h 4462818"/>
                <a:gd name="connsiteX1" fmla="*/ 1105469 w 1105476"/>
                <a:gd name="connsiteY1" fmla="*/ 2006221 h 4462818"/>
                <a:gd name="connsiteX2" fmla="*/ 0 w 1105476"/>
                <a:gd name="connsiteY2" fmla="*/ 4462818 h 4462818"/>
              </a:gdLst>
              <a:ahLst/>
              <a:cxnLst>
                <a:cxn ang="0">
                  <a:pos x="connsiteX0" y="connsiteY0"/>
                </a:cxn>
                <a:cxn ang="0">
                  <a:pos x="connsiteX1" y="connsiteY1"/>
                </a:cxn>
                <a:cxn ang="0">
                  <a:pos x="connsiteX2" y="connsiteY2"/>
                </a:cxn>
              </a:cxnLst>
              <a:rect l="l" t="t" r="r" b="b"/>
              <a:pathLst>
                <a:path w="1105476" h="4462818">
                  <a:moveTo>
                    <a:pt x="13648" y="0"/>
                  </a:moveTo>
                  <a:cubicBezTo>
                    <a:pt x="560696" y="631209"/>
                    <a:pt x="1107744" y="1262418"/>
                    <a:pt x="1105469" y="2006221"/>
                  </a:cubicBezTo>
                  <a:cubicBezTo>
                    <a:pt x="1103194" y="2750024"/>
                    <a:pt x="11373" y="4208060"/>
                    <a:pt x="0" y="4462818"/>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716398" y="1298781"/>
              <a:ext cx="7711201"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广联达</a:t>
              </a:r>
              <a:r>
                <a:rPr lang="en-US" altLang="zh-CN" sz="2000" kern="1200" dirty="0" smtClean="0"/>
                <a:t>-GEPS</a:t>
              </a:r>
              <a:r>
                <a:rPr lang="zh-CN" altLang="en-US" sz="2000" kern="1200" dirty="0" smtClean="0"/>
                <a:t>施工工程项目管理软件</a:t>
              </a:r>
              <a:endParaRPr lang="zh-CN" altLang="en-US" sz="2000" kern="1200" dirty="0"/>
            </a:p>
          </p:txBody>
        </p:sp>
        <p:sp>
          <p:nvSpPr>
            <p:cNvPr id="25" name="椭圆 24"/>
            <p:cNvSpPr/>
            <p:nvPr/>
          </p:nvSpPr>
          <p:spPr>
            <a:xfrm>
              <a:off x="334260" y="1226880"/>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6" name="任意多边形 25"/>
            <p:cNvSpPr/>
            <p:nvPr/>
          </p:nvSpPr>
          <p:spPr>
            <a:xfrm>
              <a:off x="1082160" y="1904975"/>
              <a:ext cx="7345439"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邦永</a:t>
              </a:r>
              <a:r>
                <a:rPr lang="en-US" altLang="zh-CN" sz="2000" kern="1200" dirty="0" smtClean="0"/>
                <a:t>-PM2</a:t>
              </a:r>
              <a:r>
                <a:rPr lang="zh-CN" altLang="en-US" sz="2000" kern="1200" dirty="0" smtClean="0"/>
                <a:t>项目管理</a:t>
              </a:r>
              <a:r>
                <a:rPr lang="zh-CN" altLang="en-US" sz="2000" kern="1200" dirty="0" smtClean="0"/>
                <a:t>软件</a:t>
              </a:r>
              <a:endParaRPr lang="zh-CN" altLang="en-US" sz="2000" kern="1200" dirty="0"/>
            </a:p>
          </p:txBody>
        </p:sp>
        <p:sp>
          <p:nvSpPr>
            <p:cNvPr id="27" name="椭圆 26"/>
            <p:cNvSpPr/>
            <p:nvPr/>
          </p:nvSpPr>
          <p:spPr>
            <a:xfrm>
              <a:off x="716398" y="184252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8" name="任意多边形 27"/>
            <p:cNvSpPr/>
            <p:nvPr/>
          </p:nvSpPr>
          <p:spPr>
            <a:xfrm>
              <a:off x="1346593" y="2510726"/>
              <a:ext cx="7081007"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用友</a:t>
              </a:r>
              <a:r>
                <a:rPr lang="en-US" altLang="zh-CN" sz="2000" kern="1200" dirty="0" smtClean="0"/>
                <a:t>-</a:t>
              </a:r>
              <a:r>
                <a:rPr lang="zh-CN" altLang="en-US" sz="2000" kern="1200" dirty="0" smtClean="0"/>
                <a:t>路桥行业解决方案</a:t>
              </a:r>
              <a:endParaRPr lang="zh-CN" altLang="en-US" sz="2000" kern="1200" dirty="0"/>
            </a:p>
          </p:txBody>
        </p:sp>
        <p:sp>
          <p:nvSpPr>
            <p:cNvPr id="29" name="椭圆 28"/>
            <p:cNvSpPr/>
            <p:nvPr/>
          </p:nvSpPr>
          <p:spPr>
            <a:xfrm>
              <a:off x="1094160" y="244575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0" name="任意多边形 29"/>
            <p:cNvSpPr/>
            <p:nvPr/>
          </p:nvSpPr>
          <p:spPr>
            <a:xfrm>
              <a:off x="1599026" y="3116920"/>
              <a:ext cx="6828574" cy="403892"/>
            </a:xfrm>
            <a:custGeom>
              <a:avLst/>
              <a:gdLst>
                <a:gd name="connsiteX0" fmla="*/ 0 w 6828574"/>
                <a:gd name="connsiteY0" fmla="*/ 0 h 403892"/>
                <a:gd name="connsiteX1" fmla="*/ 6828574 w 6828574"/>
                <a:gd name="connsiteY1" fmla="*/ 0 h 403892"/>
                <a:gd name="connsiteX2" fmla="*/ 6828574 w 6828574"/>
                <a:gd name="connsiteY2" fmla="*/ 403892 h 403892"/>
                <a:gd name="connsiteX3" fmla="*/ 0 w 6828574"/>
                <a:gd name="connsiteY3" fmla="*/ 403892 h 403892"/>
                <a:gd name="connsiteX4" fmla="*/ 0 w 6828574"/>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8574" h="403892">
                  <a:moveTo>
                    <a:pt x="0" y="0"/>
                  </a:moveTo>
                  <a:lnTo>
                    <a:pt x="6828574" y="0"/>
                  </a:lnTo>
                  <a:lnTo>
                    <a:pt x="6828574"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建文</a:t>
              </a:r>
              <a:r>
                <a:rPr lang="en-US" altLang="zh-CN" sz="2000" kern="1200" dirty="0" smtClean="0"/>
                <a:t>-</a:t>
              </a:r>
              <a:r>
                <a:rPr lang="zh-CN" altLang="en-US" sz="2000" kern="1200" dirty="0" smtClean="0"/>
                <a:t>公路桥梁项目管理</a:t>
              </a:r>
              <a:r>
                <a:rPr lang="zh-CN" altLang="en-US" sz="2000" kern="1200" dirty="0" smtClean="0"/>
                <a:t>软件</a:t>
              </a:r>
              <a:endParaRPr lang="zh-CN" altLang="en-US" sz="2000" kern="1200" dirty="0"/>
            </a:p>
          </p:txBody>
        </p:sp>
        <p:sp>
          <p:nvSpPr>
            <p:cNvPr id="31" name="椭圆 30"/>
            <p:cNvSpPr/>
            <p:nvPr/>
          </p:nvSpPr>
          <p:spPr>
            <a:xfrm>
              <a:off x="1346593" y="3066434"/>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2" name="任意多边形 31"/>
            <p:cNvSpPr/>
            <p:nvPr/>
          </p:nvSpPr>
          <p:spPr>
            <a:xfrm>
              <a:off x="1535029" y="3723115"/>
              <a:ext cx="6892571"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易建</a:t>
              </a:r>
              <a:r>
                <a:rPr lang="en-US" altLang="zh-CN" sz="2000" kern="1200" dirty="0" smtClean="0"/>
                <a:t>-</a:t>
              </a:r>
              <a:r>
                <a:rPr lang="zh-CN" altLang="en-US" sz="2000" kern="1200" dirty="0" smtClean="0"/>
                <a:t>工程项目管理</a:t>
              </a:r>
              <a:r>
                <a:rPr lang="zh-CN" altLang="en-US" sz="2000" kern="1200" dirty="0" smtClean="0"/>
                <a:t>软件</a:t>
              </a:r>
              <a:endParaRPr lang="zh-CN" altLang="en-US" sz="2000" kern="1200" dirty="0"/>
            </a:p>
          </p:txBody>
        </p:sp>
        <p:sp>
          <p:nvSpPr>
            <p:cNvPr id="33" name="椭圆 32"/>
            <p:cNvSpPr/>
            <p:nvPr/>
          </p:nvSpPr>
          <p:spPr>
            <a:xfrm>
              <a:off x="1282596" y="367262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4" name="任意多边形 33"/>
            <p:cNvSpPr/>
            <p:nvPr/>
          </p:nvSpPr>
          <p:spPr>
            <a:xfrm>
              <a:off x="1334593" y="4328865"/>
              <a:ext cx="7093006"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建软</a:t>
              </a:r>
              <a:r>
                <a:rPr lang="en-US" altLang="zh-CN" sz="2000" kern="1200" dirty="0" smtClean="0"/>
                <a:t>-</a:t>
              </a:r>
              <a:r>
                <a:rPr lang="zh-CN" altLang="en-US" sz="2000" kern="1200" dirty="0" smtClean="0"/>
                <a:t>工程项目管理软件</a:t>
              </a:r>
              <a:endParaRPr lang="zh-CN" altLang="en-US" sz="2000" kern="1200" dirty="0"/>
            </a:p>
          </p:txBody>
        </p:sp>
        <p:sp>
          <p:nvSpPr>
            <p:cNvPr id="35" name="椭圆 34"/>
            <p:cNvSpPr/>
            <p:nvPr/>
          </p:nvSpPr>
          <p:spPr>
            <a:xfrm>
              <a:off x="1082160" y="427837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6" name="任意多边形 35"/>
            <p:cNvSpPr/>
            <p:nvPr/>
          </p:nvSpPr>
          <p:spPr>
            <a:xfrm>
              <a:off x="968832" y="4935060"/>
              <a:ext cx="7458767"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和谐万维</a:t>
              </a:r>
              <a:r>
                <a:rPr lang="en-US" altLang="zh-CN" sz="2000" kern="1200" dirty="0" smtClean="0"/>
                <a:t>-</a:t>
              </a:r>
              <a:r>
                <a:rPr lang="zh-CN" altLang="en-US" sz="2000" kern="1200" dirty="0" smtClean="0"/>
                <a:t>项目型企业一体化信息管理平台</a:t>
              </a:r>
              <a:endParaRPr lang="zh-CN" altLang="en-US" sz="2000" kern="1200" dirty="0"/>
            </a:p>
          </p:txBody>
        </p:sp>
        <p:sp>
          <p:nvSpPr>
            <p:cNvPr id="37" name="椭圆 36"/>
            <p:cNvSpPr/>
            <p:nvPr/>
          </p:nvSpPr>
          <p:spPr>
            <a:xfrm>
              <a:off x="716399" y="4884573"/>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8" name="任意多边形 37"/>
            <p:cNvSpPr/>
            <p:nvPr/>
          </p:nvSpPr>
          <p:spPr>
            <a:xfrm>
              <a:off x="716399" y="5570572"/>
              <a:ext cx="7711200"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defTabSz="889000">
                <a:lnSpc>
                  <a:spcPct val="90000"/>
                </a:lnSpc>
                <a:spcBef>
                  <a:spcPct val="0"/>
                </a:spcBef>
                <a:spcAft>
                  <a:spcPct val="35000"/>
                </a:spcAft>
              </a:pPr>
              <a:r>
                <a:rPr lang="zh-CN" altLang="en-US" sz="2000" kern="1200" dirty="0" smtClean="0"/>
                <a:t>同望</a:t>
              </a:r>
              <a:r>
                <a:rPr lang="en-US" altLang="zh-CN" sz="2000" dirty="0"/>
                <a:t>-</a:t>
              </a:r>
              <a:r>
                <a:rPr lang="en-US" altLang="zh-CN" sz="2000" dirty="0" err="1"/>
                <a:t>iOPMS</a:t>
              </a:r>
              <a:r>
                <a:rPr lang="zh-CN" altLang="en-US" sz="2000" dirty="0"/>
                <a:t>业主项目管理整体解决方案</a:t>
              </a:r>
              <a:endParaRPr lang="zh-CN" altLang="en-US" sz="2000" kern="1200" dirty="0"/>
            </a:p>
          </p:txBody>
        </p:sp>
        <p:sp>
          <p:nvSpPr>
            <p:cNvPr id="39" name="椭圆 38"/>
            <p:cNvSpPr/>
            <p:nvPr/>
          </p:nvSpPr>
          <p:spPr>
            <a:xfrm>
              <a:off x="334260" y="5500222"/>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1038879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易建软件</a:t>
            </a:r>
            <a:endParaRPr lang="zh-CN" altLang="en-US" dirty="0"/>
          </a:p>
        </p:txBody>
      </p:sp>
      <p:sp>
        <p:nvSpPr>
          <p:cNvPr id="3" name="内容占位符 2"/>
          <p:cNvSpPr>
            <a:spLocks noGrp="1"/>
          </p:cNvSpPr>
          <p:nvPr>
            <p:ph idx="1"/>
          </p:nvPr>
        </p:nvSpPr>
        <p:spPr/>
        <p:txBody>
          <a:bodyPr/>
          <a:lstStyle/>
          <a:p>
            <a:r>
              <a:rPr lang="zh-CN" altLang="en-US" dirty="0"/>
              <a:t>易建科技有限公司成立于</a:t>
            </a:r>
            <a:r>
              <a:rPr lang="en-US" altLang="zh-CN" dirty="0"/>
              <a:t>2000</a:t>
            </a:r>
            <a:r>
              <a:rPr lang="zh-CN" altLang="en-US" dirty="0"/>
              <a:t>年</a:t>
            </a:r>
            <a:r>
              <a:rPr lang="en-US" altLang="zh-CN" dirty="0"/>
              <a:t>1</a:t>
            </a:r>
            <a:r>
              <a:rPr lang="zh-CN" altLang="en-US" dirty="0"/>
              <a:t>月，是住宅和城乡建设部科技项目鉴定和推广指定企业，致力于打造中国领先的建设行业工程项目管理软件与咨询应用服务提供商</a:t>
            </a:r>
            <a:r>
              <a:rPr lang="zh-CN" altLang="en-US" dirty="0" smtClean="0"/>
              <a:t>。</a:t>
            </a:r>
            <a:endParaRPr lang="en-US" altLang="zh-CN" dirty="0" smtClean="0"/>
          </a:p>
          <a:p>
            <a:r>
              <a:rPr lang="zh-CN" altLang="en-US" dirty="0"/>
              <a:t>易建科技是国内首家为建设行业企业提供互联网在线软件租用服务的软件企业。软件租用服务针对企业融资需求而精心设计。易建科技建设电信级的互联网数据中心，并将优秀的易建工程项目管理软件及相关系统软件、硬件与网络平台完美结合，以多种灵活组合向客户提供租用服务，帮助企业快速实现信息化管理</a:t>
            </a:r>
            <a:r>
              <a:rPr lang="zh-CN" altLang="en-US" dirty="0" smtClean="0"/>
              <a:t>。</a:t>
            </a:r>
            <a:endParaRPr lang="en-US" altLang="zh-CN" dirty="0" smtClean="0"/>
          </a:p>
          <a:p>
            <a:r>
              <a:rPr lang="en-US" altLang="zh-CN" dirty="0" smtClean="0"/>
              <a:t>www.ebuilds.net</a:t>
            </a:r>
            <a:endParaRPr lang="zh-CN" altLang="en-US" dirty="0"/>
          </a:p>
        </p:txBody>
      </p:sp>
    </p:spTree>
    <p:extLst>
      <p:ext uri="{BB962C8B-B14F-4D97-AF65-F5344CB8AC3E}">
        <p14:creationId xmlns:p14="http://schemas.microsoft.com/office/powerpoint/2010/main" val="3971883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工程业主企业解决方案</a:t>
            </a:r>
          </a:p>
        </p:txBody>
      </p:sp>
      <p:sp>
        <p:nvSpPr>
          <p:cNvPr id="3" name="内容占位符 2"/>
          <p:cNvSpPr>
            <a:spLocks noGrp="1"/>
          </p:cNvSpPr>
          <p:nvPr>
            <p:ph idx="1"/>
          </p:nvPr>
        </p:nvSpPr>
        <p:spPr/>
        <p:txBody>
          <a:bodyPr/>
          <a:lstStyle/>
          <a:p>
            <a:r>
              <a:rPr lang="zh-CN" altLang="en-US" dirty="0"/>
              <a:t>易建工程项目管理软件工程业主企业版适用于建设工程业主企业。建设工程业主企业包括在交通、城市轨道、铁道、水利、电力、矿山、冶炼、化工、工业、房地产、物流、市政公用等基础建设工程以及大型工业与民用建筑工程的项目业主企业。业主企业形式多样，常见的有：投资公司、项目法人、代建单位或有代建资质的咨询及监理单位、城市公共服务企业或机构（水务、供电、燃气等）、房地产开发商、大型工业、物流企业的基建办、大型交通企业（航空、机场、港口等）等等。</a:t>
            </a:r>
          </a:p>
        </p:txBody>
      </p:sp>
    </p:spTree>
    <p:extLst>
      <p:ext uri="{BB962C8B-B14F-4D97-AF65-F5344CB8AC3E}">
        <p14:creationId xmlns:p14="http://schemas.microsoft.com/office/powerpoint/2010/main" val="8679666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易建工程项目管理</a:t>
            </a:r>
            <a:r>
              <a:rPr lang="zh-CN" altLang="en-US" dirty="0" smtClean="0"/>
              <a:t>软件</a:t>
            </a:r>
            <a:endParaRPr lang="zh-CN" altLang="en-US" dirty="0"/>
          </a:p>
        </p:txBody>
      </p:sp>
      <p:pic>
        <p:nvPicPr>
          <p:cNvPr id="8" name="内容占位符 7"/>
          <p:cNvPicPr>
            <a:picLocks noGrp="1" noChangeAspect="1"/>
          </p:cNvPicPr>
          <p:nvPr>
            <p:ph idx="1"/>
          </p:nvPr>
        </p:nvPicPr>
        <p:blipFill>
          <a:blip r:embed="rId2"/>
          <a:stretch>
            <a:fillRect/>
          </a:stretch>
        </p:blipFill>
        <p:spPr>
          <a:xfrm>
            <a:off x="678597" y="1345431"/>
            <a:ext cx="7888406" cy="4645935"/>
          </a:xfrm>
          <a:prstGeom prst="rect">
            <a:avLst/>
          </a:prstGeom>
        </p:spPr>
      </p:pic>
    </p:spTree>
    <p:extLst>
      <p:ext uri="{BB962C8B-B14F-4D97-AF65-F5344CB8AC3E}">
        <p14:creationId xmlns:p14="http://schemas.microsoft.com/office/powerpoint/2010/main" val="2377436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行业案例：青岛海湾大桥</a:t>
            </a:r>
          </a:p>
        </p:txBody>
      </p:sp>
      <p:sp>
        <p:nvSpPr>
          <p:cNvPr id="3" name="内容占位符 2"/>
          <p:cNvSpPr>
            <a:spLocks noGrp="1"/>
          </p:cNvSpPr>
          <p:nvPr>
            <p:ph idx="1"/>
          </p:nvPr>
        </p:nvSpPr>
        <p:spPr/>
        <p:txBody>
          <a:bodyPr/>
          <a:lstStyle/>
          <a:p>
            <a:r>
              <a:rPr lang="zh-CN" altLang="en-US" dirty="0"/>
              <a:t>青岛海湾大桥的建设是一个复杂繁琐的过程，其中包括从可行性研究、前期勘察、测量、初步设计、工期策划、拆迁、招标、施工图设计、土建施工、设备采购、供货、安装、调试、工程验收等一系列过程，各个过程又大量存在重叠、交叉、并行的情况。业主在组织这一系列的建设过程时，需要面对上级管理部门、勘察单位、设计单位、咨询单位、土建承包商、设备承包商、设备系统集成商、安装施工单位、质检单位、保险公司等众多单位，需要协调工程建设的方方面面，面临复杂的信息传递、控制与管理工作。</a:t>
            </a:r>
          </a:p>
        </p:txBody>
      </p:sp>
    </p:spTree>
    <p:extLst>
      <p:ext uri="{BB962C8B-B14F-4D97-AF65-F5344CB8AC3E}">
        <p14:creationId xmlns:p14="http://schemas.microsoft.com/office/powerpoint/2010/main" val="269996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软件一览</a:t>
            </a:r>
            <a:endParaRPr lang="zh-CN" altLang="en-US" dirty="0"/>
          </a:p>
        </p:txBody>
      </p:sp>
      <p:grpSp>
        <p:nvGrpSpPr>
          <p:cNvPr id="41" name="组合 40"/>
          <p:cNvGrpSpPr/>
          <p:nvPr/>
        </p:nvGrpSpPr>
        <p:grpSpPr>
          <a:xfrm>
            <a:off x="334260" y="1226880"/>
            <a:ext cx="8093340" cy="4778207"/>
            <a:chOff x="334260" y="1226880"/>
            <a:chExt cx="8093340" cy="4778207"/>
          </a:xfrm>
        </p:grpSpPr>
        <p:sp>
          <p:nvSpPr>
            <p:cNvPr id="40" name="任意多边形 39"/>
            <p:cNvSpPr/>
            <p:nvPr/>
          </p:nvSpPr>
          <p:spPr>
            <a:xfrm>
              <a:off x="518615" y="1378424"/>
              <a:ext cx="1068410" cy="4462818"/>
            </a:xfrm>
            <a:custGeom>
              <a:avLst/>
              <a:gdLst>
                <a:gd name="connsiteX0" fmla="*/ 13648 w 1105476"/>
                <a:gd name="connsiteY0" fmla="*/ 0 h 4462818"/>
                <a:gd name="connsiteX1" fmla="*/ 1105469 w 1105476"/>
                <a:gd name="connsiteY1" fmla="*/ 2006221 h 4462818"/>
                <a:gd name="connsiteX2" fmla="*/ 0 w 1105476"/>
                <a:gd name="connsiteY2" fmla="*/ 4462818 h 4462818"/>
              </a:gdLst>
              <a:ahLst/>
              <a:cxnLst>
                <a:cxn ang="0">
                  <a:pos x="connsiteX0" y="connsiteY0"/>
                </a:cxn>
                <a:cxn ang="0">
                  <a:pos x="connsiteX1" y="connsiteY1"/>
                </a:cxn>
                <a:cxn ang="0">
                  <a:pos x="connsiteX2" y="connsiteY2"/>
                </a:cxn>
              </a:cxnLst>
              <a:rect l="l" t="t" r="r" b="b"/>
              <a:pathLst>
                <a:path w="1105476" h="4462818">
                  <a:moveTo>
                    <a:pt x="13648" y="0"/>
                  </a:moveTo>
                  <a:cubicBezTo>
                    <a:pt x="560696" y="631209"/>
                    <a:pt x="1107744" y="1262418"/>
                    <a:pt x="1105469" y="2006221"/>
                  </a:cubicBezTo>
                  <a:cubicBezTo>
                    <a:pt x="1103194" y="2750024"/>
                    <a:pt x="11373" y="4208060"/>
                    <a:pt x="0" y="4462818"/>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716398" y="1298781"/>
              <a:ext cx="7711201"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广联达</a:t>
              </a:r>
              <a:r>
                <a:rPr lang="en-US" altLang="zh-CN" sz="2000" kern="1200" dirty="0" smtClean="0"/>
                <a:t>-GEPS</a:t>
              </a:r>
              <a:r>
                <a:rPr lang="zh-CN" altLang="en-US" sz="2000" kern="1200" dirty="0" smtClean="0"/>
                <a:t>施工工程项目管理软件</a:t>
              </a:r>
              <a:endParaRPr lang="zh-CN" altLang="en-US" sz="2000" kern="1200" dirty="0"/>
            </a:p>
          </p:txBody>
        </p:sp>
        <p:sp>
          <p:nvSpPr>
            <p:cNvPr id="25" name="椭圆 24"/>
            <p:cNvSpPr/>
            <p:nvPr/>
          </p:nvSpPr>
          <p:spPr>
            <a:xfrm>
              <a:off x="334260" y="1226880"/>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6" name="任意多边形 25"/>
            <p:cNvSpPr/>
            <p:nvPr/>
          </p:nvSpPr>
          <p:spPr>
            <a:xfrm>
              <a:off x="1082160" y="1904975"/>
              <a:ext cx="7345439"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邦永</a:t>
              </a:r>
              <a:r>
                <a:rPr lang="en-US" altLang="zh-CN" sz="2000" kern="1200" dirty="0" smtClean="0"/>
                <a:t>-PM2</a:t>
              </a:r>
              <a:r>
                <a:rPr lang="zh-CN" altLang="en-US" sz="2000" kern="1200" dirty="0" smtClean="0"/>
                <a:t>项目管理</a:t>
              </a:r>
              <a:r>
                <a:rPr lang="zh-CN" altLang="en-US" sz="2000" kern="1200" dirty="0" smtClean="0"/>
                <a:t>软件</a:t>
              </a:r>
              <a:endParaRPr lang="zh-CN" altLang="en-US" sz="2000" kern="1200" dirty="0"/>
            </a:p>
          </p:txBody>
        </p:sp>
        <p:sp>
          <p:nvSpPr>
            <p:cNvPr id="27" name="椭圆 26"/>
            <p:cNvSpPr/>
            <p:nvPr/>
          </p:nvSpPr>
          <p:spPr>
            <a:xfrm>
              <a:off x="716398" y="184252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8" name="任意多边形 27"/>
            <p:cNvSpPr/>
            <p:nvPr/>
          </p:nvSpPr>
          <p:spPr>
            <a:xfrm>
              <a:off x="1346593" y="2510726"/>
              <a:ext cx="7081007"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用友</a:t>
              </a:r>
              <a:r>
                <a:rPr lang="en-US" altLang="zh-CN" sz="2000" kern="1200" dirty="0" smtClean="0"/>
                <a:t>-</a:t>
              </a:r>
              <a:r>
                <a:rPr lang="zh-CN" altLang="en-US" sz="2000" kern="1200" dirty="0" smtClean="0"/>
                <a:t>路桥行业解决方案</a:t>
              </a:r>
              <a:endParaRPr lang="zh-CN" altLang="en-US" sz="2000" kern="1200" dirty="0"/>
            </a:p>
          </p:txBody>
        </p:sp>
        <p:sp>
          <p:nvSpPr>
            <p:cNvPr id="29" name="椭圆 28"/>
            <p:cNvSpPr/>
            <p:nvPr/>
          </p:nvSpPr>
          <p:spPr>
            <a:xfrm>
              <a:off x="1094160" y="244575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0" name="任意多边形 29"/>
            <p:cNvSpPr/>
            <p:nvPr/>
          </p:nvSpPr>
          <p:spPr>
            <a:xfrm>
              <a:off x="1599026" y="3116920"/>
              <a:ext cx="6828574" cy="403892"/>
            </a:xfrm>
            <a:custGeom>
              <a:avLst/>
              <a:gdLst>
                <a:gd name="connsiteX0" fmla="*/ 0 w 6828574"/>
                <a:gd name="connsiteY0" fmla="*/ 0 h 403892"/>
                <a:gd name="connsiteX1" fmla="*/ 6828574 w 6828574"/>
                <a:gd name="connsiteY1" fmla="*/ 0 h 403892"/>
                <a:gd name="connsiteX2" fmla="*/ 6828574 w 6828574"/>
                <a:gd name="connsiteY2" fmla="*/ 403892 h 403892"/>
                <a:gd name="connsiteX3" fmla="*/ 0 w 6828574"/>
                <a:gd name="connsiteY3" fmla="*/ 403892 h 403892"/>
                <a:gd name="connsiteX4" fmla="*/ 0 w 6828574"/>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8574" h="403892">
                  <a:moveTo>
                    <a:pt x="0" y="0"/>
                  </a:moveTo>
                  <a:lnTo>
                    <a:pt x="6828574" y="0"/>
                  </a:lnTo>
                  <a:lnTo>
                    <a:pt x="6828574" y="403892"/>
                  </a:lnTo>
                  <a:lnTo>
                    <a:pt x="0" y="40389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建文</a:t>
              </a:r>
              <a:r>
                <a:rPr lang="en-US" altLang="zh-CN" sz="2000" kern="1200" dirty="0" smtClean="0"/>
                <a:t>-</a:t>
              </a:r>
              <a:r>
                <a:rPr lang="zh-CN" altLang="en-US" sz="2000" kern="1200" dirty="0" smtClean="0"/>
                <a:t>公路桥梁项目管理</a:t>
              </a:r>
              <a:r>
                <a:rPr lang="zh-CN" altLang="en-US" sz="2000" kern="1200" dirty="0" smtClean="0"/>
                <a:t>软件</a:t>
              </a:r>
              <a:endParaRPr lang="zh-CN" altLang="en-US" sz="2000" kern="1200" dirty="0"/>
            </a:p>
          </p:txBody>
        </p:sp>
        <p:sp>
          <p:nvSpPr>
            <p:cNvPr id="31" name="椭圆 30"/>
            <p:cNvSpPr/>
            <p:nvPr/>
          </p:nvSpPr>
          <p:spPr>
            <a:xfrm>
              <a:off x="1346593" y="3066434"/>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2" name="任意多边形 31"/>
            <p:cNvSpPr/>
            <p:nvPr/>
          </p:nvSpPr>
          <p:spPr>
            <a:xfrm>
              <a:off x="1535029" y="3723115"/>
              <a:ext cx="6892571"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易建</a:t>
              </a:r>
              <a:r>
                <a:rPr lang="en-US" altLang="zh-CN" sz="2000" kern="1200" dirty="0" smtClean="0"/>
                <a:t>-</a:t>
              </a:r>
              <a:r>
                <a:rPr lang="zh-CN" altLang="en-US" sz="2000" kern="1200" dirty="0" smtClean="0"/>
                <a:t>工程项目管理</a:t>
              </a:r>
              <a:r>
                <a:rPr lang="zh-CN" altLang="en-US" sz="2000" kern="1200" dirty="0" smtClean="0"/>
                <a:t>软件</a:t>
              </a:r>
              <a:endParaRPr lang="zh-CN" altLang="en-US" sz="2000" kern="1200" dirty="0"/>
            </a:p>
          </p:txBody>
        </p:sp>
        <p:sp>
          <p:nvSpPr>
            <p:cNvPr id="33" name="椭圆 32"/>
            <p:cNvSpPr/>
            <p:nvPr/>
          </p:nvSpPr>
          <p:spPr>
            <a:xfrm>
              <a:off x="1282596" y="367262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4" name="任意多边形 33"/>
            <p:cNvSpPr/>
            <p:nvPr/>
          </p:nvSpPr>
          <p:spPr>
            <a:xfrm>
              <a:off x="1334593" y="4328865"/>
              <a:ext cx="7093006"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建软</a:t>
              </a:r>
              <a:r>
                <a:rPr lang="en-US" altLang="zh-CN" sz="2000" kern="1200" dirty="0" smtClean="0"/>
                <a:t>-</a:t>
              </a:r>
              <a:r>
                <a:rPr lang="zh-CN" altLang="en-US" sz="2000" kern="1200" dirty="0" smtClean="0"/>
                <a:t>工程项目管理软件</a:t>
              </a:r>
              <a:endParaRPr lang="zh-CN" altLang="en-US" sz="2000" kern="1200" dirty="0"/>
            </a:p>
          </p:txBody>
        </p:sp>
        <p:sp>
          <p:nvSpPr>
            <p:cNvPr id="35" name="椭圆 34"/>
            <p:cNvSpPr/>
            <p:nvPr/>
          </p:nvSpPr>
          <p:spPr>
            <a:xfrm>
              <a:off x="1082160" y="427837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6" name="任意多边形 35"/>
            <p:cNvSpPr/>
            <p:nvPr/>
          </p:nvSpPr>
          <p:spPr>
            <a:xfrm>
              <a:off x="968832" y="4935060"/>
              <a:ext cx="7458767"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和谐万维</a:t>
              </a:r>
              <a:r>
                <a:rPr lang="en-US" altLang="zh-CN" sz="2000" kern="1200" dirty="0" smtClean="0"/>
                <a:t>-</a:t>
              </a:r>
              <a:r>
                <a:rPr lang="zh-CN" altLang="en-US" sz="2000" kern="1200" dirty="0" smtClean="0"/>
                <a:t>项目型企业一体化信息管理平台</a:t>
              </a:r>
              <a:endParaRPr lang="zh-CN" altLang="en-US" sz="2000" kern="1200" dirty="0"/>
            </a:p>
          </p:txBody>
        </p:sp>
        <p:sp>
          <p:nvSpPr>
            <p:cNvPr id="37" name="椭圆 36"/>
            <p:cNvSpPr/>
            <p:nvPr/>
          </p:nvSpPr>
          <p:spPr>
            <a:xfrm>
              <a:off x="716399" y="4884573"/>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8" name="任意多边形 37"/>
            <p:cNvSpPr/>
            <p:nvPr/>
          </p:nvSpPr>
          <p:spPr>
            <a:xfrm>
              <a:off x="716399" y="5570572"/>
              <a:ext cx="7711200"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defTabSz="889000">
                <a:lnSpc>
                  <a:spcPct val="90000"/>
                </a:lnSpc>
                <a:spcBef>
                  <a:spcPct val="0"/>
                </a:spcBef>
                <a:spcAft>
                  <a:spcPct val="35000"/>
                </a:spcAft>
              </a:pPr>
              <a:r>
                <a:rPr lang="zh-CN" altLang="en-US" sz="2000" kern="1200" dirty="0" smtClean="0"/>
                <a:t>同望</a:t>
              </a:r>
              <a:r>
                <a:rPr lang="en-US" altLang="zh-CN" sz="2000" dirty="0"/>
                <a:t>-</a:t>
              </a:r>
              <a:r>
                <a:rPr lang="en-US" altLang="zh-CN" sz="2000" dirty="0" err="1"/>
                <a:t>iOPMS</a:t>
              </a:r>
              <a:r>
                <a:rPr lang="zh-CN" altLang="en-US" sz="2000" dirty="0"/>
                <a:t>业主项目管理整体解决方案</a:t>
              </a:r>
              <a:endParaRPr lang="zh-CN" altLang="en-US" sz="2000" kern="1200" dirty="0"/>
            </a:p>
          </p:txBody>
        </p:sp>
        <p:sp>
          <p:nvSpPr>
            <p:cNvPr id="39" name="椭圆 38"/>
            <p:cNvSpPr/>
            <p:nvPr/>
          </p:nvSpPr>
          <p:spPr>
            <a:xfrm>
              <a:off x="334260" y="5500222"/>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7411077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行业案例</a:t>
            </a:r>
            <a:r>
              <a:rPr lang="zh-CN" altLang="en-US" dirty="0" smtClean="0"/>
              <a:t>：解决方案</a:t>
            </a:r>
            <a:endParaRPr lang="zh-CN" altLang="en-US" dirty="0"/>
          </a:p>
        </p:txBody>
      </p:sp>
      <p:pic>
        <p:nvPicPr>
          <p:cNvPr id="2050" name="Picture 2" descr="http://www.ebuilds.net/project/images/al_qdhwdq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935" y="1197593"/>
            <a:ext cx="5527729" cy="5134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0680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易建</a:t>
            </a:r>
            <a:r>
              <a:rPr lang="en-US" altLang="zh-CN" dirty="0" smtClean="0"/>
              <a:t>-</a:t>
            </a:r>
            <a:r>
              <a:rPr lang="zh-CN" altLang="en-US" dirty="0" smtClean="0"/>
              <a:t>产品界面</a:t>
            </a:r>
            <a:endParaRPr lang="zh-CN" altLang="en-US" dirty="0"/>
          </a:p>
        </p:txBody>
      </p:sp>
      <p:pic>
        <p:nvPicPr>
          <p:cNvPr id="1026" name="Picture 2" descr="http://www.ebuilds.net/project/images/al_qdhwdq03.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4415" y="1251949"/>
            <a:ext cx="6735170" cy="5145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000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软件一览</a:t>
            </a:r>
            <a:endParaRPr lang="zh-CN" altLang="en-US" dirty="0"/>
          </a:p>
        </p:txBody>
      </p:sp>
      <p:grpSp>
        <p:nvGrpSpPr>
          <p:cNvPr id="41" name="组合 40"/>
          <p:cNvGrpSpPr/>
          <p:nvPr/>
        </p:nvGrpSpPr>
        <p:grpSpPr>
          <a:xfrm>
            <a:off x="334260" y="1226880"/>
            <a:ext cx="8093340" cy="4778207"/>
            <a:chOff x="334260" y="1226880"/>
            <a:chExt cx="8093340" cy="4778207"/>
          </a:xfrm>
        </p:grpSpPr>
        <p:sp>
          <p:nvSpPr>
            <p:cNvPr id="40" name="任意多边形 39"/>
            <p:cNvSpPr/>
            <p:nvPr/>
          </p:nvSpPr>
          <p:spPr>
            <a:xfrm>
              <a:off x="518615" y="1378424"/>
              <a:ext cx="1068410" cy="4462818"/>
            </a:xfrm>
            <a:custGeom>
              <a:avLst/>
              <a:gdLst>
                <a:gd name="connsiteX0" fmla="*/ 13648 w 1105476"/>
                <a:gd name="connsiteY0" fmla="*/ 0 h 4462818"/>
                <a:gd name="connsiteX1" fmla="*/ 1105469 w 1105476"/>
                <a:gd name="connsiteY1" fmla="*/ 2006221 h 4462818"/>
                <a:gd name="connsiteX2" fmla="*/ 0 w 1105476"/>
                <a:gd name="connsiteY2" fmla="*/ 4462818 h 4462818"/>
              </a:gdLst>
              <a:ahLst/>
              <a:cxnLst>
                <a:cxn ang="0">
                  <a:pos x="connsiteX0" y="connsiteY0"/>
                </a:cxn>
                <a:cxn ang="0">
                  <a:pos x="connsiteX1" y="connsiteY1"/>
                </a:cxn>
                <a:cxn ang="0">
                  <a:pos x="connsiteX2" y="connsiteY2"/>
                </a:cxn>
              </a:cxnLst>
              <a:rect l="l" t="t" r="r" b="b"/>
              <a:pathLst>
                <a:path w="1105476" h="4462818">
                  <a:moveTo>
                    <a:pt x="13648" y="0"/>
                  </a:moveTo>
                  <a:cubicBezTo>
                    <a:pt x="560696" y="631209"/>
                    <a:pt x="1107744" y="1262418"/>
                    <a:pt x="1105469" y="2006221"/>
                  </a:cubicBezTo>
                  <a:cubicBezTo>
                    <a:pt x="1103194" y="2750024"/>
                    <a:pt x="11373" y="4208060"/>
                    <a:pt x="0" y="4462818"/>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716398" y="1298781"/>
              <a:ext cx="7711201"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广联达</a:t>
              </a:r>
              <a:r>
                <a:rPr lang="en-US" altLang="zh-CN" sz="2000" kern="1200" dirty="0" smtClean="0"/>
                <a:t>-GEPS</a:t>
              </a:r>
              <a:r>
                <a:rPr lang="zh-CN" altLang="en-US" sz="2000" kern="1200" dirty="0" smtClean="0"/>
                <a:t>施工工程项目管理软件</a:t>
              </a:r>
              <a:endParaRPr lang="zh-CN" altLang="en-US" sz="2000" kern="1200" dirty="0"/>
            </a:p>
          </p:txBody>
        </p:sp>
        <p:sp>
          <p:nvSpPr>
            <p:cNvPr id="25" name="椭圆 24"/>
            <p:cNvSpPr/>
            <p:nvPr/>
          </p:nvSpPr>
          <p:spPr>
            <a:xfrm>
              <a:off x="334260" y="1226880"/>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6" name="任意多边形 25"/>
            <p:cNvSpPr/>
            <p:nvPr/>
          </p:nvSpPr>
          <p:spPr>
            <a:xfrm>
              <a:off x="1082160" y="1904975"/>
              <a:ext cx="7345439"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邦永</a:t>
              </a:r>
              <a:r>
                <a:rPr lang="en-US" altLang="zh-CN" sz="2000" kern="1200" dirty="0" smtClean="0"/>
                <a:t>-PM2</a:t>
              </a:r>
              <a:r>
                <a:rPr lang="zh-CN" altLang="en-US" sz="2000" kern="1200" dirty="0" smtClean="0"/>
                <a:t>项目管理</a:t>
              </a:r>
              <a:r>
                <a:rPr lang="zh-CN" altLang="en-US" sz="2000" kern="1200" dirty="0" smtClean="0"/>
                <a:t>软件</a:t>
              </a:r>
              <a:endParaRPr lang="zh-CN" altLang="en-US" sz="2000" kern="1200" dirty="0"/>
            </a:p>
          </p:txBody>
        </p:sp>
        <p:sp>
          <p:nvSpPr>
            <p:cNvPr id="27" name="椭圆 26"/>
            <p:cNvSpPr/>
            <p:nvPr/>
          </p:nvSpPr>
          <p:spPr>
            <a:xfrm>
              <a:off x="716398" y="184252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8" name="任意多边形 27"/>
            <p:cNvSpPr/>
            <p:nvPr/>
          </p:nvSpPr>
          <p:spPr>
            <a:xfrm>
              <a:off x="1346593" y="2510726"/>
              <a:ext cx="7081007"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用友</a:t>
              </a:r>
              <a:r>
                <a:rPr lang="en-US" altLang="zh-CN" sz="2000" kern="1200" dirty="0" smtClean="0"/>
                <a:t>-</a:t>
              </a:r>
              <a:r>
                <a:rPr lang="zh-CN" altLang="en-US" sz="2000" kern="1200" dirty="0" smtClean="0"/>
                <a:t>路桥行业解决方案</a:t>
              </a:r>
              <a:endParaRPr lang="zh-CN" altLang="en-US" sz="2000" kern="1200" dirty="0"/>
            </a:p>
          </p:txBody>
        </p:sp>
        <p:sp>
          <p:nvSpPr>
            <p:cNvPr id="29" name="椭圆 28"/>
            <p:cNvSpPr/>
            <p:nvPr/>
          </p:nvSpPr>
          <p:spPr>
            <a:xfrm>
              <a:off x="1094160" y="244575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0" name="任意多边形 29"/>
            <p:cNvSpPr/>
            <p:nvPr/>
          </p:nvSpPr>
          <p:spPr>
            <a:xfrm>
              <a:off x="1599026" y="3116920"/>
              <a:ext cx="6828574" cy="403892"/>
            </a:xfrm>
            <a:custGeom>
              <a:avLst/>
              <a:gdLst>
                <a:gd name="connsiteX0" fmla="*/ 0 w 6828574"/>
                <a:gd name="connsiteY0" fmla="*/ 0 h 403892"/>
                <a:gd name="connsiteX1" fmla="*/ 6828574 w 6828574"/>
                <a:gd name="connsiteY1" fmla="*/ 0 h 403892"/>
                <a:gd name="connsiteX2" fmla="*/ 6828574 w 6828574"/>
                <a:gd name="connsiteY2" fmla="*/ 403892 h 403892"/>
                <a:gd name="connsiteX3" fmla="*/ 0 w 6828574"/>
                <a:gd name="connsiteY3" fmla="*/ 403892 h 403892"/>
                <a:gd name="connsiteX4" fmla="*/ 0 w 6828574"/>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8574" h="403892">
                  <a:moveTo>
                    <a:pt x="0" y="0"/>
                  </a:moveTo>
                  <a:lnTo>
                    <a:pt x="6828574" y="0"/>
                  </a:lnTo>
                  <a:lnTo>
                    <a:pt x="6828574"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建文</a:t>
              </a:r>
              <a:r>
                <a:rPr lang="en-US" altLang="zh-CN" sz="2000" kern="1200" dirty="0" smtClean="0"/>
                <a:t>-</a:t>
              </a:r>
              <a:r>
                <a:rPr lang="zh-CN" altLang="en-US" sz="2000" kern="1200" dirty="0" smtClean="0"/>
                <a:t>公路桥梁项目管理</a:t>
              </a:r>
              <a:r>
                <a:rPr lang="zh-CN" altLang="en-US" sz="2000" kern="1200" dirty="0" smtClean="0"/>
                <a:t>软件</a:t>
              </a:r>
              <a:endParaRPr lang="zh-CN" altLang="en-US" sz="2000" kern="1200" dirty="0"/>
            </a:p>
          </p:txBody>
        </p:sp>
        <p:sp>
          <p:nvSpPr>
            <p:cNvPr id="31" name="椭圆 30"/>
            <p:cNvSpPr/>
            <p:nvPr/>
          </p:nvSpPr>
          <p:spPr>
            <a:xfrm>
              <a:off x="1346593" y="3066434"/>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2" name="任意多边形 31"/>
            <p:cNvSpPr/>
            <p:nvPr/>
          </p:nvSpPr>
          <p:spPr>
            <a:xfrm>
              <a:off x="1535029" y="3723115"/>
              <a:ext cx="6892571"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易建</a:t>
              </a:r>
              <a:r>
                <a:rPr lang="en-US" altLang="zh-CN" sz="2000" kern="1200" dirty="0" smtClean="0"/>
                <a:t>-</a:t>
              </a:r>
              <a:r>
                <a:rPr lang="zh-CN" altLang="en-US" sz="2000" kern="1200" dirty="0" smtClean="0"/>
                <a:t>工程项目管理</a:t>
              </a:r>
              <a:r>
                <a:rPr lang="zh-CN" altLang="en-US" sz="2000" kern="1200" dirty="0" smtClean="0"/>
                <a:t>软件</a:t>
              </a:r>
              <a:endParaRPr lang="zh-CN" altLang="en-US" sz="2000" kern="1200" dirty="0"/>
            </a:p>
          </p:txBody>
        </p:sp>
        <p:sp>
          <p:nvSpPr>
            <p:cNvPr id="33" name="椭圆 32"/>
            <p:cNvSpPr/>
            <p:nvPr/>
          </p:nvSpPr>
          <p:spPr>
            <a:xfrm>
              <a:off x="1282596" y="367262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4" name="任意多边形 33"/>
            <p:cNvSpPr/>
            <p:nvPr/>
          </p:nvSpPr>
          <p:spPr>
            <a:xfrm>
              <a:off x="1334593" y="4328865"/>
              <a:ext cx="7093006"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建软</a:t>
              </a:r>
              <a:r>
                <a:rPr lang="en-US" altLang="zh-CN" sz="2000" kern="1200" dirty="0" smtClean="0"/>
                <a:t>-</a:t>
              </a:r>
              <a:r>
                <a:rPr lang="zh-CN" altLang="en-US" sz="2000" kern="1200" dirty="0" smtClean="0"/>
                <a:t>工程项目管理软件</a:t>
              </a:r>
              <a:endParaRPr lang="zh-CN" altLang="en-US" sz="2000" kern="1200" dirty="0"/>
            </a:p>
          </p:txBody>
        </p:sp>
        <p:sp>
          <p:nvSpPr>
            <p:cNvPr id="35" name="椭圆 34"/>
            <p:cNvSpPr/>
            <p:nvPr/>
          </p:nvSpPr>
          <p:spPr>
            <a:xfrm>
              <a:off x="1082160" y="427837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6" name="任意多边形 35"/>
            <p:cNvSpPr/>
            <p:nvPr/>
          </p:nvSpPr>
          <p:spPr>
            <a:xfrm>
              <a:off x="968832" y="4935060"/>
              <a:ext cx="7458767"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和谐万维</a:t>
              </a:r>
              <a:r>
                <a:rPr lang="en-US" altLang="zh-CN" sz="2000" kern="1200" dirty="0" smtClean="0"/>
                <a:t>-</a:t>
              </a:r>
              <a:r>
                <a:rPr lang="zh-CN" altLang="en-US" sz="2000" kern="1200" dirty="0" smtClean="0"/>
                <a:t>项目型企业一体化信息管理平台</a:t>
              </a:r>
              <a:endParaRPr lang="zh-CN" altLang="en-US" sz="2000" kern="1200" dirty="0"/>
            </a:p>
          </p:txBody>
        </p:sp>
        <p:sp>
          <p:nvSpPr>
            <p:cNvPr id="37" name="椭圆 36"/>
            <p:cNvSpPr/>
            <p:nvPr/>
          </p:nvSpPr>
          <p:spPr>
            <a:xfrm>
              <a:off x="716399" y="4884573"/>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8" name="任意多边形 37"/>
            <p:cNvSpPr/>
            <p:nvPr/>
          </p:nvSpPr>
          <p:spPr>
            <a:xfrm>
              <a:off x="716399" y="5570572"/>
              <a:ext cx="7711200"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defTabSz="889000">
                <a:lnSpc>
                  <a:spcPct val="90000"/>
                </a:lnSpc>
                <a:spcBef>
                  <a:spcPct val="0"/>
                </a:spcBef>
                <a:spcAft>
                  <a:spcPct val="35000"/>
                </a:spcAft>
              </a:pPr>
              <a:r>
                <a:rPr lang="zh-CN" altLang="en-US" sz="2000" kern="1200" dirty="0" smtClean="0"/>
                <a:t>同望</a:t>
              </a:r>
              <a:r>
                <a:rPr lang="en-US" altLang="zh-CN" sz="2000" dirty="0"/>
                <a:t>-</a:t>
              </a:r>
              <a:r>
                <a:rPr lang="en-US" altLang="zh-CN" sz="2000" dirty="0" err="1"/>
                <a:t>iOPMS</a:t>
              </a:r>
              <a:r>
                <a:rPr lang="zh-CN" altLang="en-US" sz="2000" dirty="0"/>
                <a:t>业主项目管理整体解决方案</a:t>
              </a:r>
              <a:endParaRPr lang="zh-CN" altLang="en-US" sz="2000" kern="1200" dirty="0"/>
            </a:p>
          </p:txBody>
        </p:sp>
        <p:sp>
          <p:nvSpPr>
            <p:cNvPr id="39" name="椭圆 38"/>
            <p:cNvSpPr/>
            <p:nvPr/>
          </p:nvSpPr>
          <p:spPr>
            <a:xfrm>
              <a:off x="334260" y="5500222"/>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25592812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建软软件</a:t>
            </a:r>
            <a:endParaRPr lang="zh-CN" altLang="en-US" dirty="0"/>
          </a:p>
        </p:txBody>
      </p:sp>
      <p:sp>
        <p:nvSpPr>
          <p:cNvPr id="3" name="内容占位符 2"/>
          <p:cNvSpPr>
            <a:spLocks noGrp="1"/>
          </p:cNvSpPr>
          <p:nvPr>
            <p:ph idx="1"/>
          </p:nvPr>
        </p:nvSpPr>
        <p:spPr/>
        <p:txBody>
          <a:bodyPr/>
          <a:lstStyle/>
          <a:p>
            <a:r>
              <a:rPr lang="zh-CN" altLang="en-US" dirty="0"/>
              <a:t>广州建软科技股份有限公司成立于</a:t>
            </a:r>
            <a:r>
              <a:rPr lang="en-US" altLang="zh-CN" dirty="0"/>
              <a:t>2007</a:t>
            </a:r>
            <a:r>
              <a:rPr lang="zh-CN" altLang="en-US" dirty="0"/>
              <a:t>年，专注于建设领域信息化、创新研发软件产品、服务于推进行业信息化管理水平；公司产品与服务涉及建筑、电力、水运、通信等四大核心板块业务；旗下有“超人软件品牌”。目前</a:t>
            </a:r>
            <a:r>
              <a:rPr lang="zh-CN" altLang="en-US" dirty="0" smtClean="0"/>
              <a:t>，公司</a:t>
            </a:r>
            <a:r>
              <a:rPr lang="zh-CN" altLang="en-US" dirty="0"/>
              <a:t>已通过“国家高新技术企业认证”，“双软企业认证”，“</a:t>
            </a:r>
            <a:r>
              <a:rPr lang="en-US" altLang="zh-CN" dirty="0"/>
              <a:t>ISO9001</a:t>
            </a:r>
            <a:r>
              <a:rPr lang="zh-CN" altLang="en-US" dirty="0"/>
              <a:t>质量管理体系认证” ，是国内颇具影响力的建设领域软件和管理系统提供商，水运领域市场占有率达</a:t>
            </a:r>
            <a:r>
              <a:rPr lang="en-US" altLang="zh-CN" dirty="0"/>
              <a:t>80%</a:t>
            </a:r>
            <a:r>
              <a:rPr lang="zh-CN" altLang="en-US" dirty="0"/>
              <a:t>以上</a:t>
            </a:r>
            <a:r>
              <a:rPr lang="zh-CN" altLang="en-US" dirty="0" smtClean="0"/>
              <a:t>。</a:t>
            </a:r>
            <a:endParaRPr lang="en-US" altLang="zh-CN" dirty="0" smtClean="0"/>
          </a:p>
          <a:p>
            <a:r>
              <a:rPr lang="en-US" altLang="zh-CN" dirty="0" smtClean="0"/>
              <a:t>www.jrsoft.com</a:t>
            </a:r>
            <a:endParaRPr lang="zh-CN" altLang="en-US" dirty="0"/>
          </a:p>
        </p:txBody>
      </p:sp>
    </p:spTree>
    <p:extLst>
      <p:ext uri="{BB962C8B-B14F-4D97-AF65-F5344CB8AC3E}">
        <p14:creationId xmlns:p14="http://schemas.microsoft.com/office/powerpoint/2010/main" val="2749227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建软</a:t>
            </a:r>
            <a:r>
              <a:rPr lang="en-US" altLang="zh-CN" dirty="0"/>
              <a:t>-</a:t>
            </a:r>
            <a:r>
              <a:rPr lang="zh-CN" altLang="en-US" dirty="0"/>
              <a:t>工程项目管理</a:t>
            </a:r>
            <a:r>
              <a:rPr lang="zh-CN" altLang="en-US" dirty="0" smtClean="0"/>
              <a:t>软件</a:t>
            </a:r>
            <a:endParaRPr lang="zh-CN" altLang="en-US" dirty="0"/>
          </a:p>
        </p:txBody>
      </p:sp>
      <p:sp>
        <p:nvSpPr>
          <p:cNvPr id="3" name="内容占位符 2"/>
          <p:cNvSpPr>
            <a:spLocks noGrp="1"/>
          </p:cNvSpPr>
          <p:nvPr>
            <p:ph idx="1"/>
          </p:nvPr>
        </p:nvSpPr>
        <p:spPr/>
        <p:txBody>
          <a:bodyPr/>
          <a:lstStyle/>
          <a:p>
            <a:r>
              <a:rPr lang="zh-CN" altLang="en-US" dirty="0"/>
              <a:t>施工总承包系统，以成本为中心，以资金和进度为主线，合同贯穿整个项目施工过程，把现代化的工程管理模式通过信息化，规范管理项目，让部门与部门之间协同办公，领导通过简明扼要的报表数据统筹项目的管理，最终实现项目的成本、资金、进度、质量、安全五大目标。</a:t>
            </a:r>
          </a:p>
          <a:p>
            <a:r>
              <a:rPr lang="zh-CN" altLang="en-US" dirty="0" smtClean="0"/>
              <a:t>施工</a:t>
            </a:r>
            <a:r>
              <a:rPr lang="zh-CN" altLang="en-US" dirty="0"/>
              <a:t>总承包系统，作为公司多年的工程行业系统开发和实施经验代表作之一，以项目的全过程管理为面展开，系统包括投标、立项、资金、发票、合同、预算、物资、进度、成本、设计、工作票、施工、质量、安全、现场图片、资料、人事、行政、证件、资产等</a:t>
            </a:r>
            <a:r>
              <a:rPr lang="en-US" altLang="zh-CN" dirty="0"/>
              <a:t>16</a:t>
            </a:r>
            <a:r>
              <a:rPr lang="zh-CN" altLang="en-US" dirty="0"/>
              <a:t>个模块组成</a:t>
            </a:r>
            <a:r>
              <a:rPr lang="en-US" altLang="zh-CN" dirty="0"/>
              <a:t>,</a:t>
            </a:r>
            <a:r>
              <a:rPr lang="zh-CN" altLang="en-US" dirty="0"/>
              <a:t>模块可以根据需求进行组合并形成一个有主次的、连贯性的项目管理系统。</a:t>
            </a:r>
          </a:p>
        </p:txBody>
      </p:sp>
    </p:spTree>
    <p:extLst>
      <p:ext uri="{BB962C8B-B14F-4D97-AF65-F5344CB8AC3E}">
        <p14:creationId xmlns:p14="http://schemas.microsoft.com/office/powerpoint/2010/main" val="561719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a:t>
            </a:r>
            <a:r>
              <a:rPr lang="zh-CN" altLang="en-US" dirty="0" smtClean="0"/>
              <a:t>软</a:t>
            </a:r>
            <a:r>
              <a:rPr lang="en-US" altLang="zh-CN" dirty="0" smtClean="0"/>
              <a:t>-</a:t>
            </a:r>
            <a:r>
              <a:rPr lang="zh-CN" altLang="en-US" dirty="0" smtClean="0"/>
              <a:t>产品界面</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84826"/>
            <a:ext cx="8331200" cy="3785235"/>
          </a:xfrm>
        </p:spPr>
      </p:pic>
    </p:spTree>
    <p:extLst>
      <p:ext uri="{BB962C8B-B14F-4D97-AF65-F5344CB8AC3E}">
        <p14:creationId xmlns:p14="http://schemas.microsoft.com/office/powerpoint/2010/main" val="26228351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建软</a:t>
            </a:r>
            <a:r>
              <a:rPr lang="en-US" altLang="zh-CN" dirty="0"/>
              <a:t>-</a:t>
            </a:r>
            <a:r>
              <a:rPr lang="zh-CN" altLang="en-US" dirty="0"/>
              <a:t>产品界面</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07050"/>
            <a:ext cx="8331200" cy="3740788"/>
          </a:xfrm>
        </p:spPr>
      </p:pic>
    </p:spTree>
    <p:extLst>
      <p:ext uri="{BB962C8B-B14F-4D97-AF65-F5344CB8AC3E}">
        <p14:creationId xmlns:p14="http://schemas.microsoft.com/office/powerpoint/2010/main" val="25435402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建软</a:t>
            </a:r>
            <a:r>
              <a:rPr lang="en-US" altLang="zh-CN" dirty="0"/>
              <a:t>-</a:t>
            </a:r>
            <a:r>
              <a:rPr lang="zh-CN" altLang="en-US" dirty="0"/>
              <a:t>产品界面</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79082"/>
            <a:ext cx="8331200" cy="3796723"/>
          </a:xfrm>
        </p:spPr>
      </p:pic>
    </p:spTree>
    <p:extLst>
      <p:ext uri="{BB962C8B-B14F-4D97-AF65-F5344CB8AC3E}">
        <p14:creationId xmlns:p14="http://schemas.microsoft.com/office/powerpoint/2010/main" val="30857405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软件一览</a:t>
            </a:r>
            <a:endParaRPr lang="zh-CN" altLang="en-US" dirty="0"/>
          </a:p>
        </p:txBody>
      </p:sp>
      <p:grpSp>
        <p:nvGrpSpPr>
          <p:cNvPr id="41" name="组合 40"/>
          <p:cNvGrpSpPr/>
          <p:nvPr/>
        </p:nvGrpSpPr>
        <p:grpSpPr>
          <a:xfrm>
            <a:off x="334260" y="1226880"/>
            <a:ext cx="8093340" cy="4778207"/>
            <a:chOff x="334260" y="1226880"/>
            <a:chExt cx="8093340" cy="4778207"/>
          </a:xfrm>
        </p:grpSpPr>
        <p:sp>
          <p:nvSpPr>
            <p:cNvPr id="40" name="任意多边形 39"/>
            <p:cNvSpPr/>
            <p:nvPr/>
          </p:nvSpPr>
          <p:spPr>
            <a:xfrm>
              <a:off x="518615" y="1378424"/>
              <a:ext cx="1068410" cy="4462818"/>
            </a:xfrm>
            <a:custGeom>
              <a:avLst/>
              <a:gdLst>
                <a:gd name="connsiteX0" fmla="*/ 13648 w 1105476"/>
                <a:gd name="connsiteY0" fmla="*/ 0 h 4462818"/>
                <a:gd name="connsiteX1" fmla="*/ 1105469 w 1105476"/>
                <a:gd name="connsiteY1" fmla="*/ 2006221 h 4462818"/>
                <a:gd name="connsiteX2" fmla="*/ 0 w 1105476"/>
                <a:gd name="connsiteY2" fmla="*/ 4462818 h 4462818"/>
              </a:gdLst>
              <a:ahLst/>
              <a:cxnLst>
                <a:cxn ang="0">
                  <a:pos x="connsiteX0" y="connsiteY0"/>
                </a:cxn>
                <a:cxn ang="0">
                  <a:pos x="connsiteX1" y="connsiteY1"/>
                </a:cxn>
                <a:cxn ang="0">
                  <a:pos x="connsiteX2" y="connsiteY2"/>
                </a:cxn>
              </a:cxnLst>
              <a:rect l="l" t="t" r="r" b="b"/>
              <a:pathLst>
                <a:path w="1105476" h="4462818">
                  <a:moveTo>
                    <a:pt x="13648" y="0"/>
                  </a:moveTo>
                  <a:cubicBezTo>
                    <a:pt x="560696" y="631209"/>
                    <a:pt x="1107744" y="1262418"/>
                    <a:pt x="1105469" y="2006221"/>
                  </a:cubicBezTo>
                  <a:cubicBezTo>
                    <a:pt x="1103194" y="2750024"/>
                    <a:pt x="11373" y="4208060"/>
                    <a:pt x="0" y="4462818"/>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716398" y="1298781"/>
              <a:ext cx="7711201"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广联达</a:t>
              </a:r>
              <a:r>
                <a:rPr lang="en-US" altLang="zh-CN" sz="2000" kern="1200" dirty="0" smtClean="0"/>
                <a:t>-GEPS</a:t>
              </a:r>
              <a:r>
                <a:rPr lang="zh-CN" altLang="en-US" sz="2000" kern="1200" dirty="0" smtClean="0"/>
                <a:t>施工工程项目管理软件</a:t>
              </a:r>
              <a:endParaRPr lang="zh-CN" altLang="en-US" sz="2000" kern="1200" dirty="0"/>
            </a:p>
          </p:txBody>
        </p:sp>
        <p:sp>
          <p:nvSpPr>
            <p:cNvPr id="25" name="椭圆 24"/>
            <p:cNvSpPr/>
            <p:nvPr/>
          </p:nvSpPr>
          <p:spPr>
            <a:xfrm>
              <a:off x="334260" y="1226880"/>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6" name="任意多边形 25"/>
            <p:cNvSpPr/>
            <p:nvPr/>
          </p:nvSpPr>
          <p:spPr>
            <a:xfrm>
              <a:off x="1082160" y="1904975"/>
              <a:ext cx="7345439"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邦永</a:t>
              </a:r>
              <a:r>
                <a:rPr lang="en-US" altLang="zh-CN" sz="2000" kern="1200" dirty="0" smtClean="0"/>
                <a:t>-PM2</a:t>
              </a:r>
              <a:r>
                <a:rPr lang="zh-CN" altLang="en-US" sz="2000" kern="1200" dirty="0" smtClean="0"/>
                <a:t>项目管理</a:t>
              </a:r>
              <a:r>
                <a:rPr lang="zh-CN" altLang="en-US" sz="2000" kern="1200" dirty="0" smtClean="0"/>
                <a:t>软件</a:t>
              </a:r>
              <a:endParaRPr lang="zh-CN" altLang="en-US" sz="2000" kern="1200" dirty="0"/>
            </a:p>
          </p:txBody>
        </p:sp>
        <p:sp>
          <p:nvSpPr>
            <p:cNvPr id="27" name="椭圆 26"/>
            <p:cNvSpPr/>
            <p:nvPr/>
          </p:nvSpPr>
          <p:spPr>
            <a:xfrm>
              <a:off x="716398" y="184252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8" name="任意多边形 27"/>
            <p:cNvSpPr/>
            <p:nvPr/>
          </p:nvSpPr>
          <p:spPr>
            <a:xfrm>
              <a:off x="1346593" y="2510726"/>
              <a:ext cx="7081007"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用友</a:t>
              </a:r>
              <a:r>
                <a:rPr lang="en-US" altLang="zh-CN" sz="2000" kern="1200" dirty="0" smtClean="0"/>
                <a:t>-</a:t>
              </a:r>
              <a:r>
                <a:rPr lang="zh-CN" altLang="en-US" sz="2000" kern="1200" dirty="0" smtClean="0"/>
                <a:t>路桥行业解决方案</a:t>
              </a:r>
              <a:endParaRPr lang="zh-CN" altLang="en-US" sz="2000" kern="1200" dirty="0"/>
            </a:p>
          </p:txBody>
        </p:sp>
        <p:sp>
          <p:nvSpPr>
            <p:cNvPr id="29" name="椭圆 28"/>
            <p:cNvSpPr/>
            <p:nvPr/>
          </p:nvSpPr>
          <p:spPr>
            <a:xfrm>
              <a:off x="1094160" y="244575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0" name="任意多边形 29"/>
            <p:cNvSpPr/>
            <p:nvPr/>
          </p:nvSpPr>
          <p:spPr>
            <a:xfrm>
              <a:off x="1599026" y="3116920"/>
              <a:ext cx="6828574" cy="403892"/>
            </a:xfrm>
            <a:custGeom>
              <a:avLst/>
              <a:gdLst>
                <a:gd name="connsiteX0" fmla="*/ 0 w 6828574"/>
                <a:gd name="connsiteY0" fmla="*/ 0 h 403892"/>
                <a:gd name="connsiteX1" fmla="*/ 6828574 w 6828574"/>
                <a:gd name="connsiteY1" fmla="*/ 0 h 403892"/>
                <a:gd name="connsiteX2" fmla="*/ 6828574 w 6828574"/>
                <a:gd name="connsiteY2" fmla="*/ 403892 h 403892"/>
                <a:gd name="connsiteX3" fmla="*/ 0 w 6828574"/>
                <a:gd name="connsiteY3" fmla="*/ 403892 h 403892"/>
                <a:gd name="connsiteX4" fmla="*/ 0 w 6828574"/>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8574" h="403892">
                  <a:moveTo>
                    <a:pt x="0" y="0"/>
                  </a:moveTo>
                  <a:lnTo>
                    <a:pt x="6828574" y="0"/>
                  </a:lnTo>
                  <a:lnTo>
                    <a:pt x="6828574"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建文</a:t>
              </a:r>
              <a:r>
                <a:rPr lang="en-US" altLang="zh-CN" sz="2000" kern="1200" dirty="0" smtClean="0"/>
                <a:t>-</a:t>
              </a:r>
              <a:r>
                <a:rPr lang="zh-CN" altLang="en-US" sz="2000" kern="1200" dirty="0" smtClean="0"/>
                <a:t>公路桥梁项目管理</a:t>
              </a:r>
              <a:r>
                <a:rPr lang="zh-CN" altLang="en-US" sz="2000" kern="1200" dirty="0" smtClean="0"/>
                <a:t>软件</a:t>
              </a:r>
              <a:endParaRPr lang="zh-CN" altLang="en-US" sz="2000" kern="1200" dirty="0"/>
            </a:p>
          </p:txBody>
        </p:sp>
        <p:sp>
          <p:nvSpPr>
            <p:cNvPr id="31" name="椭圆 30"/>
            <p:cNvSpPr/>
            <p:nvPr/>
          </p:nvSpPr>
          <p:spPr>
            <a:xfrm>
              <a:off x="1346593" y="3066434"/>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2" name="任意多边形 31"/>
            <p:cNvSpPr/>
            <p:nvPr/>
          </p:nvSpPr>
          <p:spPr>
            <a:xfrm>
              <a:off x="1535029" y="3723115"/>
              <a:ext cx="6892571"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易建</a:t>
              </a:r>
              <a:r>
                <a:rPr lang="en-US" altLang="zh-CN" sz="2000" kern="1200" dirty="0" smtClean="0"/>
                <a:t>-</a:t>
              </a:r>
              <a:r>
                <a:rPr lang="zh-CN" altLang="en-US" sz="2000" kern="1200" dirty="0" smtClean="0"/>
                <a:t>工程项目管理</a:t>
              </a:r>
              <a:r>
                <a:rPr lang="zh-CN" altLang="en-US" sz="2000" kern="1200" dirty="0" smtClean="0"/>
                <a:t>软件</a:t>
              </a:r>
              <a:endParaRPr lang="zh-CN" altLang="en-US" sz="2000" kern="1200" dirty="0"/>
            </a:p>
          </p:txBody>
        </p:sp>
        <p:sp>
          <p:nvSpPr>
            <p:cNvPr id="33" name="椭圆 32"/>
            <p:cNvSpPr/>
            <p:nvPr/>
          </p:nvSpPr>
          <p:spPr>
            <a:xfrm>
              <a:off x="1282596" y="367262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4" name="任意多边形 33"/>
            <p:cNvSpPr/>
            <p:nvPr/>
          </p:nvSpPr>
          <p:spPr>
            <a:xfrm>
              <a:off x="1334593" y="4328865"/>
              <a:ext cx="7093006"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建软</a:t>
              </a:r>
              <a:r>
                <a:rPr lang="en-US" altLang="zh-CN" sz="2000" kern="1200" dirty="0" smtClean="0"/>
                <a:t>-</a:t>
              </a:r>
              <a:r>
                <a:rPr lang="zh-CN" altLang="en-US" sz="2000" kern="1200" dirty="0" smtClean="0"/>
                <a:t>工程项目管理软件</a:t>
              </a:r>
              <a:endParaRPr lang="zh-CN" altLang="en-US" sz="2000" kern="1200" dirty="0"/>
            </a:p>
          </p:txBody>
        </p:sp>
        <p:sp>
          <p:nvSpPr>
            <p:cNvPr id="35" name="椭圆 34"/>
            <p:cNvSpPr/>
            <p:nvPr/>
          </p:nvSpPr>
          <p:spPr>
            <a:xfrm>
              <a:off x="1082160" y="427837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6" name="任意多边形 35"/>
            <p:cNvSpPr/>
            <p:nvPr/>
          </p:nvSpPr>
          <p:spPr>
            <a:xfrm>
              <a:off x="968832" y="4935060"/>
              <a:ext cx="7458767"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和谐万维</a:t>
              </a:r>
              <a:r>
                <a:rPr lang="en-US" altLang="zh-CN" sz="2000" kern="1200" dirty="0" smtClean="0"/>
                <a:t>-</a:t>
              </a:r>
              <a:r>
                <a:rPr lang="zh-CN" altLang="en-US" sz="2000" kern="1200" dirty="0" smtClean="0"/>
                <a:t>项目型企业一体化信息管理平台</a:t>
              </a:r>
              <a:endParaRPr lang="zh-CN" altLang="en-US" sz="2000" kern="1200" dirty="0"/>
            </a:p>
          </p:txBody>
        </p:sp>
        <p:sp>
          <p:nvSpPr>
            <p:cNvPr id="37" name="椭圆 36"/>
            <p:cNvSpPr/>
            <p:nvPr/>
          </p:nvSpPr>
          <p:spPr>
            <a:xfrm>
              <a:off x="716399" y="4884573"/>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8" name="任意多边形 37"/>
            <p:cNvSpPr/>
            <p:nvPr/>
          </p:nvSpPr>
          <p:spPr>
            <a:xfrm>
              <a:off x="716399" y="5570572"/>
              <a:ext cx="7711200"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defTabSz="889000">
                <a:lnSpc>
                  <a:spcPct val="90000"/>
                </a:lnSpc>
                <a:spcBef>
                  <a:spcPct val="0"/>
                </a:spcBef>
                <a:spcAft>
                  <a:spcPct val="35000"/>
                </a:spcAft>
              </a:pPr>
              <a:r>
                <a:rPr lang="zh-CN" altLang="en-US" sz="2000" kern="1200" dirty="0" smtClean="0"/>
                <a:t>同望</a:t>
              </a:r>
              <a:r>
                <a:rPr lang="en-US" altLang="zh-CN" sz="2000" dirty="0"/>
                <a:t>-</a:t>
              </a:r>
              <a:r>
                <a:rPr lang="en-US" altLang="zh-CN" sz="2000" dirty="0" err="1"/>
                <a:t>iOPMS</a:t>
              </a:r>
              <a:r>
                <a:rPr lang="zh-CN" altLang="en-US" sz="2000" dirty="0"/>
                <a:t>业主项目管理整体解决方案</a:t>
              </a:r>
              <a:endParaRPr lang="zh-CN" altLang="en-US" sz="2000" kern="1200" dirty="0"/>
            </a:p>
          </p:txBody>
        </p:sp>
        <p:sp>
          <p:nvSpPr>
            <p:cNvPr id="39" name="椭圆 38"/>
            <p:cNvSpPr/>
            <p:nvPr/>
          </p:nvSpPr>
          <p:spPr>
            <a:xfrm>
              <a:off x="334260" y="5500222"/>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16563558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和谐万维</a:t>
            </a:r>
            <a:endParaRPr lang="zh-CN" altLang="en-US" dirty="0"/>
          </a:p>
        </p:txBody>
      </p:sp>
      <p:sp>
        <p:nvSpPr>
          <p:cNvPr id="3" name="内容占位符 2"/>
          <p:cNvSpPr>
            <a:spLocks noGrp="1"/>
          </p:cNvSpPr>
          <p:nvPr>
            <p:ph idx="1"/>
          </p:nvPr>
        </p:nvSpPr>
        <p:spPr/>
        <p:txBody>
          <a:bodyPr/>
          <a:lstStyle/>
          <a:p>
            <a:r>
              <a:rPr lang="zh-CN" altLang="en-US" dirty="0"/>
              <a:t>深圳和谐万维信息技术有限公司</a:t>
            </a:r>
            <a:r>
              <a:rPr lang="en-US" altLang="zh-CN" dirty="0"/>
              <a:t>(</a:t>
            </a:r>
            <a:r>
              <a:rPr lang="zh-CN" altLang="en-US" dirty="0"/>
              <a:t>简称</a:t>
            </a:r>
            <a:r>
              <a:rPr lang="en-US" altLang="zh-CN" dirty="0"/>
              <a:t>"</a:t>
            </a:r>
            <a:r>
              <a:rPr lang="zh-CN" altLang="en-US" dirty="0"/>
              <a:t>和谐万维</a:t>
            </a:r>
            <a:r>
              <a:rPr lang="en-US" altLang="zh-CN" dirty="0"/>
              <a:t>")</a:t>
            </a:r>
            <a:r>
              <a:rPr lang="zh-CN" altLang="en-US" dirty="0"/>
              <a:t>成立于</a:t>
            </a:r>
            <a:r>
              <a:rPr lang="en-US" altLang="zh-CN" dirty="0"/>
              <a:t>2004</a:t>
            </a:r>
            <a:r>
              <a:rPr lang="zh-CN" altLang="en-US" dirty="0"/>
              <a:t>年，公司的管理总部位于中国改革开放的前沿</a:t>
            </a:r>
            <a:r>
              <a:rPr lang="en-US" altLang="zh-CN" dirty="0"/>
              <a:t>---</a:t>
            </a:r>
            <a:r>
              <a:rPr lang="zh-CN" altLang="en-US" dirty="0"/>
              <a:t>广东深圳，在北京、上海、重庆、成都、广州、内蒙、西安、南宁等地设有营销服务机构，并与近</a:t>
            </a:r>
            <a:r>
              <a:rPr lang="en-US" altLang="zh-CN" dirty="0"/>
              <a:t>20</a:t>
            </a:r>
            <a:r>
              <a:rPr lang="zh-CN" altLang="en-US" dirty="0"/>
              <a:t>家伙伴建立了合作关系，可以快速的响应用户的服务需求。和谐万维</a:t>
            </a:r>
            <a:r>
              <a:rPr lang="en-US" altLang="zh-CN" dirty="0"/>
              <a:t>X-ONE</a:t>
            </a:r>
            <a:r>
              <a:rPr lang="zh-CN" altLang="en-US" dirty="0"/>
              <a:t>项目管理软件是专注以项目模式运作的单位，比如安防弱电、系统集成、设备安装、</a:t>
            </a:r>
            <a:r>
              <a:rPr lang="en-US" altLang="zh-CN" dirty="0"/>
              <a:t>EPC</a:t>
            </a:r>
            <a:r>
              <a:rPr lang="zh-CN" altLang="en-US" dirty="0"/>
              <a:t>总包、业主单位、工程施工、装饰、消防、通信、市政、园林、交通等，提供集成市场管理、项目管理、物资管理、财务管理、行政办公、人力资源、文档资料、成本、质量安全等管理等一体化的信息管理平台</a:t>
            </a:r>
            <a:r>
              <a:rPr lang="zh-CN" altLang="en-US" dirty="0" smtClean="0"/>
              <a:t>。</a:t>
            </a:r>
            <a:endParaRPr lang="en-US" altLang="zh-CN" dirty="0" smtClean="0"/>
          </a:p>
          <a:p>
            <a:r>
              <a:rPr lang="en-US" altLang="zh-CN" dirty="0" smtClean="0"/>
              <a:t>www.project-oa.com</a:t>
            </a:r>
            <a:endParaRPr lang="zh-CN" altLang="en-US" dirty="0"/>
          </a:p>
        </p:txBody>
      </p:sp>
    </p:spTree>
    <p:extLst>
      <p:ext uri="{BB962C8B-B14F-4D97-AF65-F5344CB8AC3E}">
        <p14:creationId xmlns:p14="http://schemas.microsoft.com/office/powerpoint/2010/main" val="604564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软件一览</a:t>
            </a:r>
            <a:endParaRPr lang="zh-CN" altLang="en-US" dirty="0"/>
          </a:p>
        </p:txBody>
      </p:sp>
      <p:grpSp>
        <p:nvGrpSpPr>
          <p:cNvPr id="41" name="组合 40"/>
          <p:cNvGrpSpPr/>
          <p:nvPr/>
        </p:nvGrpSpPr>
        <p:grpSpPr>
          <a:xfrm>
            <a:off x="334260" y="1226880"/>
            <a:ext cx="8093340" cy="4778207"/>
            <a:chOff x="334260" y="1226880"/>
            <a:chExt cx="8093340" cy="4778207"/>
          </a:xfrm>
        </p:grpSpPr>
        <p:sp>
          <p:nvSpPr>
            <p:cNvPr id="40" name="任意多边形 39"/>
            <p:cNvSpPr/>
            <p:nvPr/>
          </p:nvSpPr>
          <p:spPr>
            <a:xfrm>
              <a:off x="518615" y="1378424"/>
              <a:ext cx="1068410" cy="4462818"/>
            </a:xfrm>
            <a:custGeom>
              <a:avLst/>
              <a:gdLst>
                <a:gd name="connsiteX0" fmla="*/ 13648 w 1105476"/>
                <a:gd name="connsiteY0" fmla="*/ 0 h 4462818"/>
                <a:gd name="connsiteX1" fmla="*/ 1105469 w 1105476"/>
                <a:gd name="connsiteY1" fmla="*/ 2006221 h 4462818"/>
                <a:gd name="connsiteX2" fmla="*/ 0 w 1105476"/>
                <a:gd name="connsiteY2" fmla="*/ 4462818 h 4462818"/>
              </a:gdLst>
              <a:ahLst/>
              <a:cxnLst>
                <a:cxn ang="0">
                  <a:pos x="connsiteX0" y="connsiteY0"/>
                </a:cxn>
                <a:cxn ang="0">
                  <a:pos x="connsiteX1" y="connsiteY1"/>
                </a:cxn>
                <a:cxn ang="0">
                  <a:pos x="connsiteX2" y="connsiteY2"/>
                </a:cxn>
              </a:cxnLst>
              <a:rect l="l" t="t" r="r" b="b"/>
              <a:pathLst>
                <a:path w="1105476" h="4462818">
                  <a:moveTo>
                    <a:pt x="13648" y="0"/>
                  </a:moveTo>
                  <a:cubicBezTo>
                    <a:pt x="560696" y="631209"/>
                    <a:pt x="1107744" y="1262418"/>
                    <a:pt x="1105469" y="2006221"/>
                  </a:cubicBezTo>
                  <a:cubicBezTo>
                    <a:pt x="1103194" y="2750024"/>
                    <a:pt x="11373" y="4208060"/>
                    <a:pt x="0" y="4462818"/>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716398" y="1298781"/>
              <a:ext cx="7711201"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广联达</a:t>
              </a:r>
              <a:r>
                <a:rPr lang="en-US" altLang="zh-CN" sz="2000" kern="1200" dirty="0" smtClean="0"/>
                <a:t>-GEPS</a:t>
              </a:r>
              <a:r>
                <a:rPr lang="zh-CN" altLang="en-US" sz="2000" kern="1200" dirty="0" smtClean="0"/>
                <a:t>施工工程项目管理软件</a:t>
              </a:r>
              <a:endParaRPr lang="zh-CN" altLang="en-US" sz="2000" kern="1200" dirty="0"/>
            </a:p>
          </p:txBody>
        </p:sp>
        <p:sp>
          <p:nvSpPr>
            <p:cNvPr id="25" name="椭圆 24"/>
            <p:cNvSpPr/>
            <p:nvPr/>
          </p:nvSpPr>
          <p:spPr>
            <a:xfrm>
              <a:off x="334260" y="1226880"/>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6" name="任意多边形 25"/>
            <p:cNvSpPr/>
            <p:nvPr/>
          </p:nvSpPr>
          <p:spPr>
            <a:xfrm>
              <a:off x="1082160" y="1904975"/>
              <a:ext cx="7345439"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邦永</a:t>
              </a:r>
              <a:r>
                <a:rPr lang="en-US" altLang="zh-CN" sz="2000" kern="1200" dirty="0" smtClean="0"/>
                <a:t>-PM2</a:t>
              </a:r>
              <a:r>
                <a:rPr lang="zh-CN" altLang="en-US" sz="2000" kern="1200" dirty="0" smtClean="0"/>
                <a:t>项目管理</a:t>
              </a:r>
              <a:r>
                <a:rPr lang="zh-CN" altLang="en-US" sz="2000" kern="1200" dirty="0" smtClean="0"/>
                <a:t>软件</a:t>
              </a:r>
              <a:endParaRPr lang="zh-CN" altLang="en-US" sz="2000" kern="1200" dirty="0"/>
            </a:p>
          </p:txBody>
        </p:sp>
        <p:sp>
          <p:nvSpPr>
            <p:cNvPr id="27" name="椭圆 26"/>
            <p:cNvSpPr/>
            <p:nvPr/>
          </p:nvSpPr>
          <p:spPr>
            <a:xfrm>
              <a:off x="716398" y="184252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8" name="任意多边形 27"/>
            <p:cNvSpPr/>
            <p:nvPr/>
          </p:nvSpPr>
          <p:spPr>
            <a:xfrm>
              <a:off x="1346593" y="2510726"/>
              <a:ext cx="7081007"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用友</a:t>
              </a:r>
              <a:r>
                <a:rPr lang="en-US" altLang="zh-CN" sz="2000" kern="1200" dirty="0" smtClean="0"/>
                <a:t>-</a:t>
              </a:r>
              <a:r>
                <a:rPr lang="zh-CN" altLang="en-US" sz="2000" kern="1200" dirty="0" smtClean="0"/>
                <a:t>路桥行业解决方案</a:t>
              </a:r>
              <a:endParaRPr lang="zh-CN" altLang="en-US" sz="2000" kern="1200" dirty="0"/>
            </a:p>
          </p:txBody>
        </p:sp>
        <p:sp>
          <p:nvSpPr>
            <p:cNvPr id="29" name="椭圆 28"/>
            <p:cNvSpPr/>
            <p:nvPr/>
          </p:nvSpPr>
          <p:spPr>
            <a:xfrm>
              <a:off x="1094160" y="244575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0" name="任意多边形 29"/>
            <p:cNvSpPr/>
            <p:nvPr/>
          </p:nvSpPr>
          <p:spPr>
            <a:xfrm>
              <a:off x="1599026" y="3116920"/>
              <a:ext cx="6828574" cy="403892"/>
            </a:xfrm>
            <a:custGeom>
              <a:avLst/>
              <a:gdLst>
                <a:gd name="connsiteX0" fmla="*/ 0 w 6828574"/>
                <a:gd name="connsiteY0" fmla="*/ 0 h 403892"/>
                <a:gd name="connsiteX1" fmla="*/ 6828574 w 6828574"/>
                <a:gd name="connsiteY1" fmla="*/ 0 h 403892"/>
                <a:gd name="connsiteX2" fmla="*/ 6828574 w 6828574"/>
                <a:gd name="connsiteY2" fmla="*/ 403892 h 403892"/>
                <a:gd name="connsiteX3" fmla="*/ 0 w 6828574"/>
                <a:gd name="connsiteY3" fmla="*/ 403892 h 403892"/>
                <a:gd name="connsiteX4" fmla="*/ 0 w 6828574"/>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8574" h="403892">
                  <a:moveTo>
                    <a:pt x="0" y="0"/>
                  </a:moveTo>
                  <a:lnTo>
                    <a:pt x="6828574" y="0"/>
                  </a:lnTo>
                  <a:lnTo>
                    <a:pt x="6828574"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建文</a:t>
              </a:r>
              <a:r>
                <a:rPr lang="en-US" altLang="zh-CN" sz="2000" kern="1200" dirty="0" smtClean="0"/>
                <a:t>-</a:t>
              </a:r>
              <a:r>
                <a:rPr lang="zh-CN" altLang="en-US" sz="2000" kern="1200" dirty="0" smtClean="0"/>
                <a:t>公路桥梁项目管理</a:t>
              </a:r>
              <a:r>
                <a:rPr lang="zh-CN" altLang="en-US" sz="2000" kern="1200" dirty="0" smtClean="0"/>
                <a:t>软件</a:t>
              </a:r>
              <a:endParaRPr lang="zh-CN" altLang="en-US" sz="2000" kern="1200" dirty="0"/>
            </a:p>
          </p:txBody>
        </p:sp>
        <p:sp>
          <p:nvSpPr>
            <p:cNvPr id="31" name="椭圆 30"/>
            <p:cNvSpPr/>
            <p:nvPr/>
          </p:nvSpPr>
          <p:spPr>
            <a:xfrm>
              <a:off x="1346593" y="3066434"/>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2" name="任意多边形 31"/>
            <p:cNvSpPr/>
            <p:nvPr/>
          </p:nvSpPr>
          <p:spPr>
            <a:xfrm>
              <a:off x="1535029" y="3723115"/>
              <a:ext cx="6892571"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易建</a:t>
              </a:r>
              <a:r>
                <a:rPr lang="en-US" altLang="zh-CN" sz="2000" kern="1200" dirty="0" smtClean="0"/>
                <a:t>-</a:t>
              </a:r>
              <a:r>
                <a:rPr lang="zh-CN" altLang="en-US" sz="2000" kern="1200" dirty="0" smtClean="0"/>
                <a:t>工程项目管理</a:t>
              </a:r>
              <a:r>
                <a:rPr lang="zh-CN" altLang="en-US" sz="2000" kern="1200" dirty="0" smtClean="0"/>
                <a:t>软件</a:t>
              </a:r>
              <a:endParaRPr lang="zh-CN" altLang="en-US" sz="2000" kern="1200" dirty="0"/>
            </a:p>
          </p:txBody>
        </p:sp>
        <p:sp>
          <p:nvSpPr>
            <p:cNvPr id="33" name="椭圆 32"/>
            <p:cNvSpPr/>
            <p:nvPr/>
          </p:nvSpPr>
          <p:spPr>
            <a:xfrm>
              <a:off x="1282596" y="367262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4" name="任意多边形 33"/>
            <p:cNvSpPr/>
            <p:nvPr/>
          </p:nvSpPr>
          <p:spPr>
            <a:xfrm>
              <a:off x="1334593" y="4328865"/>
              <a:ext cx="7093006"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建软</a:t>
              </a:r>
              <a:r>
                <a:rPr lang="en-US" altLang="zh-CN" sz="2000" kern="1200" dirty="0" smtClean="0"/>
                <a:t>-</a:t>
              </a:r>
              <a:r>
                <a:rPr lang="zh-CN" altLang="en-US" sz="2000" kern="1200" dirty="0" smtClean="0"/>
                <a:t>工程项目管理软件</a:t>
              </a:r>
              <a:endParaRPr lang="zh-CN" altLang="en-US" sz="2000" kern="1200" dirty="0"/>
            </a:p>
          </p:txBody>
        </p:sp>
        <p:sp>
          <p:nvSpPr>
            <p:cNvPr id="35" name="椭圆 34"/>
            <p:cNvSpPr/>
            <p:nvPr/>
          </p:nvSpPr>
          <p:spPr>
            <a:xfrm>
              <a:off x="1082160" y="427837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6" name="任意多边形 35"/>
            <p:cNvSpPr/>
            <p:nvPr/>
          </p:nvSpPr>
          <p:spPr>
            <a:xfrm>
              <a:off x="968832" y="4935060"/>
              <a:ext cx="7458767"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和谐万维</a:t>
              </a:r>
              <a:r>
                <a:rPr lang="en-US" altLang="zh-CN" sz="2000" kern="1200" dirty="0" smtClean="0"/>
                <a:t>-</a:t>
              </a:r>
              <a:r>
                <a:rPr lang="zh-CN" altLang="en-US" sz="2000" kern="1200" dirty="0" smtClean="0"/>
                <a:t>项目型企业一体化信息管理平台</a:t>
              </a:r>
              <a:endParaRPr lang="zh-CN" altLang="en-US" sz="2000" kern="1200" dirty="0"/>
            </a:p>
          </p:txBody>
        </p:sp>
        <p:sp>
          <p:nvSpPr>
            <p:cNvPr id="37" name="椭圆 36"/>
            <p:cNvSpPr/>
            <p:nvPr/>
          </p:nvSpPr>
          <p:spPr>
            <a:xfrm>
              <a:off x="716399" y="4884573"/>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8" name="任意多边形 37"/>
            <p:cNvSpPr/>
            <p:nvPr/>
          </p:nvSpPr>
          <p:spPr>
            <a:xfrm>
              <a:off x="716399" y="5570572"/>
              <a:ext cx="7711200"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defTabSz="889000">
                <a:lnSpc>
                  <a:spcPct val="90000"/>
                </a:lnSpc>
                <a:spcBef>
                  <a:spcPct val="0"/>
                </a:spcBef>
                <a:spcAft>
                  <a:spcPct val="35000"/>
                </a:spcAft>
              </a:pPr>
              <a:r>
                <a:rPr lang="zh-CN" altLang="en-US" sz="2000" kern="1200" dirty="0" smtClean="0"/>
                <a:t>同望</a:t>
              </a:r>
              <a:r>
                <a:rPr lang="en-US" altLang="zh-CN" sz="2000" dirty="0"/>
                <a:t>-</a:t>
              </a:r>
              <a:r>
                <a:rPr lang="en-US" altLang="zh-CN" sz="2000" dirty="0" err="1"/>
                <a:t>iOPMS</a:t>
              </a:r>
              <a:r>
                <a:rPr lang="zh-CN" altLang="en-US" sz="2000" dirty="0"/>
                <a:t>业主项目管理整体解决方案</a:t>
              </a:r>
              <a:endParaRPr lang="zh-CN" altLang="en-US" sz="2000" kern="1200" dirty="0"/>
            </a:p>
          </p:txBody>
        </p:sp>
        <p:sp>
          <p:nvSpPr>
            <p:cNvPr id="39" name="椭圆 38"/>
            <p:cNvSpPr/>
            <p:nvPr/>
          </p:nvSpPr>
          <p:spPr>
            <a:xfrm>
              <a:off x="334260" y="5500222"/>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6458457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项目型企业一体化信息管理平台</a:t>
            </a:r>
          </a:p>
        </p:txBody>
      </p:sp>
      <p:sp>
        <p:nvSpPr>
          <p:cNvPr id="3" name="内容占位符 2"/>
          <p:cNvSpPr>
            <a:spLocks noGrp="1"/>
          </p:cNvSpPr>
          <p:nvPr>
            <p:ph idx="1"/>
          </p:nvPr>
        </p:nvSpPr>
        <p:spPr/>
        <p:txBody>
          <a:bodyPr/>
          <a:lstStyle/>
          <a:p>
            <a:r>
              <a:rPr lang="zh-CN" altLang="en-US" dirty="0"/>
              <a:t>和谐万维工程施工企业信息化解决方案整体思路是以进度管理为主线、以成本管理为核心、以合同管理为突破口，涵盖了综合项目管理（招投标管理、合同管理、进度管理、物资管理、成本管理、质量管理、安全管理、风险管理、竣工管理）、人力资源管理、资产管理、财务管理、协同办公管理，专为建筑、装修、市政、园林绿化、通信、电力、矿山、交通、照明、岩土等工程施工企业打造的企业级多项目一体化管控平台，可以帮助企业快速优化资源配置、提高运营效率、降低整体运营成本，提高企业核心竞争力</a:t>
            </a:r>
            <a:r>
              <a:rPr lang="zh-CN" altLang="en-US" dirty="0" smtClean="0"/>
              <a:t>。</a:t>
            </a:r>
            <a:endParaRPr lang="zh-CN" altLang="en-US" dirty="0"/>
          </a:p>
        </p:txBody>
      </p:sp>
    </p:spTree>
    <p:extLst>
      <p:ext uri="{BB962C8B-B14F-4D97-AF65-F5344CB8AC3E}">
        <p14:creationId xmlns:p14="http://schemas.microsoft.com/office/powerpoint/2010/main" val="26373919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项目型企业一体化信息管理平台</a:t>
            </a:r>
          </a:p>
        </p:txBody>
      </p:sp>
      <p:pic>
        <p:nvPicPr>
          <p:cNvPr id="5" name="图片 4"/>
          <p:cNvPicPr>
            <a:picLocks noChangeAspect="1"/>
          </p:cNvPicPr>
          <p:nvPr/>
        </p:nvPicPr>
        <p:blipFill>
          <a:blip r:embed="rId2"/>
          <a:stretch>
            <a:fillRect/>
          </a:stretch>
        </p:blipFill>
        <p:spPr>
          <a:xfrm>
            <a:off x="1173139" y="1288149"/>
            <a:ext cx="6565142" cy="5119831"/>
          </a:xfrm>
          <a:prstGeom prst="rect">
            <a:avLst/>
          </a:prstGeom>
        </p:spPr>
      </p:pic>
    </p:spTree>
    <p:extLst>
      <p:ext uri="{BB962C8B-B14F-4D97-AF65-F5344CB8AC3E}">
        <p14:creationId xmlns:p14="http://schemas.microsoft.com/office/powerpoint/2010/main" val="12634701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和谐万维</a:t>
            </a:r>
            <a:r>
              <a:rPr lang="en-US" altLang="zh-CN" dirty="0" smtClean="0"/>
              <a:t>-</a:t>
            </a:r>
            <a:r>
              <a:rPr lang="zh-CN" altLang="en-US" dirty="0" smtClean="0"/>
              <a:t>产品界面</a:t>
            </a:r>
            <a:endParaRPr lang="zh-CN" altLang="en-US" dirty="0"/>
          </a:p>
        </p:txBody>
      </p:sp>
      <p:pic>
        <p:nvPicPr>
          <p:cNvPr id="6" name="内容占位符 5"/>
          <p:cNvPicPr>
            <a:picLocks noGrp="1" noChangeAspect="1"/>
          </p:cNvPicPr>
          <p:nvPr>
            <p:ph idx="1"/>
          </p:nvPr>
        </p:nvPicPr>
        <p:blipFill>
          <a:blip r:embed="rId2"/>
          <a:stretch>
            <a:fillRect/>
          </a:stretch>
        </p:blipFill>
        <p:spPr>
          <a:xfrm>
            <a:off x="342405" y="1284607"/>
            <a:ext cx="8459190" cy="4693112"/>
          </a:xfrm>
          <a:prstGeom prst="rect">
            <a:avLst/>
          </a:prstGeom>
        </p:spPr>
      </p:pic>
    </p:spTree>
    <p:extLst>
      <p:ext uri="{BB962C8B-B14F-4D97-AF65-F5344CB8AC3E}">
        <p14:creationId xmlns:p14="http://schemas.microsoft.com/office/powerpoint/2010/main" val="39714163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软件一览</a:t>
            </a:r>
            <a:endParaRPr lang="zh-CN" altLang="en-US" dirty="0"/>
          </a:p>
        </p:txBody>
      </p:sp>
      <p:grpSp>
        <p:nvGrpSpPr>
          <p:cNvPr id="41" name="组合 40"/>
          <p:cNvGrpSpPr/>
          <p:nvPr/>
        </p:nvGrpSpPr>
        <p:grpSpPr>
          <a:xfrm>
            <a:off x="334260" y="1226880"/>
            <a:ext cx="8093340" cy="4778207"/>
            <a:chOff x="334260" y="1226880"/>
            <a:chExt cx="8093340" cy="4778207"/>
          </a:xfrm>
        </p:grpSpPr>
        <p:sp>
          <p:nvSpPr>
            <p:cNvPr id="40" name="任意多边形 39"/>
            <p:cNvSpPr/>
            <p:nvPr/>
          </p:nvSpPr>
          <p:spPr>
            <a:xfrm>
              <a:off x="518615" y="1378424"/>
              <a:ext cx="1068410" cy="4462818"/>
            </a:xfrm>
            <a:custGeom>
              <a:avLst/>
              <a:gdLst>
                <a:gd name="connsiteX0" fmla="*/ 13648 w 1105476"/>
                <a:gd name="connsiteY0" fmla="*/ 0 h 4462818"/>
                <a:gd name="connsiteX1" fmla="*/ 1105469 w 1105476"/>
                <a:gd name="connsiteY1" fmla="*/ 2006221 h 4462818"/>
                <a:gd name="connsiteX2" fmla="*/ 0 w 1105476"/>
                <a:gd name="connsiteY2" fmla="*/ 4462818 h 4462818"/>
              </a:gdLst>
              <a:ahLst/>
              <a:cxnLst>
                <a:cxn ang="0">
                  <a:pos x="connsiteX0" y="connsiteY0"/>
                </a:cxn>
                <a:cxn ang="0">
                  <a:pos x="connsiteX1" y="connsiteY1"/>
                </a:cxn>
                <a:cxn ang="0">
                  <a:pos x="connsiteX2" y="connsiteY2"/>
                </a:cxn>
              </a:cxnLst>
              <a:rect l="l" t="t" r="r" b="b"/>
              <a:pathLst>
                <a:path w="1105476" h="4462818">
                  <a:moveTo>
                    <a:pt x="13648" y="0"/>
                  </a:moveTo>
                  <a:cubicBezTo>
                    <a:pt x="560696" y="631209"/>
                    <a:pt x="1107744" y="1262418"/>
                    <a:pt x="1105469" y="2006221"/>
                  </a:cubicBezTo>
                  <a:cubicBezTo>
                    <a:pt x="1103194" y="2750024"/>
                    <a:pt x="11373" y="4208060"/>
                    <a:pt x="0" y="4462818"/>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716398" y="1298781"/>
              <a:ext cx="7711201"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广联达</a:t>
              </a:r>
              <a:r>
                <a:rPr lang="en-US" altLang="zh-CN" sz="2000" kern="1200" dirty="0" smtClean="0"/>
                <a:t>-GEPS</a:t>
              </a:r>
              <a:r>
                <a:rPr lang="zh-CN" altLang="en-US" sz="2000" kern="1200" dirty="0" smtClean="0"/>
                <a:t>施工工程项目管理软件</a:t>
              </a:r>
              <a:endParaRPr lang="zh-CN" altLang="en-US" sz="2000" kern="1200" dirty="0"/>
            </a:p>
          </p:txBody>
        </p:sp>
        <p:sp>
          <p:nvSpPr>
            <p:cNvPr id="25" name="椭圆 24"/>
            <p:cNvSpPr/>
            <p:nvPr/>
          </p:nvSpPr>
          <p:spPr>
            <a:xfrm>
              <a:off x="334260" y="1226880"/>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6" name="任意多边形 25"/>
            <p:cNvSpPr/>
            <p:nvPr/>
          </p:nvSpPr>
          <p:spPr>
            <a:xfrm>
              <a:off x="1082160" y="1904975"/>
              <a:ext cx="7345439"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邦永</a:t>
              </a:r>
              <a:r>
                <a:rPr lang="en-US" altLang="zh-CN" sz="2000" kern="1200" dirty="0" smtClean="0"/>
                <a:t>-PM2</a:t>
              </a:r>
              <a:r>
                <a:rPr lang="zh-CN" altLang="en-US" sz="2000" kern="1200" dirty="0" smtClean="0"/>
                <a:t>项目管理</a:t>
              </a:r>
              <a:r>
                <a:rPr lang="zh-CN" altLang="en-US" sz="2000" kern="1200" dirty="0" smtClean="0"/>
                <a:t>软件</a:t>
              </a:r>
              <a:endParaRPr lang="zh-CN" altLang="en-US" sz="2000" kern="1200" dirty="0"/>
            </a:p>
          </p:txBody>
        </p:sp>
        <p:sp>
          <p:nvSpPr>
            <p:cNvPr id="27" name="椭圆 26"/>
            <p:cNvSpPr/>
            <p:nvPr/>
          </p:nvSpPr>
          <p:spPr>
            <a:xfrm>
              <a:off x="716398" y="184252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8" name="任意多边形 27"/>
            <p:cNvSpPr/>
            <p:nvPr/>
          </p:nvSpPr>
          <p:spPr>
            <a:xfrm>
              <a:off x="1346593" y="2510726"/>
              <a:ext cx="7081007"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用友</a:t>
              </a:r>
              <a:r>
                <a:rPr lang="en-US" altLang="zh-CN" sz="2000" kern="1200" dirty="0" smtClean="0"/>
                <a:t>-</a:t>
              </a:r>
              <a:r>
                <a:rPr lang="zh-CN" altLang="en-US" sz="2000" kern="1200" dirty="0" smtClean="0"/>
                <a:t>路桥行业解决方案</a:t>
              </a:r>
              <a:endParaRPr lang="zh-CN" altLang="en-US" sz="2000" kern="1200" dirty="0"/>
            </a:p>
          </p:txBody>
        </p:sp>
        <p:sp>
          <p:nvSpPr>
            <p:cNvPr id="29" name="椭圆 28"/>
            <p:cNvSpPr/>
            <p:nvPr/>
          </p:nvSpPr>
          <p:spPr>
            <a:xfrm>
              <a:off x="1094160" y="244575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0" name="任意多边形 29"/>
            <p:cNvSpPr/>
            <p:nvPr/>
          </p:nvSpPr>
          <p:spPr>
            <a:xfrm>
              <a:off x="1599026" y="3116920"/>
              <a:ext cx="6828574" cy="403892"/>
            </a:xfrm>
            <a:custGeom>
              <a:avLst/>
              <a:gdLst>
                <a:gd name="connsiteX0" fmla="*/ 0 w 6828574"/>
                <a:gd name="connsiteY0" fmla="*/ 0 h 403892"/>
                <a:gd name="connsiteX1" fmla="*/ 6828574 w 6828574"/>
                <a:gd name="connsiteY1" fmla="*/ 0 h 403892"/>
                <a:gd name="connsiteX2" fmla="*/ 6828574 w 6828574"/>
                <a:gd name="connsiteY2" fmla="*/ 403892 h 403892"/>
                <a:gd name="connsiteX3" fmla="*/ 0 w 6828574"/>
                <a:gd name="connsiteY3" fmla="*/ 403892 h 403892"/>
                <a:gd name="connsiteX4" fmla="*/ 0 w 6828574"/>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8574" h="403892">
                  <a:moveTo>
                    <a:pt x="0" y="0"/>
                  </a:moveTo>
                  <a:lnTo>
                    <a:pt x="6828574" y="0"/>
                  </a:lnTo>
                  <a:lnTo>
                    <a:pt x="6828574"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建文</a:t>
              </a:r>
              <a:r>
                <a:rPr lang="en-US" altLang="zh-CN" sz="2000" kern="1200" dirty="0" smtClean="0"/>
                <a:t>-</a:t>
              </a:r>
              <a:r>
                <a:rPr lang="zh-CN" altLang="en-US" sz="2000" kern="1200" dirty="0" smtClean="0"/>
                <a:t>公路桥梁项目管理</a:t>
              </a:r>
              <a:r>
                <a:rPr lang="zh-CN" altLang="en-US" sz="2000" kern="1200" dirty="0" smtClean="0"/>
                <a:t>软件</a:t>
              </a:r>
              <a:endParaRPr lang="zh-CN" altLang="en-US" sz="2000" kern="1200" dirty="0"/>
            </a:p>
          </p:txBody>
        </p:sp>
        <p:sp>
          <p:nvSpPr>
            <p:cNvPr id="31" name="椭圆 30"/>
            <p:cNvSpPr/>
            <p:nvPr/>
          </p:nvSpPr>
          <p:spPr>
            <a:xfrm>
              <a:off x="1346593" y="3066434"/>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2" name="任意多边形 31"/>
            <p:cNvSpPr/>
            <p:nvPr/>
          </p:nvSpPr>
          <p:spPr>
            <a:xfrm>
              <a:off x="1535029" y="3723115"/>
              <a:ext cx="6892571"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易建</a:t>
              </a:r>
              <a:r>
                <a:rPr lang="en-US" altLang="zh-CN" sz="2000" kern="1200" dirty="0" smtClean="0"/>
                <a:t>-</a:t>
              </a:r>
              <a:r>
                <a:rPr lang="zh-CN" altLang="en-US" sz="2000" kern="1200" dirty="0" smtClean="0"/>
                <a:t>工程项目管理</a:t>
              </a:r>
              <a:r>
                <a:rPr lang="zh-CN" altLang="en-US" sz="2000" kern="1200" dirty="0" smtClean="0"/>
                <a:t>软件</a:t>
              </a:r>
              <a:endParaRPr lang="zh-CN" altLang="en-US" sz="2000" kern="1200" dirty="0"/>
            </a:p>
          </p:txBody>
        </p:sp>
        <p:sp>
          <p:nvSpPr>
            <p:cNvPr id="33" name="椭圆 32"/>
            <p:cNvSpPr/>
            <p:nvPr/>
          </p:nvSpPr>
          <p:spPr>
            <a:xfrm>
              <a:off x="1282596" y="367262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4" name="任意多边形 33"/>
            <p:cNvSpPr/>
            <p:nvPr/>
          </p:nvSpPr>
          <p:spPr>
            <a:xfrm>
              <a:off x="1334593" y="4328865"/>
              <a:ext cx="7093006"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建软</a:t>
              </a:r>
              <a:r>
                <a:rPr lang="en-US" altLang="zh-CN" sz="2000" kern="1200" dirty="0" smtClean="0"/>
                <a:t>-</a:t>
              </a:r>
              <a:r>
                <a:rPr lang="zh-CN" altLang="en-US" sz="2000" kern="1200" dirty="0" smtClean="0"/>
                <a:t>工程项目管理软件</a:t>
              </a:r>
              <a:endParaRPr lang="zh-CN" altLang="en-US" sz="2000" kern="1200" dirty="0"/>
            </a:p>
          </p:txBody>
        </p:sp>
        <p:sp>
          <p:nvSpPr>
            <p:cNvPr id="35" name="椭圆 34"/>
            <p:cNvSpPr/>
            <p:nvPr/>
          </p:nvSpPr>
          <p:spPr>
            <a:xfrm>
              <a:off x="1082160" y="427837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6" name="任意多边形 35"/>
            <p:cNvSpPr/>
            <p:nvPr/>
          </p:nvSpPr>
          <p:spPr>
            <a:xfrm>
              <a:off x="968832" y="4935060"/>
              <a:ext cx="7458767"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和谐万维</a:t>
              </a:r>
              <a:r>
                <a:rPr lang="en-US" altLang="zh-CN" sz="2000" kern="1200" dirty="0" smtClean="0"/>
                <a:t>-</a:t>
              </a:r>
              <a:r>
                <a:rPr lang="zh-CN" altLang="en-US" sz="2000" kern="1200" dirty="0" smtClean="0"/>
                <a:t>项目型企业一体化信息管理平台</a:t>
              </a:r>
              <a:endParaRPr lang="zh-CN" altLang="en-US" sz="2000" kern="1200" dirty="0"/>
            </a:p>
          </p:txBody>
        </p:sp>
        <p:sp>
          <p:nvSpPr>
            <p:cNvPr id="37" name="椭圆 36"/>
            <p:cNvSpPr/>
            <p:nvPr/>
          </p:nvSpPr>
          <p:spPr>
            <a:xfrm>
              <a:off x="716399" y="4884573"/>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8" name="任意多边形 37"/>
            <p:cNvSpPr/>
            <p:nvPr/>
          </p:nvSpPr>
          <p:spPr>
            <a:xfrm>
              <a:off x="716399" y="5570572"/>
              <a:ext cx="7711200"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defTabSz="889000">
                <a:lnSpc>
                  <a:spcPct val="90000"/>
                </a:lnSpc>
                <a:spcBef>
                  <a:spcPct val="0"/>
                </a:spcBef>
                <a:spcAft>
                  <a:spcPct val="35000"/>
                </a:spcAft>
              </a:pPr>
              <a:r>
                <a:rPr lang="zh-CN" altLang="en-US" sz="2000" kern="1200" dirty="0" smtClean="0"/>
                <a:t>同望</a:t>
              </a:r>
              <a:r>
                <a:rPr lang="en-US" altLang="zh-CN" sz="2000" dirty="0"/>
                <a:t>-</a:t>
              </a:r>
              <a:r>
                <a:rPr lang="en-US" altLang="zh-CN" sz="2000" dirty="0" err="1"/>
                <a:t>iOPMS</a:t>
              </a:r>
              <a:r>
                <a:rPr lang="zh-CN" altLang="en-US" sz="2000" dirty="0"/>
                <a:t>业主项目管理整体解决方案</a:t>
              </a:r>
              <a:endParaRPr lang="zh-CN" altLang="en-US" sz="2000" kern="1200" dirty="0"/>
            </a:p>
          </p:txBody>
        </p:sp>
        <p:sp>
          <p:nvSpPr>
            <p:cNvPr id="39" name="椭圆 38"/>
            <p:cNvSpPr/>
            <p:nvPr/>
          </p:nvSpPr>
          <p:spPr>
            <a:xfrm>
              <a:off x="334260" y="5500222"/>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6158657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同望科技</a:t>
            </a:r>
            <a:endParaRPr lang="zh-CN" altLang="en-US" dirty="0"/>
          </a:p>
        </p:txBody>
      </p:sp>
      <p:sp>
        <p:nvSpPr>
          <p:cNvPr id="3" name="内容占位符 2"/>
          <p:cNvSpPr>
            <a:spLocks noGrp="1"/>
          </p:cNvSpPr>
          <p:nvPr>
            <p:ph idx="1"/>
          </p:nvPr>
        </p:nvSpPr>
        <p:spPr/>
        <p:txBody>
          <a:bodyPr/>
          <a:lstStyle/>
          <a:p>
            <a:r>
              <a:rPr lang="zh-CN" altLang="en-US" dirty="0"/>
              <a:t> 同望科技致力于商业模式、企业架构、战略绩效等方面的研究，基于互联网</a:t>
            </a:r>
            <a:r>
              <a:rPr lang="en-US" altLang="zh-CN" dirty="0"/>
              <a:t>+</a:t>
            </a:r>
            <a:r>
              <a:rPr lang="zh-CN" altLang="en-US" dirty="0"/>
              <a:t>、</a:t>
            </a:r>
            <a:r>
              <a:rPr lang="en-US" altLang="zh-CN" dirty="0"/>
              <a:t>IT</a:t>
            </a:r>
            <a:r>
              <a:rPr lang="zh-CN" altLang="en-US" dirty="0"/>
              <a:t>架构和大数据等技术提供智慧城市整体解决方案。公司聚焦城市建设和运营领域的创新实践和应用推广，帮助企业和政府实现平台化经营、信息化管理和数字化运营，客户遍布交通运输、建筑市政、石油石化、行政事业等行业领域</a:t>
            </a:r>
            <a:r>
              <a:rPr lang="zh-CN" altLang="en-US" dirty="0" smtClean="0"/>
              <a:t>。</a:t>
            </a:r>
            <a:endParaRPr lang="en-US" altLang="zh-CN" dirty="0" smtClean="0"/>
          </a:p>
          <a:p>
            <a:r>
              <a:rPr lang="en-US" altLang="zh-CN" dirty="0" smtClean="0"/>
              <a:t>www.toone.com.cn</a:t>
            </a:r>
            <a:endParaRPr lang="zh-CN" altLang="en-US" dirty="0"/>
          </a:p>
        </p:txBody>
      </p:sp>
    </p:spTree>
    <p:extLst>
      <p:ext uri="{BB962C8B-B14F-4D97-AF65-F5344CB8AC3E}">
        <p14:creationId xmlns:p14="http://schemas.microsoft.com/office/powerpoint/2010/main" val="39960360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行业案例</a:t>
            </a:r>
            <a:r>
              <a:rPr lang="en-US" altLang="zh-CN" dirty="0" smtClean="0"/>
              <a:t>-</a:t>
            </a:r>
            <a:r>
              <a:rPr lang="zh-CN" altLang="en-US" dirty="0" smtClean="0"/>
              <a:t>南京市交通局</a:t>
            </a:r>
            <a:endParaRPr lang="zh-CN" altLang="en-US" dirty="0"/>
          </a:p>
        </p:txBody>
      </p:sp>
      <p:sp>
        <p:nvSpPr>
          <p:cNvPr id="3" name="内容占位符 2"/>
          <p:cNvSpPr>
            <a:spLocks noGrp="1"/>
          </p:cNvSpPr>
          <p:nvPr>
            <p:ph idx="1"/>
          </p:nvPr>
        </p:nvSpPr>
        <p:spPr/>
        <p:txBody>
          <a:bodyPr/>
          <a:lstStyle/>
          <a:p>
            <a:r>
              <a:rPr lang="zh-CN" altLang="en-US" dirty="0"/>
              <a:t>南京市交通局是市政府管理南京市地方公路、水路、港口交通行业的职能部门。负责全市范围内公路、航道、地方港口、码头和公路货运站点等交通基础设施的建设、养护与管理；负责全市公路客货运输、水上运输、汽车维修、驾驶培训的行业管理；负责全市地方水上交通安全监督管理；负责全市交通规费的征收管理和道路运输路政、运政、规费的稽查等。</a:t>
            </a:r>
          </a:p>
        </p:txBody>
      </p:sp>
    </p:spTree>
    <p:extLst>
      <p:ext uri="{BB962C8B-B14F-4D97-AF65-F5344CB8AC3E}">
        <p14:creationId xmlns:p14="http://schemas.microsoft.com/office/powerpoint/2010/main" val="7500954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6605"/>
            <a:ext cx="8591266" cy="856396"/>
          </a:xfrm>
        </p:spPr>
        <p:txBody>
          <a:bodyPr>
            <a:normAutofit fontScale="90000"/>
          </a:bodyPr>
          <a:lstStyle/>
          <a:p>
            <a:r>
              <a:rPr lang="en-US" altLang="zh-CN" dirty="0" err="1"/>
              <a:t>iOPMS</a:t>
            </a:r>
            <a:r>
              <a:rPr lang="zh-CN" altLang="en-US" dirty="0"/>
              <a:t>业主项目管理整体解决方案</a:t>
            </a:r>
          </a:p>
        </p:txBody>
      </p:sp>
      <p:sp>
        <p:nvSpPr>
          <p:cNvPr id="3" name="内容占位符 2"/>
          <p:cNvSpPr>
            <a:spLocks noGrp="1"/>
          </p:cNvSpPr>
          <p:nvPr>
            <p:ph idx="1"/>
          </p:nvPr>
        </p:nvSpPr>
        <p:spPr/>
        <p:txBody>
          <a:bodyPr/>
          <a:lstStyle/>
          <a:p>
            <a:r>
              <a:rPr lang="zh-CN" altLang="en-US" dirty="0" smtClean="0"/>
              <a:t>系统</a:t>
            </a:r>
            <a:r>
              <a:rPr lang="en-US" altLang="zh-CN" dirty="0"/>
              <a:t>》</a:t>
            </a:r>
            <a:r>
              <a:rPr lang="zh-CN" altLang="en-US" dirty="0"/>
              <a:t>包含两个子系统平台：一级平台为综合管理平台，主要满足市交通局对交通建设项目实行行政管理的相关要求，以及市纪委、市监察局和交通局纪检监察部门对交通建设项目实行廉政管理的相关要求。二级平台为业务处理平台，主要满足市交通局具体职能处室、建设指挥部履行业务管理的相关要求。</a:t>
            </a:r>
            <a:r>
              <a:rPr lang="en-US" altLang="zh-CN" dirty="0"/>
              <a:t>《</a:t>
            </a:r>
            <a:r>
              <a:rPr lang="zh-CN" altLang="en-US" dirty="0"/>
              <a:t>系统</a:t>
            </a:r>
            <a:r>
              <a:rPr lang="en-US" altLang="zh-CN" dirty="0"/>
              <a:t>》</a:t>
            </a:r>
            <a:r>
              <a:rPr lang="zh-CN" altLang="en-US" dirty="0"/>
              <a:t>包含立项计划管理、招投标管理、征地拆迁管理、建设实施管理、质量监督管理、廉政监察管理等</a:t>
            </a:r>
            <a:r>
              <a:rPr lang="en-US" altLang="zh-CN" dirty="0"/>
              <a:t>18</a:t>
            </a:r>
            <a:r>
              <a:rPr lang="zh-CN" altLang="en-US" dirty="0"/>
              <a:t>个业务模块，实现从项目立项到竣工验收全过程的网上办公、网上管理、网上监管。</a:t>
            </a:r>
          </a:p>
          <a:p>
            <a:r>
              <a:rPr lang="zh-CN" altLang="en-US" dirty="0" smtClean="0"/>
              <a:t>系统</a:t>
            </a:r>
            <a:r>
              <a:rPr lang="zh-CN" altLang="en-US" dirty="0"/>
              <a:t>围绕工程建设的“三控三管一协调”（质量控制、费用控制、进度控制、合同管理、安全管理、信息管理、组织关系协调）进行研发，应用方面由两级平台构成。</a:t>
            </a:r>
          </a:p>
        </p:txBody>
      </p:sp>
    </p:spTree>
    <p:extLst>
      <p:ext uri="{BB962C8B-B14F-4D97-AF65-F5344CB8AC3E}">
        <p14:creationId xmlns:p14="http://schemas.microsoft.com/office/powerpoint/2010/main" val="14944910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同望</a:t>
            </a:r>
            <a:r>
              <a:rPr lang="en-US" altLang="zh-CN" dirty="0" smtClean="0"/>
              <a:t>-</a:t>
            </a:r>
            <a:r>
              <a:rPr lang="zh-CN" altLang="en-US" dirty="0" smtClean="0"/>
              <a:t>产品界面</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9010" y="1259231"/>
            <a:ext cx="7007580" cy="5091746"/>
          </a:xfrm>
        </p:spPr>
      </p:pic>
    </p:spTree>
    <p:extLst>
      <p:ext uri="{BB962C8B-B14F-4D97-AF65-F5344CB8AC3E}">
        <p14:creationId xmlns:p14="http://schemas.microsoft.com/office/powerpoint/2010/main" val="3315151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广联达</a:t>
            </a:r>
            <a:endParaRPr lang="zh-CN" altLang="en-US" dirty="0"/>
          </a:p>
        </p:txBody>
      </p:sp>
      <p:sp>
        <p:nvSpPr>
          <p:cNvPr id="3" name="内容占位符 2"/>
          <p:cNvSpPr>
            <a:spLocks noGrp="1"/>
          </p:cNvSpPr>
          <p:nvPr>
            <p:ph idx="1"/>
          </p:nvPr>
        </p:nvSpPr>
        <p:spPr/>
        <p:txBody>
          <a:bodyPr/>
          <a:lstStyle/>
          <a:p>
            <a:r>
              <a:rPr lang="zh-CN" altLang="en-US" dirty="0"/>
              <a:t>广联达科技股份有限公司成立于</a:t>
            </a:r>
            <a:r>
              <a:rPr lang="en-US" altLang="zh-CN" dirty="0"/>
              <a:t>1998</a:t>
            </a:r>
            <a:r>
              <a:rPr lang="zh-CN" altLang="en-US" dirty="0"/>
              <a:t>年，</a:t>
            </a:r>
            <a:r>
              <a:rPr lang="en-US" altLang="zh-CN" dirty="0"/>
              <a:t>2010</a:t>
            </a:r>
            <a:r>
              <a:rPr lang="zh-CN" altLang="en-US" dirty="0"/>
              <a:t>年</a:t>
            </a:r>
            <a:r>
              <a:rPr lang="en-US" altLang="zh-CN" dirty="0"/>
              <a:t>5</a:t>
            </a:r>
            <a:r>
              <a:rPr lang="zh-CN" altLang="en-US" dirty="0"/>
              <a:t>月在深圳中小企业板成功上市。广联达立足建筑产业，围绕建设工程项目的全生命周期，是提供以建设工程领域专业应用为核心基础支撑，以产业大数据、产业征信、产业金融等为增值服务的平台服务商</a:t>
            </a:r>
            <a:r>
              <a:rPr lang="zh-CN" altLang="en-US" dirty="0" smtClean="0"/>
              <a:t>。</a:t>
            </a:r>
            <a:endParaRPr lang="en-US" altLang="zh-CN" dirty="0" smtClean="0"/>
          </a:p>
          <a:p>
            <a:r>
              <a:rPr lang="zh-CN" altLang="en-US" dirty="0" smtClean="0"/>
              <a:t>经过</a:t>
            </a:r>
            <a:r>
              <a:rPr lang="zh-CN" altLang="en-US" dirty="0"/>
              <a:t>近二十年的发展，公司以</a:t>
            </a:r>
            <a:r>
              <a:rPr lang="en-US" altLang="zh-CN" dirty="0"/>
              <a:t>BIM</a:t>
            </a:r>
            <a:r>
              <a:rPr lang="zh-CN" altLang="en-US" dirty="0"/>
              <a:t>、云计算，国际化业务为战略支撑，产品从单一的预算软件扩展到包含工程造价、工程施工、工程信息、工程教育、项目管理、电子政务、电子商务，产业金融及投资并购等九大业务，近百款</a:t>
            </a:r>
            <a:r>
              <a:rPr lang="zh-CN" altLang="en-US" dirty="0" smtClean="0"/>
              <a:t>产品，为</a:t>
            </a:r>
            <a:r>
              <a:rPr lang="zh-CN" altLang="en-US" dirty="0"/>
              <a:t>十七万家企业用户、百万专业工程技术和管理人员提供专业</a:t>
            </a:r>
            <a:r>
              <a:rPr lang="zh-CN" altLang="en-US" dirty="0" smtClean="0"/>
              <a:t>应用软件。</a:t>
            </a:r>
            <a:endParaRPr lang="en-US" altLang="zh-CN" dirty="0" smtClean="0"/>
          </a:p>
          <a:p>
            <a:r>
              <a:rPr lang="en-US" altLang="zh-CN" dirty="0" smtClean="0"/>
              <a:t>www.glodon.com</a:t>
            </a:r>
            <a:endParaRPr lang="zh-CN" altLang="en-US" dirty="0"/>
          </a:p>
        </p:txBody>
      </p:sp>
    </p:spTree>
    <p:extLst>
      <p:ext uri="{BB962C8B-B14F-4D97-AF65-F5344CB8AC3E}">
        <p14:creationId xmlns:p14="http://schemas.microsoft.com/office/powerpoint/2010/main" val="2359723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施工企业项目管理信息化解决</a:t>
            </a:r>
            <a:r>
              <a:rPr lang="zh-CN" altLang="en-US" dirty="0" smtClean="0"/>
              <a:t>方案</a:t>
            </a:r>
            <a:endParaRPr lang="zh-CN" altLang="en-US" dirty="0"/>
          </a:p>
        </p:txBody>
      </p:sp>
      <p:sp>
        <p:nvSpPr>
          <p:cNvPr id="3" name="内容占位符 2"/>
          <p:cNvSpPr>
            <a:spLocks noGrp="1"/>
          </p:cNvSpPr>
          <p:nvPr>
            <p:ph idx="1"/>
          </p:nvPr>
        </p:nvSpPr>
        <p:spPr/>
        <p:txBody>
          <a:bodyPr/>
          <a:lstStyle/>
          <a:p>
            <a:r>
              <a:rPr lang="zh-CN" altLang="en-US" dirty="0"/>
              <a:t>广联达施工企业项目管理信息化解决方案</a:t>
            </a:r>
            <a:r>
              <a:rPr lang="en-US" altLang="zh-CN" dirty="0"/>
              <a:t>GEPS</a:t>
            </a:r>
            <a:r>
              <a:rPr lang="zh-CN" altLang="en-US" dirty="0"/>
              <a:t>以</a:t>
            </a:r>
            <a:r>
              <a:rPr lang="en-US" altLang="zh-CN" dirty="0"/>
              <a:t>T6</a:t>
            </a:r>
            <a:r>
              <a:rPr lang="zh-CN" altLang="en-US" dirty="0"/>
              <a:t>为技术平台，以业务架构为业务输入，以施工项目全过程管理为主线，围绕施工业务核心价值链，贯穿上下游产业链的企业级管理产品平台，帮助施工企业提升企业集约化经营和项目精细化管理水平</a:t>
            </a:r>
            <a:r>
              <a:rPr lang="zh-CN" altLang="en-US" dirty="0" smtClean="0"/>
              <a:t>。</a:t>
            </a:r>
            <a:endParaRPr lang="en-US" altLang="zh-CN" dirty="0" smtClean="0"/>
          </a:p>
          <a:p>
            <a:r>
              <a:rPr lang="zh-CN" altLang="en-US" dirty="0"/>
              <a:t>面向客户：房建、市政、公路、铁路行业的施工企业和专业承包企业</a:t>
            </a:r>
          </a:p>
        </p:txBody>
      </p:sp>
    </p:spTree>
    <p:extLst>
      <p:ext uri="{BB962C8B-B14F-4D97-AF65-F5344CB8AC3E}">
        <p14:creationId xmlns:p14="http://schemas.microsoft.com/office/powerpoint/2010/main" val="2403978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GEPS-</a:t>
            </a:r>
            <a:r>
              <a:rPr lang="zh-CN" altLang="en-US" dirty="0" smtClean="0"/>
              <a:t>产品图示</a:t>
            </a:r>
            <a:endParaRPr lang="zh-CN" altLang="en-US" dirty="0"/>
          </a:p>
        </p:txBody>
      </p:sp>
      <p:pic>
        <p:nvPicPr>
          <p:cNvPr id="1026" name="Picture 2" descr="http://www.glodon.com/upload/2016-09-20/8a830244-6424-450f-8adb-77fc03e5af9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78" y="1239956"/>
            <a:ext cx="7679162" cy="5024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GEPS-</a:t>
            </a:r>
            <a:r>
              <a:rPr lang="zh-CN" altLang="en-US" dirty="0" smtClean="0"/>
              <a:t>产品图示</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507" y="1241105"/>
            <a:ext cx="8410585" cy="4422716"/>
          </a:xfrm>
        </p:spPr>
      </p:pic>
    </p:spTree>
    <p:extLst>
      <p:ext uri="{BB962C8B-B14F-4D97-AF65-F5344CB8AC3E}">
        <p14:creationId xmlns:p14="http://schemas.microsoft.com/office/powerpoint/2010/main" val="3109215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软件一览</a:t>
            </a:r>
            <a:endParaRPr lang="zh-CN" altLang="en-US" dirty="0"/>
          </a:p>
        </p:txBody>
      </p:sp>
      <p:grpSp>
        <p:nvGrpSpPr>
          <p:cNvPr id="41" name="组合 40"/>
          <p:cNvGrpSpPr/>
          <p:nvPr/>
        </p:nvGrpSpPr>
        <p:grpSpPr>
          <a:xfrm>
            <a:off x="334260" y="1226880"/>
            <a:ext cx="8093340" cy="4778207"/>
            <a:chOff x="334260" y="1226880"/>
            <a:chExt cx="8093340" cy="4778207"/>
          </a:xfrm>
        </p:grpSpPr>
        <p:sp>
          <p:nvSpPr>
            <p:cNvPr id="40" name="任意多边形 39"/>
            <p:cNvSpPr/>
            <p:nvPr/>
          </p:nvSpPr>
          <p:spPr>
            <a:xfrm>
              <a:off x="518615" y="1378424"/>
              <a:ext cx="1068410" cy="4462818"/>
            </a:xfrm>
            <a:custGeom>
              <a:avLst/>
              <a:gdLst>
                <a:gd name="connsiteX0" fmla="*/ 13648 w 1105476"/>
                <a:gd name="connsiteY0" fmla="*/ 0 h 4462818"/>
                <a:gd name="connsiteX1" fmla="*/ 1105469 w 1105476"/>
                <a:gd name="connsiteY1" fmla="*/ 2006221 h 4462818"/>
                <a:gd name="connsiteX2" fmla="*/ 0 w 1105476"/>
                <a:gd name="connsiteY2" fmla="*/ 4462818 h 4462818"/>
              </a:gdLst>
              <a:ahLst/>
              <a:cxnLst>
                <a:cxn ang="0">
                  <a:pos x="connsiteX0" y="connsiteY0"/>
                </a:cxn>
                <a:cxn ang="0">
                  <a:pos x="connsiteX1" y="connsiteY1"/>
                </a:cxn>
                <a:cxn ang="0">
                  <a:pos x="connsiteX2" y="connsiteY2"/>
                </a:cxn>
              </a:cxnLst>
              <a:rect l="l" t="t" r="r" b="b"/>
              <a:pathLst>
                <a:path w="1105476" h="4462818">
                  <a:moveTo>
                    <a:pt x="13648" y="0"/>
                  </a:moveTo>
                  <a:cubicBezTo>
                    <a:pt x="560696" y="631209"/>
                    <a:pt x="1107744" y="1262418"/>
                    <a:pt x="1105469" y="2006221"/>
                  </a:cubicBezTo>
                  <a:cubicBezTo>
                    <a:pt x="1103194" y="2750024"/>
                    <a:pt x="11373" y="4208060"/>
                    <a:pt x="0" y="4462818"/>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716398" y="1298781"/>
              <a:ext cx="7711201"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广联达</a:t>
              </a:r>
              <a:r>
                <a:rPr lang="en-US" altLang="zh-CN" sz="2000" kern="1200" dirty="0" smtClean="0"/>
                <a:t>-GEPS</a:t>
              </a:r>
              <a:r>
                <a:rPr lang="zh-CN" altLang="en-US" sz="2000" kern="1200" dirty="0" smtClean="0"/>
                <a:t>施工工程项目管理软件</a:t>
              </a:r>
              <a:endParaRPr lang="zh-CN" altLang="en-US" sz="2000" kern="1200" dirty="0"/>
            </a:p>
          </p:txBody>
        </p:sp>
        <p:sp>
          <p:nvSpPr>
            <p:cNvPr id="25" name="椭圆 24"/>
            <p:cNvSpPr/>
            <p:nvPr/>
          </p:nvSpPr>
          <p:spPr>
            <a:xfrm>
              <a:off x="334260" y="1226880"/>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6" name="任意多边形 25"/>
            <p:cNvSpPr/>
            <p:nvPr/>
          </p:nvSpPr>
          <p:spPr>
            <a:xfrm>
              <a:off x="1082160" y="1904975"/>
              <a:ext cx="7345439"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邦永</a:t>
              </a:r>
              <a:r>
                <a:rPr lang="en-US" altLang="zh-CN" sz="2000" kern="1200" dirty="0" smtClean="0"/>
                <a:t>-PM2</a:t>
              </a:r>
              <a:r>
                <a:rPr lang="zh-CN" altLang="en-US" sz="2000" kern="1200" dirty="0" smtClean="0"/>
                <a:t>项目管理</a:t>
              </a:r>
              <a:r>
                <a:rPr lang="zh-CN" altLang="en-US" sz="2000" kern="1200" dirty="0" smtClean="0"/>
                <a:t>软件</a:t>
              </a:r>
              <a:endParaRPr lang="zh-CN" altLang="en-US" sz="2000" kern="1200" dirty="0"/>
            </a:p>
          </p:txBody>
        </p:sp>
        <p:sp>
          <p:nvSpPr>
            <p:cNvPr id="27" name="椭圆 26"/>
            <p:cNvSpPr/>
            <p:nvPr/>
          </p:nvSpPr>
          <p:spPr>
            <a:xfrm>
              <a:off x="716398" y="184252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8" name="任意多边形 27"/>
            <p:cNvSpPr/>
            <p:nvPr/>
          </p:nvSpPr>
          <p:spPr>
            <a:xfrm>
              <a:off x="1346593" y="2510726"/>
              <a:ext cx="7081007"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用友</a:t>
              </a:r>
              <a:r>
                <a:rPr lang="en-US" altLang="zh-CN" sz="2000" kern="1200" dirty="0" smtClean="0"/>
                <a:t>-</a:t>
              </a:r>
              <a:r>
                <a:rPr lang="zh-CN" altLang="en-US" sz="2000" kern="1200" dirty="0" smtClean="0"/>
                <a:t>路桥行业解决方案</a:t>
              </a:r>
              <a:endParaRPr lang="zh-CN" altLang="en-US" sz="2000" kern="1200" dirty="0"/>
            </a:p>
          </p:txBody>
        </p:sp>
        <p:sp>
          <p:nvSpPr>
            <p:cNvPr id="29" name="椭圆 28"/>
            <p:cNvSpPr/>
            <p:nvPr/>
          </p:nvSpPr>
          <p:spPr>
            <a:xfrm>
              <a:off x="1094160" y="2445759"/>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0" name="任意多边形 29"/>
            <p:cNvSpPr/>
            <p:nvPr/>
          </p:nvSpPr>
          <p:spPr>
            <a:xfrm>
              <a:off x="1599026" y="3116920"/>
              <a:ext cx="6828574" cy="403892"/>
            </a:xfrm>
            <a:custGeom>
              <a:avLst/>
              <a:gdLst>
                <a:gd name="connsiteX0" fmla="*/ 0 w 6828574"/>
                <a:gd name="connsiteY0" fmla="*/ 0 h 403892"/>
                <a:gd name="connsiteX1" fmla="*/ 6828574 w 6828574"/>
                <a:gd name="connsiteY1" fmla="*/ 0 h 403892"/>
                <a:gd name="connsiteX2" fmla="*/ 6828574 w 6828574"/>
                <a:gd name="connsiteY2" fmla="*/ 403892 h 403892"/>
                <a:gd name="connsiteX3" fmla="*/ 0 w 6828574"/>
                <a:gd name="connsiteY3" fmla="*/ 403892 h 403892"/>
                <a:gd name="connsiteX4" fmla="*/ 0 w 6828574"/>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8574" h="403892">
                  <a:moveTo>
                    <a:pt x="0" y="0"/>
                  </a:moveTo>
                  <a:lnTo>
                    <a:pt x="6828574" y="0"/>
                  </a:lnTo>
                  <a:lnTo>
                    <a:pt x="6828574"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建文</a:t>
              </a:r>
              <a:r>
                <a:rPr lang="en-US" altLang="zh-CN" sz="2000" kern="1200" dirty="0" smtClean="0"/>
                <a:t>-</a:t>
              </a:r>
              <a:r>
                <a:rPr lang="zh-CN" altLang="en-US" sz="2000" kern="1200" dirty="0" smtClean="0"/>
                <a:t>公路桥梁项目管理</a:t>
              </a:r>
              <a:r>
                <a:rPr lang="zh-CN" altLang="en-US" sz="2000" kern="1200" dirty="0" smtClean="0"/>
                <a:t>软件</a:t>
              </a:r>
              <a:endParaRPr lang="zh-CN" altLang="en-US" sz="2000" kern="1200" dirty="0"/>
            </a:p>
          </p:txBody>
        </p:sp>
        <p:sp>
          <p:nvSpPr>
            <p:cNvPr id="31" name="椭圆 30"/>
            <p:cNvSpPr/>
            <p:nvPr/>
          </p:nvSpPr>
          <p:spPr>
            <a:xfrm>
              <a:off x="1346593" y="3066434"/>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2" name="任意多边形 31"/>
            <p:cNvSpPr/>
            <p:nvPr/>
          </p:nvSpPr>
          <p:spPr>
            <a:xfrm>
              <a:off x="1535029" y="3723115"/>
              <a:ext cx="6892571" cy="403892"/>
            </a:xfrm>
            <a:custGeom>
              <a:avLst/>
              <a:gdLst>
                <a:gd name="connsiteX0" fmla="*/ 0 w 6892571"/>
                <a:gd name="connsiteY0" fmla="*/ 0 h 403892"/>
                <a:gd name="connsiteX1" fmla="*/ 6892571 w 6892571"/>
                <a:gd name="connsiteY1" fmla="*/ 0 h 403892"/>
                <a:gd name="connsiteX2" fmla="*/ 6892571 w 6892571"/>
                <a:gd name="connsiteY2" fmla="*/ 403892 h 403892"/>
                <a:gd name="connsiteX3" fmla="*/ 0 w 6892571"/>
                <a:gd name="connsiteY3" fmla="*/ 403892 h 403892"/>
                <a:gd name="connsiteX4" fmla="*/ 0 w 6892571"/>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2571" h="403892">
                  <a:moveTo>
                    <a:pt x="0" y="0"/>
                  </a:moveTo>
                  <a:lnTo>
                    <a:pt x="6892571" y="0"/>
                  </a:lnTo>
                  <a:lnTo>
                    <a:pt x="6892571"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易建</a:t>
              </a:r>
              <a:r>
                <a:rPr lang="en-US" altLang="zh-CN" sz="2000" kern="1200" dirty="0" smtClean="0"/>
                <a:t>-</a:t>
              </a:r>
              <a:r>
                <a:rPr lang="zh-CN" altLang="en-US" sz="2000" kern="1200" dirty="0" smtClean="0"/>
                <a:t>工程项目管理</a:t>
              </a:r>
              <a:r>
                <a:rPr lang="zh-CN" altLang="en-US" sz="2000" kern="1200" dirty="0" smtClean="0"/>
                <a:t>软件</a:t>
              </a:r>
              <a:endParaRPr lang="zh-CN" altLang="en-US" sz="2000" kern="1200" dirty="0"/>
            </a:p>
          </p:txBody>
        </p:sp>
        <p:sp>
          <p:nvSpPr>
            <p:cNvPr id="33" name="椭圆 32"/>
            <p:cNvSpPr/>
            <p:nvPr/>
          </p:nvSpPr>
          <p:spPr>
            <a:xfrm>
              <a:off x="1282596" y="367262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4" name="任意多边形 33"/>
            <p:cNvSpPr/>
            <p:nvPr/>
          </p:nvSpPr>
          <p:spPr>
            <a:xfrm>
              <a:off x="1334593" y="4328865"/>
              <a:ext cx="7093006" cy="403892"/>
            </a:xfrm>
            <a:custGeom>
              <a:avLst/>
              <a:gdLst>
                <a:gd name="connsiteX0" fmla="*/ 0 w 7093006"/>
                <a:gd name="connsiteY0" fmla="*/ 0 h 403892"/>
                <a:gd name="connsiteX1" fmla="*/ 7093006 w 7093006"/>
                <a:gd name="connsiteY1" fmla="*/ 0 h 403892"/>
                <a:gd name="connsiteX2" fmla="*/ 7093006 w 7093006"/>
                <a:gd name="connsiteY2" fmla="*/ 403892 h 403892"/>
                <a:gd name="connsiteX3" fmla="*/ 0 w 7093006"/>
                <a:gd name="connsiteY3" fmla="*/ 403892 h 403892"/>
                <a:gd name="connsiteX4" fmla="*/ 0 w 7093006"/>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3006" h="403892">
                  <a:moveTo>
                    <a:pt x="0" y="0"/>
                  </a:moveTo>
                  <a:lnTo>
                    <a:pt x="7093006" y="0"/>
                  </a:lnTo>
                  <a:lnTo>
                    <a:pt x="7093006"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建软</a:t>
              </a:r>
              <a:r>
                <a:rPr lang="en-US" altLang="zh-CN" sz="2000" kern="1200" dirty="0" smtClean="0"/>
                <a:t>-</a:t>
              </a:r>
              <a:r>
                <a:rPr lang="zh-CN" altLang="en-US" sz="2000" kern="1200" dirty="0" smtClean="0"/>
                <a:t>工程项目管理软件</a:t>
              </a:r>
              <a:endParaRPr lang="zh-CN" altLang="en-US" sz="2000" kern="1200" dirty="0"/>
            </a:p>
          </p:txBody>
        </p:sp>
        <p:sp>
          <p:nvSpPr>
            <p:cNvPr id="35" name="椭圆 34"/>
            <p:cNvSpPr/>
            <p:nvPr/>
          </p:nvSpPr>
          <p:spPr>
            <a:xfrm>
              <a:off x="1082160" y="4278378"/>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6" name="任意多边形 35"/>
            <p:cNvSpPr/>
            <p:nvPr/>
          </p:nvSpPr>
          <p:spPr>
            <a:xfrm>
              <a:off x="968832" y="4935060"/>
              <a:ext cx="7458767"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和谐万维</a:t>
              </a:r>
              <a:r>
                <a:rPr lang="en-US" altLang="zh-CN" sz="2000" kern="1200" dirty="0" smtClean="0"/>
                <a:t>-</a:t>
              </a:r>
              <a:r>
                <a:rPr lang="zh-CN" altLang="en-US" sz="2000" kern="1200" dirty="0" smtClean="0"/>
                <a:t>项目型企业一体化信息管理平台</a:t>
              </a:r>
              <a:endParaRPr lang="zh-CN" altLang="en-US" sz="2000" kern="1200" dirty="0"/>
            </a:p>
          </p:txBody>
        </p:sp>
        <p:sp>
          <p:nvSpPr>
            <p:cNvPr id="37" name="椭圆 36"/>
            <p:cNvSpPr/>
            <p:nvPr/>
          </p:nvSpPr>
          <p:spPr>
            <a:xfrm>
              <a:off x="716399" y="4884573"/>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38" name="任意多边形 37"/>
            <p:cNvSpPr/>
            <p:nvPr/>
          </p:nvSpPr>
          <p:spPr>
            <a:xfrm>
              <a:off x="716399" y="5570572"/>
              <a:ext cx="7711200" cy="403892"/>
            </a:xfrm>
            <a:custGeom>
              <a:avLst/>
              <a:gdLst>
                <a:gd name="connsiteX0" fmla="*/ 0 w 7458767"/>
                <a:gd name="connsiteY0" fmla="*/ 0 h 403892"/>
                <a:gd name="connsiteX1" fmla="*/ 7458767 w 7458767"/>
                <a:gd name="connsiteY1" fmla="*/ 0 h 403892"/>
                <a:gd name="connsiteX2" fmla="*/ 7458767 w 7458767"/>
                <a:gd name="connsiteY2" fmla="*/ 403892 h 403892"/>
                <a:gd name="connsiteX3" fmla="*/ 0 w 7458767"/>
                <a:gd name="connsiteY3" fmla="*/ 403892 h 403892"/>
                <a:gd name="connsiteX4" fmla="*/ 0 w 7458767"/>
                <a:gd name="connsiteY4" fmla="*/ 0 h 403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8767" h="403892">
                  <a:moveTo>
                    <a:pt x="0" y="0"/>
                  </a:moveTo>
                  <a:lnTo>
                    <a:pt x="7458767" y="0"/>
                  </a:lnTo>
                  <a:lnTo>
                    <a:pt x="7458767" y="403892"/>
                  </a:lnTo>
                  <a:lnTo>
                    <a:pt x="0" y="403892"/>
                  </a:lnTo>
                  <a:lnTo>
                    <a:pt x="0" y="0"/>
                  </a:lnTo>
                  <a:close/>
                </a:path>
              </a:pathLst>
            </a:custGeom>
            <a:solidFill>
              <a:schemeClr val="tx2"/>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320590" tIns="50800" rIns="50800" bIns="50800" numCol="1" spcCol="1270" anchor="ctr" anchorCtr="0">
              <a:noAutofit/>
            </a:bodyPr>
            <a:lstStyle/>
            <a:p>
              <a:pPr lvl="0" defTabSz="889000">
                <a:lnSpc>
                  <a:spcPct val="90000"/>
                </a:lnSpc>
                <a:spcBef>
                  <a:spcPct val="0"/>
                </a:spcBef>
                <a:spcAft>
                  <a:spcPct val="35000"/>
                </a:spcAft>
              </a:pPr>
              <a:r>
                <a:rPr lang="zh-CN" altLang="en-US" sz="2000" kern="1200" dirty="0" smtClean="0"/>
                <a:t>同望</a:t>
              </a:r>
              <a:r>
                <a:rPr lang="en-US" altLang="zh-CN" sz="2000" dirty="0"/>
                <a:t>-</a:t>
              </a:r>
              <a:r>
                <a:rPr lang="en-US" altLang="zh-CN" sz="2000" dirty="0" err="1"/>
                <a:t>iOPMS</a:t>
              </a:r>
              <a:r>
                <a:rPr lang="zh-CN" altLang="en-US" sz="2000" dirty="0"/>
                <a:t>业主项目管理整体解决方案</a:t>
              </a:r>
              <a:endParaRPr lang="zh-CN" altLang="en-US" sz="2000" kern="1200" dirty="0"/>
            </a:p>
          </p:txBody>
        </p:sp>
        <p:sp>
          <p:nvSpPr>
            <p:cNvPr id="39" name="椭圆 38"/>
            <p:cNvSpPr/>
            <p:nvPr/>
          </p:nvSpPr>
          <p:spPr>
            <a:xfrm>
              <a:off x="334260" y="5500222"/>
              <a:ext cx="504865" cy="504865"/>
            </a:xfrm>
            <a:prstGeom prst="ellipse">
              <a:avLst/>
            </a:pr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1125682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632</TotalTime>
  <Words>3109</Words>
  <Application>Microsoft Office PowerPoint</Application>
  <PresentationFormat>全屏显示(4:3)</PresentationFormat>
  <Paragraphs>177</Paragraphs>
  <Slides>47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47</vt:i4>
      </vt:variant>
    </vt:vector>
  </HeadingPairs>
  <TitlesOfParts>
    <vt:vector size="53" baseType="lpstr">
      <vt:lpstr>宋体</vt:lpstr>
      <vt:lpstr>微软雅黑</vt:lpstr>
      <vt:lpstr>Calibri</vt:lpstr>
      <vt:lpstr>Calibri Light</vt:lpstr>
      <vt:lpstr>Wingdings</vt:lpstr>
      <vt:lpstr>回顾</vt:lpstr>
      <vt:lpstr>项目管理软件研究</vt:lpstr>
      <vt:lpstr>目前主流项目管理软件概述</vt:lpstr>
      <vt:lpstr>软件一览</vt:lpstr>
      <vt:lpstr>软件一览</vt:lpstr>
      <vt:lpstr>广联达</vt:lpstr>
      <vt:lpstr>施工企业项目管理信息化解决方案</vt:lpstr>
      <vt:lpstr>GEPS-产品图示</vt:lpstr>
      <vt:lpstr>GEPS-产品图示</vt:lpstr>
      <vt:lpstr>软件一览</vt:lpstr>
      <vt:lpstr>邦永</vt:lpstr>
      <vt:lpstr>行业案例-现状</vt:lpstr>
      <vt:lpstr>行业案例-解决方案</vt:lpstr>
      <vt:lpstr>产品界面-PM2项目管理软件</vt:lpstr>
      <vt:lpstr>产品界面-PM2项目管理软件</vt:lpstr>
      <vt:lpstr>产品界面-PM2项目管理软件</vt:lpstr>
      <vt:lpstr>软件一览</vt:lpstr>
      <vt:lpstr>用友</vt:lpstr>
      <vt:lpstr>用友路桥行业解决方案</vt:lpstr>
      <vt:lpstr>用友产品界面</vt:lpstr>
      <vt:lpstr>用友产品界面</vt:lpstr>
      <vt:lpstr>软件一览</vt:lpstr>
      <vt:lpstr>建文软件</vt:lpstr>
      <vt:lpstr>行业解决方案</vt:lpstr>
      <vt:lpstr>建文-公路桥梁项目管理系统</vt:lpstr>
      <vt:lpstr>软件一览</vt:lpstr>
      <vt:lpstr>易建软件</vt:lpstr>
      <vt:lpstr>工程业主企业解决方案</vt:lpstr>
      <vt:lpstr>易建工程项目管理软件</vt:lpstr>
      <vt:lpstr>行业案例：青岛海湾大桥</vt:lpstr>
      <vt:lpstr>行业案例：解决方案</vt:lpstr>
      <vt:lpstr>易建-产品界面</vt:lpstr>
      <vt:lpstr>软件一览</vt:lpstr>
      <vt:lpstr>建软软件</vt:lpstr>
      <vt:lpstr>建软-工程项目管理软件</vt:lpstr>
      <vt:lpstr>建软-产品界面</vt:lpstr>
      <vt:lpstr>建软-产品界面</vt:lpstr>
      <vt:lpstr>建软-产品界面</vt:lpstr>
      <vt:lpstr>软件一览</vt:lpstr>
      <vt:lpstr>和谐万维</vt:lpstr>
      <vt:lpstr>项目型企业一体化信息管理平台</vt:lpstr>
      <vt:lpstr>项目型企业一体化信息管理平台</vt:lpstr>
      <vt:lpstr>和谐万维-产品界面</vt:lpstr>
      <vt:lpstr>软件一览</vt:lpstr>
      <vt:lpstr>同望科技</vt:lpstr>
      <vt:lpstr>行业案例-南京市交通局</vt:lpstr>
      <vt:lpstr>iOPMS业主项目管理整体解决方案</vt:lpstr>
      <vt:lpstr>同望-产品界面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代建项目管理 软件研究</dc:title>
  <dc:creator>wangdan</dc:creator>
  <cp:lastModifiedBy>wangdan</cp:lastModifiedBy>
  <cp:revision>118</cp:revision>
  <dcterms:created xsi:type="dcterms:W3CDTF">2017-05-26T02:29:48Z</dcterms:created>
  <dcterms:modified xsi:type="dcterms:W3CDTF">2017-05-27T06:26:37Z</dcterms:modified>
</cp:coreProperties>
</file>