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436" r:id="rId3"/>
    <p:sldId id="437" r:id="rId4"/>
    <p:sldId id="438" r:id="rId5"/>
    <p:sldId id="439" r:id="rId6"/>
    <p:sldId id="441" r:id="rId7"/>
    <p:sldId id="440" r:id="rId8"/>
    <p:sldId id="442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3" r:id="rId18"/>
    <p:sldId id="452" r:id="rId19"/>
    <p:sldId id="454" r:id="rId20"/>
    <p:sldId id="455" r:id="rId21"/>
    <p:sldId id="456" r:id="rId22"/>
    <p:sldId id="457" r:id="rId23"/>
    <p:sldId id="458" r:id="rId24"/>
    <p:sldId id="459" r:id="rId2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方正大黑简体" pitchFamily="2" charset="-122"/>
        <a:ea typeface="方正大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9EDF4"/>
    <a:srgbClr val="16120B"/>
    <a:srgbClr val="A7EBF9"/>
    <a:srgbClr val="000099"/>
    <a:srgbClr val="FF7C80"/>
    <a:srgbClr val="FF9966"/>
    <a:srgbClr val="FFCC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0288" autoAdjust="0"/>
  </p:normalViewPr>
  <p:slideViewPr>
    <p:cSldViewPr showGuides="1">
      <p:cViewPr varScale="1">
        <p:scale>
          <a:sx n="110" d="100"/>
          <a:sy n="110" d="100"/>
        </p:scale>
        <p:origin x="36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1" sz="1200"/>
            </a:lvl1pPr>
          </a:lstStyle>
          <a:p>
            <a:endParaRPr lang="en-US" altLang="zh-CN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1" sz="1200"/>
            </a:lvl1pPr>
          </a:lstStyle>
          <a:p>
            <a:endParaRPr lang="en-US" altLang="zh-CN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1" sz="1200"/>
            </a:lvl1pPr>
          </a:lstStyle>
          <a:p>
            <a:endParaRPr lang="en-US" altLang="zh-CN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1" sz="1200"/>
            </a:lvl1pPr>
          </a:lstStyle>
          <a:p>
            <a:fld id="{C52F7F7C-2D45-4AF5-8C72-D8040CF419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85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fld id="{EBC25FDD-2C65-405D-8B93-B1DF14A97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017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25FDD-2C65-405D-8B93-B1DF14A97B2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32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25FDD-2C65-405D-8B93-B1DF14A97B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34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38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3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0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9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0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013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6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318D-A988-4514-976A-22EF2A54B09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esktop\封面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66" y="0"/>
            <a:ext cx="9268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9678" y="1793169"/>
            <a:ext cx="5724644" cy="646331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7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5607"/>
            <a:ext cx="4493538" cy="523220"/>
          </a:xfrm>
          <a:prstGeom prst="rect">
            <a:avLst/>
          </a:prstGeom>
        </p:spPr>
        <p:txBody>
          <a:bodyPr wrap="none"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870905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0029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2013年PPT78模板 拷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3"/>
            <a:ext cx="9151938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94149"/>
            <a:ext cx="4164181" cy="64633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oa_service@iflytek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1275606"/>
            <a:ext cx="9144000" cy="11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545" tIns="43772" rIns="87545" bIns="43772"/>
          <a:lstStyle/>
          <a:p>
            <a:pPr marL="342900" indent="-342900" algn="ctr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普通用户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考勤操作</a:t>
            </a:r>
            <a:r>
              <a:rPr kumimoji="1"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手册</a:t>
            </a:r>
            <a:endParaRPr kumimoji="1"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3579862"/>
            <a:ext cx="9144000" cy="88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545" tIns="43772" rIns="87545" bIns="43772"/>
          <a:lstStyle/>
          <a:p>
            <a:pPr marL="328613" indent="-328613" algn="ctr" defTabSz="874713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31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二〇一六年一月二十日</a:t>
            </a:r>
            <a:endParaRPr kumimoji="1" lang="zh-CN" altLang="en-US" sz="31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49" y="109830"/>
            <a:ext cx="5517460" cy="60330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考勤维护之</a:t>
            </a:r>
            <a:r>
              <a:rPr lang="zh-CN" altLang="en-US" dirty="0" smtClean="0">
                <a:solidFill>
                  <a:srgbClr val="FF0000"/>
                </a:solidFill>
              </a:rPr>
              <a:t>未打卡原因维护申请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r="644"/>
          <a:stretch/>
        </p:blipFill>
        <p:spPr>
          <a:xfrm>
            <a:off x="136477" y="1055814"/>
            <a:ext cx="6829204" cy="297504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7109041" y="1046527"/>
            <a:ext cx="1884831" cy="2979563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130881" y="1096758"/>
            <a:ext cx="1944216" cy="324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一、“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未打卡原因维护申请”包括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因公误时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、忘打卡、卡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遗失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因公误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因为工作需要外出，造成无法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打卡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三、系统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会自动加载当前考勤区间的异常考勤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不属于未打卡原因类别的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请勾选删除；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637" y="4189864"/>
            <a:ext cx="8879235" cy="423080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50124" y="4224166"/>
            <a:ext cx="9007524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流程首先需</a:t>
            </a:r>
            <a:r>
              <a:rPr lang="zh-CN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自选</a:t>
            </a:r>
            <a:r>
              <a:rPr lang="zh-CN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zh-CN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（选择自己的考核人</a:t>
            </a:r>
            <a:r>
              <a:rPr lang="zh-CN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审批，然后至默认直接上级处审批，若为同一人，只需审批一次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3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592" y="97023"/>
            <a:ext cx="6120680" cy="59071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600" dirty="0" smtClean="0">
                <a:solidFill>
                  <a:schemeClr val="tx1"/>
                </a:solidFill>
              </a:rPr>
              <a:t>考勤维护之</a:t>
            </a:r>
            <a:r>
              <a:rPr lang="zh-CN" altLang="en-US" sz="2600" dirty="0" smtClean="0">
                <a:solidFill>
                  <a:srgbClr val="FF0000"/>
                </a:solidFill>
              </a:rPr>
              <a:t>未打卡原因维护申请</a:t>
            </a:r>
            <a:r>
              <a:rPr lang="zh-CN" altLang="en-US" sz="2600" dirty="0">
                <a:solidFill>
                  <a:srgbClr val="FF0000"/>
                </a:solidFill>
              </a:rPr>
              <a:t>审批流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1888" y="4245350"/>
            <a:ext cx="8393872" cy="29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设置“自选审批人”是为了满足现行组织中矩阵管理需要；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每月“因公误时”次数累计超过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次将至上上级处审批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"/>
          <a:stretch/>
        </p:blipFill>
        <p:spPr>
          <a:xfrm>
            <a:off x="817704" y="1226389"/>
            <a:ext cx="7498712" cy="277069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445" y="136226"/>
            <a:ext cx="3791523" cy="54616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考勤维护之</a:t>
            </a:r>
            <a:r>
              <a:rPr lang="zh-CN" altLang="en-US" dirty="0" smtClean="0">
                <a:solidFill>
                  <a:srgbClr val="FF0000"/>
                </a:solidFill>
              </a:rPr>
              <a:t>请假申请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7944" y="1169812"/>
            <a:ext cx="1966056" cy="3252962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899784" y="1301931"/>
            <a:ext cx="1944216" cy="3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“请假申请”包括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出差、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年假、事假、婚假、病假、产假等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若出差，必须提交请假申请，请假类型选择出差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，不能提交因公误时，否则会影响费用报销、通讯补贴等福利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r="9488"/>
          <a:stretch/>
        </p:blipFill>
        <p:spPr>
          <a:xfrm>
            <a:off x="306112" y="1179099"/>
            <a:ext cx="6336704" cy="32436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555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30" y="147696"/>
            <a:ext cx="4574579" cy="55184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考勤维护之</a:t>
            </a:r>
            <a:r>
              <a:rPr lang="zh-CN" altLang="en-US" dirty="0" smtClean="0">
                <a:solidFill>
                  <a:srgbClr val="FF0000"/>
                </a:solidFill>
              </a:rPr>
              <a:t>请假申请审批流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"/>
          <a:stretch/>
        </p:blipFill>
        <p:spPr>
          <a:xfrm>
            <a:off x="591011" y="1145238"/>
            <a:ext cx="7883069" cy="247561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549749" y="3923215"/>
            <a:ext cx="793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设置“自选审批人”是为了满足现行组织中矩阵管理需要，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流程首先需</a:t>
            </a:r>
            <a:r>
              <a:rPr lang="zh-CN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自选审批人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（选择自己的考核人</a:t>
            </a:r>
            <a:r>
              <a:rPr lang="zh-CN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至默认直接上级处审批，若为同一人，只需审批一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011" y="3868622"/>
            <a:ext cx="7883069" cy="695840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64" y="123477"/>
            <a:ext cx="5977283" cy="5725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考勤维护之</a:t>
            </a:r>
            <a:r>
              <a:rPr lang="zh-CN" altLang="en-US" dirty="0">
                <a:solidFill>
                  <a:srgbClr val="FF0000"/>
                </a:solidFill>
              </a:rPr>
              <a:t>各类假勤工资</a:t>
            </a:r>
            <a:r>
              <a:rPr lang="zh-CN" altLang="en-US" dirty="0" smtClean="0">
                <a:solidFill>
                  <a:srgbClr val="FF0000"/>
                </a:solidFill>
              </a:rPr>
              <a:t>发放情况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634"/>
              </p:ext>
            </p:extLst>
          </p:nvPr>
        </p:nvGraphicFramePr>
        <p:xfrm>
          <a:off x="895824" y="980788"/>
          <a:ext cx="7200800" cy="36048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8374"/>
                <a:gridCol w="1687970"/>
                <a:gridCol w="4104456"/>
              </a:tblGrid>
              <a:tr h="37742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假勤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工资计算标准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全薪假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年休假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入职满一年，每年享受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天年休假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4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调休假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22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非全薪假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婚假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工资发放标准为：日工资总额的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％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0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发放基本工资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0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陪产假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工资发放标准为：日工资总额的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％</a:t>
                      </a: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0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丧假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工资发放标准为：日工资总额的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％</a:t>
                      </a: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707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工资发放标准为：病假天数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日工资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不带薪假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工资扣除标准为：事假天数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日工资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0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备注：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日工资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工资总额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/21.75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21.75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为国家规定的月平均工作天数）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3" marR="91413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5784" y="134711"/>
            <a:ext cx="2104742" cy="574971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销假申请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190"/>
          <a:stretch/>
        </p:blipFill>
        <p:spPr>
          <a:xfrm>
            <a:off x="293236" y="1168891"/>
            <a:ext cx="5979341" cy="32399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612003" y="1168891"/>
            <a:ext cx="2255991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一、无独立的销假流程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二、销假流程发起步骤：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需要销假的请假申请单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，在请假申请单中点击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“我要销假”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按钮，触发销假单；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“待办事宜”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中找到并打开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销假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填写销假信息（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实际请假时长必须在原请假单起止时间内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请假时长请填写实际没来上班的起止时间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4707" y="1155900"/>
            <a:ext cx="2296935" cy="3252962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596" y="1208535"/>
            <a:ext cx="602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r="15563"/>
          <a:stretch/>
        </p:blipFill>
        <p:spPr>
          <a:xfrm>
            <a:off x="284269" y="1168891"/>
            <a:ext cx="6018511" cy="32399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3238932" y="1986988"/>
            <a:ext cx="110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pic>
        <p:nvPicPr>
          <p:cNvPr id="16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043" r="2797"/>
          <a:stretch/>
        </p:blipFill>
        <p:spPr>
          <a:xfrm>
            <a:off x="268936" y="1155900"/>
            <a:ext cx="6085632" cy="325296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2904764" y="2758861"/>
            <a:ext cx="119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2" name="矩形 1"/>
          <p:cNvSpPr/>
          <p:nvPr/>
        </p:nvSpPr>
        <p:spPr>
          <a:xfrm>
            <a:off x="375124" y="3103102"/>
            <a:ext cx="22625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7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810" y="150607"/>
            <a:ext cx="1361658" cy="5417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  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724" y="1491630"/>
            <a:ext cx="52565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一、考勤方式介绍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二、异常考勤查询及维护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三、常见问题解答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590" y="120365"/>
            <a:ext cx="4956498" cy="575879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常见问题之</a:t>
            </a:r>
            <a:r>
              <a:rPr lang="zh-CN" altLang="en-US" sz="2400" dirty="0" smtClean="0">
                <a:solidFill>
                  <a:srgbClr val="FF0000"/>
                </a:solidFill>
              </a:rPr>
              <a:t>正在提交流程，请稍等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53486" y="1204732"/>
            <a:ext cx="1206720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流程时报错“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提交流程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请稍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等”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adobe flash player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版本过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下载并安装最新的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adobe flash player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09021" y="1111759"/>
            <a:ext cx="1230467" cy="333703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r="2740"/>
          <a:stretch/>
        </p:blipFill>
        <p:spPr>
          <a:xfrm>
            <a:off x="291254" y="1133953"/>
            <a:ext cx="7128792" cy="332848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4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091" y="123477"/>
            <a:ext cx="4930049" cy="565011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常见问题之</a:t>
            </a:r>
            <a:r>
              <a:rPr lang="zh-CN" altLang="en-US" sz="2400" dirty="0" smtClean="0">
                <a:solidFill>
                  <a:srgbClr val="FF0000"/>
                </a:solidFill>
              </a:rPr>
              <a:t>工作流下一节点错误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13752" y="1237006"/>
            <a:ext cx="1152128" cy="316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流下一节点或下一节点操作者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可能因为系统中员工上级为空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告知人事专员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12" name="矩形 11"/>
          <p:cNvSpPr/>
          <p:nvPr/>
        </p:nvSpPr>
        <p:spPr>
          <a:xfrm>
            <a:off x="7569288" y="1144033"/>
            <a:ext cx="1155648" cy="333703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"/>
          <a:stretch/>
        </p:blipFill>
        <p:spPr>
          <a:xfrm>
            <a:off x="378120" y="1157681"/>
            <a:ext cx="6912768" cy="333703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809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19" y="113557"/>
            <a:ext cx="4615129" cy="59344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常见问题之</a:t>
            </a:r>
            <a:r>
              <a:rPr lang="zh-CN" altLang="en-US" sz="2400" dirty="0" smtClean="0">
                <a:solidFill>
                  <a:srgbClr val="FF0000"/>
                </a:solidFill>
              </a:rPr>
              <a:t>默认未打卡提交报错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5538" y="1059582"/>
            <a:ext cx="131091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未打卡原因申请中维护类型选择为“默认未打卡”时无法提交或报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“默认未打卡”为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，不属于维护类型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修改为因公务时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忘刷卡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卡遗失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21074" y="1093541"/>
            <a:ext cx="1355382" cy="333703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4950"/>
          <a:stretch/>
        </p:blipFill>
        <p:spPr>
          <a:xfrm>
            <a:off x="480314" y="1093541"/>
            <a:ext cx="6624736" cy="33370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9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810" y="150607"/>
            <a:ext cx="1361658" cy="5417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  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724" y="1491630"/>
            <a:ext cx="52565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一、考勤方式介绍</a:t>
            </a:r>
            <a:endParaRPr lang="en-US" altLang="zh-CN" sz="2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二、异常考勤查询及维护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三、常见问题解答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12" y="123479"/>
            <a:ext cx="4040072" cy="5760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常见问题之</a:t>
            </a:r>
            <a:r>
              <a:rPr lang="zh-CN" altLang="en-US" sz="2400" dirty="0" smtClean="0">
                <a:solidFill>
                  <a:srgbClr val="FF0000"/>
                </a:solidFill>
              </a:rPr>
              <a:t>查不到异常数据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33264" y="1170388"/>
            <a:ext cx="1454934" cy="316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门户中查询不到异常数据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门户默认的是当期计薪期间的考勤异常，若过了当月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日，则查询不到上月异常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右击，将统计时间修改为需要的计薪期间，重新搜索、查询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8800" y="1093541"/>
            <a:ext cx="1499398" cy="333703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5" y="1110190"/>
            <a:ext cx="6732240" cy="1406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4"/>
          <a:stretch/>
        </p:blipFill>
        <p:spPr>
          <a:xfrm>
            <a:off x="344880" y="2619373"/>
            <a:ext cx="2697114" cy="181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0" y="2614109"/>
            <a:ext cx="3942205" cy="1816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75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80" y="123478"/>
            <a:ext cx="5150644" cy="59087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常见问题之</a:t>
            </a:r>
            <a:r>
              <a:rPr lang="zh-CN" altLang="en-US" sz="2400" dirty="0" smtClean="0">
                <a:solidFill>
                  <a:srgbClr val="FF0000"/>
                </a:solidFill>
              </a:rPr>
              <a:t>异常审批完成后依然存在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87054" y="1202662"/>
            <a:ext cx="16142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对异常考勤，已提交请假申请且领导已审批完成，但依然能查到异常数据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请假数据审批通过后还需人事专员手动冲销，因数据量大，一般月底集中冲销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若单据状态为审核完成或已冲销，则视为异常维护完成或联系人事专员手动冲销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6380" y="1093541"/>
            <a:ext cx="1499398" cy="3337034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6270"/>
          <a:stretch/>
        </p:blipFill>
        <p:spPr>
          <a:xfrm>
            <a:off x="247358" y="1104299"/>
            <a:ext cx="6989712" cy="3327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1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5223" y="129695"/>
            <a:ext cx="1635700" cy="58806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问题反馈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223" y="1419622"/>
            <a:ext cx="8524908" cy="183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业务流程咨询：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部门考勤员（附：部门考勤员清单）</a:t>
            </a:r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操作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使用问题：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企信办信息系统运维组（企信办报修系统：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baoxiu.iflytek.com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、电话：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0551-65331873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、邮箱：</a:t>
            </a:r>
            <a:r>
              <a:rPr lang="en-US" altLang="zh-CN" sz="1600" u="sng" dirty="0">
                <a:solidFill>
                  <a:srgbClr val="954F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hlinkClick r:id="rId2"/>
              </a:rPr>
              <a:t>oa_service@iflytek.com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949" y="139105"/>
            <a:ext cx="2444262" cy="5601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部门考勤员清单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78118"/>
              </p:ext>
            </p:extLst>
          </p:nvPr>
        </p:nvGraphicFramePr>
        <p:xfrm>
          <a:off x="1043608" y="910189"/>
          <a:ext cx="6912768" cy="37684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5582"/>
                <a:gridCol w="1617882"/>
                <a:gridCol w="1838502"/>
                <a:gridCol w="1470802"/>
              </a:tblGrid>
              <a:tr h="299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考勤员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考勤员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刘玲玲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平嵌研发中心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王梓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杨辉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平嵌其他部门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周雅君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9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公共安全事业部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杨珊珊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陈维红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9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智慧城市事业部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张苗苗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审计部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王玉侠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9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互动娱乐事业部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唐璇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研究院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陈玮炜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9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基建办公室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曹琪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移动互联事业部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朱琛琛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73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技术委员会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黄文灿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营销中心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汪涵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教育产品事业部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</a:t>
                      </a:r>
                      <a:r>
                        <a:rPr lang="zh-CN" altLang="en-US" sz="12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珍、宛小燕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云平台研发部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黄丽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03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军工办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蔡王平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语音资源部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吴鹿鹿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11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企业信息化办公室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吴瑶、易芳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总裁办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谢珈珈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03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技术中心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高梦玲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武汉研发中心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张艺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芜湖技术中心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孙莉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天津公司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刘曼迪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1275606"/>
            <a:ext cx="9144000" cy="11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545" tIns="43772" rIns="87545" bIns="43772"/>
          <a:lstStyle/>
          <a:p>
            <a:pPr marL="342900" indent="-342900" algn="ctr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endParaRPr kumimoji="1"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3715409"/>
            <a:ext cx="9144000" cy="88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545" tIns="43772" rIns="87545" bIns="43772"/>
          <a:lstStyle/>
          <a:p>
            <a:pPr marL="328613" indent="-328613" algn="ctr" defTabSz="874713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31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二〇一六年一月</a:t>
            </a:r>
            <a:r>
              <a:rPr kumimoji="1" lang="zh-CN" altLang="en-US" sz="31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二十</a:t>
            </a:r>
            <a:r>
              <a:rPr kumimoji="1" lang="zh-CN" altLang="en-US" sz="31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sz="31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19" y="90180"/>
            <a:ext cx="2082820" cy="62123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考勤周期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860974"/>
            <a:ext cx="8136904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3716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8288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出勤时间：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defTabSz="91440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公司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实行每周五天工作制，工作时间为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8:30-12:00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13:00-17:30</a:t>
            </a:r>
          </a:p>
          <a:p>
            <a:pPr marL="0" lvl="1" indent="0" defTabSz="91440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特殊情况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需要调整的，将另行通知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考勤周期：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defTabSz="914400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上月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日到本月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考勤规定：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公司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采取上下班打卡制度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特别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无论何时到达或离开公司，都需要打卡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每天保证至少两次刷卡记录，系统抓取最早、最晚打卡记录，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若一天只有一笔刷卡记录，则默认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defTabSz="91440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0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1944216" cy="5760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37133" y="1004990"/>
            <a:ext cx="3960440" cy="138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3716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8288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lnSpc>
                <a:spcPts val="44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考勤方式一：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工号牌打卡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4400"/>
              </a:lnSpc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考勤方式二：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t="23422" r="48586" b="10426"/>
          <a:stretch/>
        </p:blipFill>
        <p:spPr bwMode="auto">
          <a:xfrm>
            <a:off x="323528" y="975699"/>
            <a:ext cx="1869533" cy="35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75701"/>
            <a:ext cx="2019493" cy="35788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60883" y="2211266"/>
            <a:ext cx="4404234" cy="278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3716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8288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考勤：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、展现公司技术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、无需排队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、查询打卡记录（可在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“日历”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查询打卡明细，其中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蓝色部分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表示考勤异常已维护并通过领导审核，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红色和橘黄色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表示考勤异常还未维护）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0698" y="2772974"/>
            <a:ext cx="1967646" cy="1708160"/>
          </a:xfrm>
          <a:prstGeom prst="rect">
            <a:avLst/>
          </a:prstGeom>
          <a:ln>
            <a:noFill/>
            <a:prstDash val="lgDash"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飞考勤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二维码（扫描二维码可下载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Android/iOS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请使用域账号和密码登录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89" y="2621018"/>
            <a:ext cx="1971675" cy="193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32240" y="2621018"/>
            <a:ext cx="2070566" cy="1933575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1944216" cy="5760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考勤方式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83901" y="915566"/>
            <a:ext cx="8828659" cy="1015663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>
              <a:lnSpc>
                <a:spcPts val="24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0" lang="zh-CN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注意事项：</a:t>
            </a:r>
            <a:endParaRPr kumimoji="0" lang="zh-CN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初次使用时请先完成人脸和声纹注册。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IOS 9.0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版本需要添加信任后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能使用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设置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描述文件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选择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iflytek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信任，具体如下：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60474" y="174230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79824" y="174249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15928" y="174268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782400" y="1751668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8" y="2003230"/>
            <a:ext cx="7286336" cy="258474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11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810" y="150607"/>
            <a:ext cx="1361658" cy="54176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  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724" y="1491630"/>
            <a:ext cx="52565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一、考勤方式介绍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二、异常考勤查询及维护</a:t>
            </a:r>
            <a:endParaRPr lang="en-US" altLang="zh-CN" sz="2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三、常见问题解答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5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33" y="122604"/>
            <a:ext cx="2789731" cy="58424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异常考勤查询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r="4326" b="11539"/>
          <a:stretch>
            <a:fillRect/>
          </a:stretch>
        </p:blipFill>
        <p:spPr bwMode="auto">
          <a:xfrm>
            <a:off x="251520" y="946630"/>
            <a:ext cx="8610798" cy="29803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251520" y="4070270"/>
            <a:ext cx="8610798" cy="595035"/>
          </a:xfrm>
          <a:prstGeom prst="rect">
            <a:avLst/>
          </a:prstGeom>
          <a:noFill/>
          <a:ln>
            <a:solidFill>
              <a:srgbClr val="3333FF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查询异常：在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中，点击“门户”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考勤异常显示门户”即可查询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的是当前计薪期间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的异常考勤数据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若已超过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号，需右击重新选择时间再重新确认查询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8964" y="864742"/>
            <a:ext cx="602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28568" y="2369374"/>
            <a:ext cx="110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51507" y="1682099"/>
            <a:ext cx="119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790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063" y="122830"/>
            <a:ext cx="2509128" cy="56715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异常考勤维护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9844" y="4130665"/>
            <a:ext cx="8780996" cy="37741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进入维护方式一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在“门户”中查询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到异常数据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，可直接从最右边的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考勤维护快捷入口”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进入维护异常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r="1236"/>
          <a:stretch/>
        </p:blipFill>
        <p:spPr>
          <a:xfrm>
            <a:off x="169844" y="1167033"/>
            <a:ext cx="6912768" cy="2703269"/>
          </a:xfrm>
          <a:prstGeom prst="rect">
            <a:avLst/>
          </a:prstGeom>
          <a:ln>
            <a:solidFill>
              <a:srgbClr val="3333FF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28" y="1153239"/>
            <a:ext cx="1134712" cy="2717063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7110484" y="2402473"/>
            <a:ext cx="688228" cy="648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50826" y="1635646"/>
            <a:ext cx="2153468" cy="2931790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9961" y="1699524"/>
            <a:ext cx="2200023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进入维护方式二：在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“流程”中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“人事管理类”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根据实际情况选择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“请假申请”或“未打卡原因维护申请”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进入维护异常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063" y="122830"/>
            <a:ext cx="2509128" cy="56715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异常考勤维护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1" y="1001222"/>
            <a:ext cx="5547601" cy="3579862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929221" y="843558"/>
            <a:ext cx="602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6693" y="2563523"/>
            <a:ext cx="110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208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06-汪慧-2013年半年度个人计划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06-汪慧-2013年半年度个人计划总结</Template>
  <TotalTime>13111</TotalTime>
  <Words>1350</Words>
  <Application>Microsoft Office PowerPoint</Application>
  <PresentationFormat>全屏显示(16:9)</PresentationFormat>
  <Paragraphs>179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方正大黑简体</vt:lpstr>
      <vt:lpstr>宋体</vt:lpstr>
      <vt:lpstr>微软雅黑</vt:lpstr>
      <vt:lpstr>Arial</vt:lpstr>
      <vt:lpstr>Calibri</vt:lpstr>
      <vt:lpstr>Times New Roman</vt:lpstr>
      <vt:lpstr>Wingdings</vt:lpstr>
      <vt:lpstr>06-汪慧-2013年半年度个人计划总结</vt:lpstr>
      <vt:lpstr>PowerPoint 演示文稿</vt:lpstr>
      <vt:lpstr>目  录</vt:lpstr>
      <vt:lpstr>考勤周期</vt:lpstr>
      <vt:lpstr>考勤方式</vt:lpstr>
      <vt:lpstr>考勤方式</vt:lpstr>
      <vt:lpstr>目  录</vt:lpstr>
      <vt:lpstr>异常考勤查询</vt:lpstr>
      <vt:lpstr>异常考勤维护</vt:lpstr>
      <vt:lpstr>异常考勤维护</vt:lpstr>
      <vt:lpstr>考勤维护之未打卡原因维护申请</vt:lpstr>
      <vt:lpstr>考勤维护之未打卡原因维护申请审批流</vt:lpstr>
      <vt:lpstr>考勤维护之请假申请</vt:lpstr>
      <vt:lpstr>考勤维护之请假申请审批流</vt:lpstr>
      <vt:lpstr>考勤维护之各类假勤工资发放情况</vt:lpstr>
      <vt:lpstr>销假申请</vt:lpstr>
      <vt:lpstr>目  录</vt:lpstr>
      <vt:lpstr>常见问题之正在提交流程，请稍等</vt:lpstr>
      <vt:lpstr>常见问题之工作流下一节点错误</vt:lpstr>
      <vt:lpstr>常见问题之默认未打卡提交报错</vt:lpstr>
      <vt:lpstr>常见问题之查不到异常数据</vt:lpstr>
      <vt:lpstr>常见问题之异常审批完成后依然存在</vt:lpstr>
      <vt:lpstr>问题反馈</vt:lpstr>
      <vt:lpstr>部门考勤员清单</vt:lpstr>
      <vt:lpstr>PowerPoint 演示文稿</vt:lpstr>
    </vt:vector>
  </TitlesOfParts>
  <Company>科大讯飞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04年支撑部门月计划总结模板</dc:title>
  <dc:creator>总裁办</dc:creator>
  <cp:lastModifiedBy>丁霁蓉</cp:lastModifiedBy>
  <cp:revision>1899</cp:revision>
  <dcterms:created xsi:type="dcterms:W3CDTF">2002-06-07T00:21:50Z</dcterms:created>
  <dcterms:modified xsi:type="dcterms:W3CDTF">2016-04-25T06:17:33Z</dcterms:modified>
</cp:coreProperties>
</file>