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59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73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5E26-85B8-422A-A5E7-20500AB3FD62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9770-90BE-4373-B51B-A93FD35E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72A1-2686-4E2D-A95B-FFCF27E8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D6B9-EAF1-4635-9CA2-C5DADE2D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CD4-E85E-410E-B7E8-62FBC603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51DB-7485-4380-A053-B293B4A16316}" type="datetime1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AEB0-A445-43B7-AB16-AEDB8C51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AA17-E014-42C8-BFD3-5A58C5A7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4405-1960-4D0C-827C-7B773C73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D28B8-242A-4BE9-B6D8-2AFBA6DB0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ACCA-DAC4-4286-935D-42E9EFAE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7BEA-48B1-4EEF-B233-3DBFEA71DECA}" type="datetime1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25B6-62B5-4B3A-ABF8-DECC8B9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7F18-779F-4E70-9E5E-ED70207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48397-100B-482D-BCB3-D81F2F99C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E791D-F49D-43DB-8A6B-153DE70C7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9D07-8D80-4519-9F7B-689F85CC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3D23-FA9D-484C-ABAE-8C5099D99951}" type="datetime1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A088-68E1-41EE-B6AD-86E38CE8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157F-D983-4721-A511-0BFDB861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ADFF-C346-42E6-983D-E1E22CBF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080F-2645-4371-952E-F5B0930F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E8D0-76E0-47C0-A3CE-9E157934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C5EA-022B-4A16-95A3-01C107E2AB88}" type="datetime1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1EAB-0D07-44AA-A16B-2BC83E3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F747-49F6-40BF-8EFB-34A50AC3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ED2-20BF-4D20-8266-1C301CF1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819B-5752-46CE-AEF8-D41193F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8EFB-E4F2-484C-B7C4-AC2C7BB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843-2EC4-4272-9BC2-F0CD421CC206}" type="datetime1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1D24-7A97-40E8-A289-34B86CD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A8B0-5174-40AE-9C97-21B9CC27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A8CC-9524-4DA5-8F41-511E8E39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018E-19FB-4FED-A974-1F5EB84E6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4F2FD-3C55-4E79-808B-61A8310E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15DA-2823-464F-991F-1E97492A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85B5-404B-4DE1-A540-2DFA87D5AE9D}" type="datetime1">
              <a:rPr lang="en-US" smtClean="0"/>
              <a:t>30/9/2024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1481-4237-4E22-B6C2-DF46C13F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D9CA-DC63-46DA-B60D-BAD7E05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F48-8C80-4C61-86DB-F94379FF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FFDA-A98A-49AB-B7E0-B03930B0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9CE6C-C81F-4F63-BD22-79743BC5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66845-E1C6-4B14-B5B3-B6478277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40524-E2A9-4976-B9CE-9F3D0B5F0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DDEE0-C587-4519-8666-D16D9971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A79-A9D6-4E76-A036-49549950A713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BBAE5-F14D-4C36-BD9D-62DAC4E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35211-58FE-4EAF-8CF9-48589398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267D-CDF7-48E6-A620-53F17D9F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81B8-A116-4B84-8C00-774C0563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039C-6207-49E1-A514-A2C7B71086DA}" type="datetime1">
              <a:rPr lang="en-US" smtClean="0"/>
              <a:t>30/9/2024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C7CCD-576A-4D9B-9FD6-902F2A6D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DF3A-2151-4AAC-AA57-3617FAD6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FA73-BD0E-4074-810D-695A14A9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2BA4-0987-4F3D-ADA1-55B7082C08F7}" type="datetime1">
              <a:rPr lang="en-US" smtClean="0"/>
              <a:t>30/9/2024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E4457-BF37-41B9-A6AF-F2713EAB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E8E88-EBB8-47B7-97B4-1E852EF6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E762-E88F-4C7D-8CB8-5C03084C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EE37-D9F4-4F23-B677-A96A3011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241C1-74C4-428C-8EFD-0FEBC02C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A1F6B-47ED-43B8-9F48-6E770EBC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CEFF-8A88-43FC-BFA6-7FD3D51F443F}" type="datetime1">
              <a:rPr lang="en-US" smtClean="0"/>
              <a:t>30/9/2024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7E7B-1533-494A-8018-7A8D819B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8FFF-F096-4856-9921-AB7B1E2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67AD-2AC5-4915-8808-895E38F7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B38BA-162C-40DA-A96C-426F3E05B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F82A-8BFA-48E1-947E-513D613B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2871-E772-4405-AA54-96B29653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DF9D-C4D5-4BAD-8DC9-B2FE87FCDEFF}" type="datetime1">
              <a:rPr lang="en-US" smtClean="0"/>
              <a:t>30/9/2024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45BB-6CA1-40C8-80E2-090A8D8E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99A8-10E3-4E1D-9733-A15F6C79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E4BDC-1A8E-4BDB-A451-23BEA999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919B-4BE8-487B-8E18-34FE65D2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8E23-A9A0-4B21-8397-FE5DED6E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810A-5D76-4AB1-9EC4-11A7AC99E4E1}" type="datetime1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DAFF-5E12-4C10-B517-8CBEEF647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78E3-ABBB-491C-B3D1-A42C7A347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0AB6-AE1D-4230-93FE-CDF520AB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52DE55-CACF-44A3-BC71-A12340513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539" y="3120705"/>
            <a:ext cx="8910918" cy="333042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Ngoc-Anh Dao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Faculty of Information Technology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Hung Yen University of Technology and Education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Instructor: Assoc. Prof. Minh-Tien Nguyen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7nd October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0A85B7-4E9F-484F-8850-542E9B6EDBD1}"/>
              </a:ext>
            </a:extLst>
          </p:cNvPr>
          <p:cNvSpPr/>
          <p:nvPr/>
        </p:nvSpPr>
        <p:spPr>
          <a:xfrm>
            <a:off x="1203119" y="879372"/>
            <a:ext cx="9952141" cy="1811221"/>
          </a:xfrm>
          <a:prstGeom prst="round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3910F-0D2A-4F71-8C68-E2546DA5FA5C}"/>
              </a:ext>
            </a:extLst>
          </p:cNvPr>
          <p:cNvSpPr txBox="1"/>
          <p:nvPr/>
        </p:nvSpPr>
        <p:spPr>
          <a:xfrm>
            <a:off x="1259746" y="1187492"/>
            <a:ext cx="9838889" cy="119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Vietnamese Legal Documents Classification with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64209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84024" y="632656"/>
                <a:ext cx="7423950" cy="6918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Forest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84024" y="632656"/>
                <a:ext cx="7423950" cy="691888"/>
              </a:xfrm>
              <a:blipFill>
                <a:blip r:embed="rId2"/>
                <a:stretch>
                  <a:fillRect l="-2874" t="-21239" b="-3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5F0D51CF-B6B0-453E-8A49-686FC1C7C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156" y="1723908"/>
            <a:ext cx="73347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Classify based on the consensus of multiple decision trees.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Builds multiple decision trees on random subsets of the data and averages the results.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performance, reduces overfitting, handles complex and non-linear data well.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computationally expensive and memory-intensive, difficult to interpret.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558A-BE4C-4677-AECC-ADE1730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7ACB-8D01-497D-9FE8-D2E0AC5B9385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015F0-E757-402D-8ECD-954E6215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C6029-FEBC-411C-97BA-A34FD8B9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4438A9-4B02-4B57-B33E-2210E17D7948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CE91A8-61C4-4083-951A-7BDA3411762F}"/>
              </a:ext>
            </a:extLst>
          </p:cNvPr>
          <p:cNvCxnSpPr>
            <a:cxnSpLocks/>
          </p:cNvCxnSpPr>
          <p:nvPr/>
        </p:nvCxnSpPr>
        <p:spPr>
          <a:xfrm>
            <a:off x="643156" y="1279904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nas Brital | Random Forest Algorithm Explained .">
            <a:extLst>
              <a:ext uri="{FF2B5EF4-FFF2-40B4-BE49-F238E27FC236}">
                <a16:creationId xmlns:a16="http://schemas.microsoft.com/office/drawing/2014/main" id="{31893638-F42A-4FEE-9591-E5E3A831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930" y="1910488"/>
            <a:ext cx="4133837" cy="295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7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53776" y="512682"/>
                <a:ext cx="7284442" cy="6918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Neural Network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53776" y="512682"/>
                <a:ext cx="7284442" cy="691888"/>
              </a:xfrm>
              <a:blipFill>
                <a:blip r:embed="rId2"/>
                <a:stretch>
                  <a:fillRect l="-3015" t="-210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78345B49-97EC-4C0F-A59C-6B8AA4B4F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564" y="1537671"/>
            <a:ext cx="9948866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Classify based on deep learning models with multiple layers of neurons.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Learns features from data through multiple connected layers, each layer adjusting weights during training.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Capable of handling complex data, learns non-linear patterns, effective with large datasets.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a lot of data and computational resources, can overfit, difficult to interpret.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8888F-DA2F-458F-AE5B-7C5CD94F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F15-A445-452F-911C-0B210DDC368B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DC4A7-B3C8-469B-9EAF-655C006D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7CBC0-DA2B-4476-8A70-2531BF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16919-D1EE-4B12-AF71-1CE424D3053D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A53268-6E3E-40DC-8D76-C0A6393C0B23}"/>
              </a:ext>
            </a:extLst>
          </p:cNvPr>
          <p:cNvCxnSpPr>
            <a:cxnSpLocks/>
          </p:cNvCxnSpPr>
          <p:nvPr/>
        </p:nvCxnSpPr>
        <p:spPr>
          <a:xfrm>
            <a:off x="643156" y="1288292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7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68858" y="541497"/>
                <a:ext cx="6454281" cy="72544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Dataset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8858" y="541497"/>
                <a:ext cx="6454281" cy="725445"/>
              </a:xfrm>
              <a:blipFill>
                <a:blip r:embed="rId2"/>
                <a:stretch>
                  <a:fillRect l="-3403" t="-17647" r="-284" b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03645195-6933-40FE-93C9-1AB59A2F8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0537" y="1805758"/>
            <a:ext cx="1011092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ViLegal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is a collection of Vietnamese legal documents.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research and applications in natural language processing (NLP) and machine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documents from various sources.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Categorized by topics and fields of law such as criminal, civil, administrative, commercial, labor, and many other fields.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68F5-86B2-40BE-A217-61BF39C0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78BE-8B94-4D3A-9C84-488B92A9158E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05EB-D125-4494-9FA5-EF4388B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64E57-D591-46E5-8D06-B889332E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D071E-937F-49D9-9259-503CFD1BF47E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11BFCA-F42C-4ED2-A4D5-3DA112EBA49B}"/>
              </a:ext>
            </a:extLst>
          </p:cNvPr>
          <p:cNvCxnSpPr>
            <a:cxnSpLocks/>
          </p:cNvCxnSpPr>
          <p:nvPr/>
        </p:nvCxnSpPr>
        <p:spPr>
          <a:xfrm>
            <a:off x="643154" y="1271720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1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68858" y="348670"/>
                <a:ext cx="6454280" cy="72544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Dataset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8858" y="348670"/>
                <a:ext cx="6454280" cy="725445"/>
              </a:xfrm>
              <a:blipFill>
                <a:blip r:embed="rId2"/>
                <a:stretch>
                  <a:fillRect l="-3403" t="-17647" r="-284" b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1904A2-FB7B-4BDB-8FB2-2930DD45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359E-217F-48EC-AE42-B73D9186CE99}" type="datetime1">
              <a:rPr lang="en-US" smtClean="0"/>
              <a:t>30/9/2024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9D3C2E-3C51-40D9-A6FC-ACB60E9E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23C82C-3199-4FB6-9CC0-3CB981A4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13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1DCE1-4B29-4E61-9984-2E87EE1743B2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DBD67-2ED0-4FD8-8809-D07553D98348}"/>
              </a:ext>
            </a:extLst>
          </p:cNvPr>
          <p:cNvCxnSpPr>
            <a:cxnSpLocks/>
          </p:cNvCxnSpPr>
          <p:nvPr/>
        </p:nvCxnSpPr>
        <p:spPr>
          <a:xfrm>
            <a:off x="643156" y="1112124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ABEB5B-F733-42C0-8D9A-AE32C37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8" y="3911480"/>
            <a:ext cx="5572903" cy="1486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00C30-5513-428F-B03C-AAAB3E69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47" y="1623910"/>
            <a:ext cx="5572903" cy="14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15666" y="447523"/>
                <a:ext cx="6160666" cy="72544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Dataset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15666" y="447523"/>
                <a:ext cx="6160666" cy="725445"/>
              </a:xfrm>
              <a:blipFill>
                <a:blip r:embed="rId2"/>
                <a:stretch>
                  <a:fillRect l="-3564" t="-17647" r="-5050" b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58675069-85DA-40D1-BEEF-F89712803DB2}"/>
              </a:ext>
            </a:extLst>
          </p:cNvPr>
          <p:cNvSpPr/>
          <p:nvPr/>
        </p:nvSpPr>
        <p:spPr>
          <a:xfrm>
            <a:off x="4242033" y="2497267"/>
            <a:ext cx="3573710" cy="13590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55DA9-5F4F-4239-9E7D-AD1E7462B72F}"/>
              </a:ext>
            </a:extLst>
          </p:cNvPr>
          <p:cNvSpPr txBox="1"/>
          <p:nvPr/>
        </p:nvSpPr>
        <p:spPr>
          <a:xfrm>
            <a:off x="5085123" y="2952152"/>
            <a:ext cx="214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Processing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321528-2AC6-434A-BF6A-20135F2352AC}"/>
              </a:ext>
            </a:extLst>
          </p:cNvPr>
          <p:cNvCxnSpPr>
            <a:cxnSpLocks/>
            <a:stCxn id="3" idx="7"/>
          </p:cNvCxnSpPr>
          <p:nvPr/>
        </p:nvCxnSpPr>
        <p:spPr>
          <a:xfrm rot="5400000" flipH="1" flipV="1">
            <a:off x="7908750" y="1248965"/>
            <a:ext cx="830960" cy="2063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158B1A-FE03-4221-9D7C-3EEF18BA0790}"/>
              </a:ext>
            </a:extLst>
          </p:cNvPr>
          <p:cNvCxnSpPr>
            <a:cxnSpLocks/>
            <a:stCxn id="3" idx="1"/>
          </p:cNvCxnSpPr>
          <p:nvPr/>
        </p:nvCxnSpPr>
        <p:spPr>
          <a:xfrm rot="16200000" flipV="1">
            <a:off x="3314745" y="1245644"/>
            <a:ext cx="694990" cy="22063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985FCB-C2AA-4106-94FD-A529106314A9}"/>
              </a:ext>
            </a:extLst>
          </p:cNvPr>
          <p:cNvCxnSpPr>
            <a:stCxn id="3" idx="3"/>
          </p:cNvCxnSpPr>
          <p:nvPr/>
        </p:nvCxnSpPr>
        <p:spPr>
          <a:xfrm rot="5400000">
            <a:off x="3326567" y="3359122"/>
            <a:ext cx="1140687" cy="17369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297D61C-656D-4DA2-B6FA-FD2E2FBAF830}"/>
              </a:ext>
            </a:extLst>
          </p:cNvPr>
          <p:cNvCxnSpPr>
            <a:stCxn id="3" idx="5"/>
          </p:cNvCxnSpPr>
          <p:nvPr/>
        </p:nvCxnSpPr>
        <p:spPr>
          <a:xfrm rot="16200000" flipH="1">
            <a:off x="7668822" y="3280822"/>
            <a:ext cx="1249744" cy="20026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4D1FC6-26FB-46B9-842F-2FCD59CADB22}"/>
              </a:ext>
            </a:extLst>
          </p:cNvPr>
          <p:cNvSpPr/>
          <p:nvPr/>
        </p:nvSpPr>
        <p:spPr>
          <a:xfrm>
            <a:off x="9353727" y="1619631"/>
            <a:ext cx="1593908" cy="595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Lower-casing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1D022-4FBD-489F-A862-D4A19FCF1A35}"/>
              </a:ext>
            </a:extLst>
          </p:cNvPr>
          <p:cNvSpPr/>
          <p:nvPr/>
        </p:nvSpPr>
        <p:spPr>
          <a:xfrm>
            <a:off x="9295004" y="4575639"/>
            <a:ext cx="1652631" cy="6627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Numeric removing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567198-957A-4713-9351-59BAC323D535}"/>
              </a:ext>
            </a:extLst>
          </p:cNvPr>
          <p:cNvSpPr/>
          <p:nvPr/>
        </p:nvSpPr>
        <p:spPr>
          <a:xfrm>
            <a:off x="1149738" y="1735524"/>
            <a:ext cx="1409351" cy="5452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Tokenizing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2278D1-5212-4842-8FE9-3498404C7879}"/>
              </a:ext>
            </a:extLst>
          </p:cNvPr>
          <p:cNvSpPr/>
          <p:nvPr/>
        </p:nvSpPr>
        <p:spPr>
          <a:xfrm>
            <a:off x="1434521" y="4481046"/>
            <a:ext cx="1593908" cy="6627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Stop-word removing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A27CB36-B73D-42D8-9F5B-50BBED90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1D21-A00E-4D30-A5D2-D1B50D9E4254}" type="datetime1">
              <a:rPr lang="en-US" smtClean="0"/>
              <a:t>30/9/2024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05772D-1015-4289-A9ED-8719E704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B6DAAA2-2B8C-471C-AB71-1CFAF200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14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20D36D-9D9A-4D06-8A11-42327FA7DE97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B3CF4-AFEB-44DA-B48E-768EBC0AA2D7}"/>
              </a:ext>
            </a:extLst>
          </p:cNvPr>
          <p:cNvCxnSpPr>
            <a:cxnSpLocks/>
          </p:cNvCxnSpPr>
          <p:nvPr/>
        </p:nvCxnSpPr>
        <p:spPr>
          <a:xfrm>
            <a:off x="643156" y="1109142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9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17613" y="629377"/>
                <a:ext cx="8556771" cy="72544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Evaluation Matric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89B29D-7690-4DA5-89D8-8D9ABEB34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17613" y="629377"/>
                <a:ext cx="8556771" cy="725445"/>
              </a:xfrm>
              <a:blipFill>
                <a:blip r:embed="rId2"/>
                <a:stretch>
                  <a:fillRect l="-2493" t="-17647" r="-1709" b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3ACB6D-42EC-42B2-9ACD-7F13C489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59" y="1737373"/>
            <a:ext cx="7910477" cy="358124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78629-766E-438A-91C4-E1EFF963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AA2D-42B1-44E9-A188-954DB63FBAF6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98C2E-7C9D-4EEB-82DC-417C293D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1002D-C41B-4BBC-BD7D-B14D24E8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11406A-064C-4A33-99E7-D6A7DC3D11ED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BB89A-AC1D-4A60-80EB-257F783847C8}"/>
              </a:ext>
            </a:extLst>
          </p:cNvPr>
          <p:cNvCxnSpPr>
            <a:cxnSpLocks/>
          </p:cNvCxnSpPr>
          <p:nvPr/>
        </p:nvCxnSpPr>
        <p:spPr>
          <a:xfrm>
            <a:off x="728444" y="1279904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0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B29D-7690-4DA5-89D8-8D9ABEB3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599" y="555100"/>
            <a:ext cx="5276241" cy="725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 &amp;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Disscusion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44CC86E-A546-471E-9CF2-C4432950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5C97-DA05-41D6-B7BE-6012D3EF76B8}" type="datetime1">
              <a:rPr lang="en-US" smtClean="0"/>
              <a:t>30/9/2024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392723-CBE8-4717-BB63-B518F84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B6FA00-88FF-4866-AF38-F17C6272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16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486740-FDC6-4A9E-9BDD-DCCB2CF7E168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5176F4-E43A-46DD-86A8-36E0D86AFF65}"/>
              </a:ext>
            </a:extLst>
          </p:cNvPr>
          <p:cNvCxnSpPr>
            <a:cxnSpLocks/>
          </p:cNvCxnSpPr>
          <p:nvPr/>
        </p:nvCxnSpPr>
        <p:spPr>
          <a:xfrm>
            <a:off x="643156" y="118762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1BCD232-CF51-4335-8890-81F2E75C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25" y="4048085"/>
            <a:ext cx="6466387" cy="17473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76F73C-228F-436A-BF32-8438CD34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8" y="1842958"/>
            <a:ext cx="5276241" cy="1646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9464AF-10B2-4732-B725-0092D8840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962" y="1913070"/>
            <a:ext cx="5791200" cy="15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64B8-DCE0-4A87-A6C6-F14E1B05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776" y="275657"/>
            <a:ext cx="1756446" cy="7254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224AA-D3D6-43A7-980C-8CDB797C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276147"/>
            <a:ext cx="10430312" cy="44399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E4D3-033B-40A8-B5C3-1E8EC774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C67A-6015-48B9-84C6-595BAA6B1135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68CE9-91F5-4BEC-8860-7FC2D1C4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D7F9B-A83B-490A-B7C1-6AC1EC8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17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12BFB-1C1D-4D42-B473-3A5BDF690B51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444C9A-304B-441C-8A92-CDA88A403080}"/>
              </a:ext>
            </a:extLst>
          </p:cNvPr>
          <p:cNvCxnSpPr>
            <a:cxnSpLocks/>
          </p:cNvCxnSpPr>
          <p:nvPr/>
        </p:nvCxnSpPr>
        <p:spPr>
          <a:xfrm>
            <a:off x="602609" y="1070179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1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5533-1D29-4622-82C4-A08CAA08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347" y="504154"/>
            <a:ext cx="2987986" cy="6163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80DF5C-FE3E-4845-AB01-D72254A14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781" y="1406253"/>
            <a:ext cx="1040111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study addressed Vietnamese Legal Document Classification using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pre-trained machine learning models fine-tuned on Vietnam’s legal corpus.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Creation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established a diverse and extensive database of various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Vietnamese legal documents, including legislative texts.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Employed advanced machine learning techniques, achieving impressive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in categorizing Vietnamese legal documents.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1C4CF-7346-420B-BF8C-6E62151A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153A-D7CA-4DF8-BEEB-B93579B08911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27CFB-CD8C-435D-B4ED-B890362E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65ADD-FECC-4CBB-A04A-92DAE11E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ECB235-E794-4EFB-9FDD-FD5607887A7D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EF4B4-968E-44A6-8830-E44C9E1FB59F}"/>
              </a:ext>
            </a:extLst>
          </p:cNvPr>
          <p:cNvCxnSpPr>
            <a:cxnSpLocks/>
          </p:cNvCxnSpPr>
          <p:nvPr/>
        </p:nvCxnSpPr>
        <p:spPr>
          <a:xfrm>
            <a:off x="838200" y="1033554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9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A0D5B49-3551-42F9-B604-D4810ADC450C}"/>
              </a:ext>
            </a:extLst>
          </p:cNvPr>
          <p:cNvSpPr/>
          <p:nvPr/>
        </p:nvSpPr>
        <p:spPr>
          <a:xfrm>
            <a:off x="2501312" y="1615966"/>
            <a:ext cx="7189365" cy="2835479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08245-6A01-4671-B70F-796FC5BBEE73}"/>
              </a:ext>
            </a:extLst>
          </p:cNvPr>
          <p:cNvSpPr txBox="1"/>
          <p:nvPr/>
        </p:nvSpPr>
        <p:spPr>
          <a:xfrm>
            <a:off x="3310849" y="2371985"/>
            <a:ext cx="5570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</a:p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FOR LISTENING 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A3F15-A607-4E71-9655-E88CD5B3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C33A-ACD2-4BA2-BB74-73F1F69E2A7F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44C68-2B89-4DC0-8138-B78E8734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C6890-E1FE-4526-A838-1522317B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78CB-2369-4A61-BC79-05608B16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738" y="524311"/>
            <a:ext cx="4709369" cy="6231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685C-DBF6-4E4F-B6B2-A656A822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6" y="1432419"/>
            <a:ext cx="9639650" cy="45405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35C1E-49B0-48B9-9676-AF2FD811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BEAE-6F48-4A35-8CFF-AE9177AC7AE3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CB4A8-1A32-4681-97CA-26FF0975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B8613-3DAE-4C28-B22E-4F51F340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8CFAFB-B713-4479-BD6C-CA41F1BF5368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A62A55-EAED-4928-A961-6B0228CAE0A2}"/>
              </a:ext>
            </a:extLst>
          </p:cNvPr>
          <p:cNvCxnSpPr>
            <a:cxnSpLocks/>
          </p:cNvCxnSpPr>
          <p:nvPr/>
        </p:nvCxnSpPr>
        <p:spPr>
          <a:xfrm>
            <a:off x="745222" y="1127092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8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28B8-E8D3-41BC-85B5-2383E8D2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9" y="136525"/>
            <a:ext cx="4408041" cy="75061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6C4A3A-E50F-4B5E-8714-29F8E8CE1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667" y="947956"/>
            <a:ext cx="10730917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 of Legal Document Classification: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Legal document classification is the process of categorizing legal documents based on their content, structure, and purpose, helping to organize, manage, and retrieve legal information efficiently.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significant task in Natural Language Processing (NLP).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Applications of Legal Document Classification: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legal research: quickly retrieves relevant case laws, statutes, and precedents.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E-discovery: filters and organizes vast amounts of data, identifying pertinent documents for litigation and compliance.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management: categorizes agreements by type, date, and parties involved, facilitating easier access and monitoring.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Regulatory compliance systems: ensures documents meet legal standards, aiding in risk management and audit readiness.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Research Situation: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 studies have been conducted on legal document classification, but few have addressed the larger challenge of optimizing legal document classification in general.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studies focus only on English legal docume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nt.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91233-D9BD-41DB-8BDC-0D77454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CC6A-D581-47EF-BAA0-464B5EAFE35D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0749A-730F-43F0-B971-A0057EE5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E84D9-310F-4E30-A236-630A087E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3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A3F36-88AE-419A-AC74-3568429D34AE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576CC-6EA7-477C-A04E-0C23C1E3189E}"/>
              </a:ext>
            </a:extLst>
          </p:cNvPr>
          <p:cNvCxnSpPr>
            <a:cxnSpLocks/>
          </p:cNvCxnSpPr>
          <p:nvPr/>
        </p:nvCxnSpPr>
        <p:spPr>
          <a:xfrm>
            <a:off x="687897" y="801731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28B8-E8D3-41BC-85B5-2383E8D2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30" y="289140"/>
            <a:ext cx="4176670" cy="750611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6C4A3A-E50F-4B5E-8714-29F8E8CE1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215" y="1244036"/>
            <a:ext cx="10083567" cy="476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This Study: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Focuses on the classification of Vietnamese legal documents.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Investigates the effectiveness of various machine learning and deep learning algorithms such as Naive Bayes, SVM, Neural Networks, and Transformer-based models.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Discusses the impact of different preprocessing steps, feature extraction methods, and data augmentation techniques on the performance of these models.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Contributions of the Study: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a comprehensive evaluation of these approaches for Vietnamese text classification.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Offers practical insights for researchers and practitioners working with Vietnamese text data.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Highlights the potential of state-of-the-art models in improving the accuracy and efficiency of Vietnamese text classification, paving the way for future developments in this field.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CDAD2-77C4-4474-8017-A0C5ECE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F6EF-3F48-4EC7-AA55-B273A1016E72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5D6F2-F031-45B4-BFD4-445506FF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651A3-41C2-4CEE-B7E1-33D436DC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BE751E-C0E4-483B-8395-796E1AD0A180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10F76F-10C8-4EA2-8FDC-17F296C96BD5}"/>
              </a:ext>
            </a:extLst>
          </p:cNvPr>
          <p:cNvCxnSpPr>
            <a:cxnSpLocks/>
          </p:cNvCxnSpPr>
          <p:nvPr/>
        </p:nvCxnSpPr>
        <p:spPr>
          <a:xfrm>
            <a:off x="711667" y="969511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2C53-335C-408B-80F9-6A91F9F5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435" y="255397"/>
            <a:ext cx="4499275" cy="87011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Related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35CA5E-4DA4-41B6-BFFA-4F2CE0E08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016" y="1925649"/>
            <a:ext cx="78091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Text Classification involves using machine learning algorithms to automatically categorize text into different groups, classes, or categories based on content.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aim is to determine the "topic" or "label" of each document based on its content.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Utilizes methods from Machine Learning and Natural Language Processing (NLP).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Involves training machine learning models on pre-labeled datasets and then predicting the labels of new documents based on the learned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61748-640A-4E04-9D72-D276EA046291}"/>
              </a:ext>
            </a:extLst>
          </p:cNvPr>
          <p:cNvSpPr txBox="1"/>
          <p:nvPr/>
        </p:nvSpPr>
        <p:spPr>
          <a:xfrm>
            <a:off x="838200" y="1202416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What’s classification?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622BA77-D040-4EFB-95C2-62E05B43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A026-583E-4D01-9E04-595E8F6F35E6}" type="datetime1">
              <a:rPr lang="en-US" smtClean="0"/>
              <a:t>30/9/2024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71E3FB8-1C7A-47F7-B10F-3A1BA513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E49ABD-649F-486B-9C42-5BC5499C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What is Classification? (examples, video) | AIML.com">
            <a:extLst>
              <a:ext uri="{FF2B5EF4-FFF2-40B4-BE49-F238E27FC236}">
                <a16:creationId xmlns:a16="http://schemas.microsoft.com/office/drawing/2014/main" id="{ED62B203-2E28-4DC2-ABE1-540695BB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01" y="2701256"/>
            <a:ext cx="4359691" cy="20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4FB56-8A5A-4803-9613-85AA7B9DF837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CA1E2-9DCB-43EE-8525-C2B4E3A5917F}"/>
              </a:ext>
            </a:extLst>
          </p:cNvPr>
          <p:cNvCxnSpPr>
            <a:cxnSpLocks/>
          </p:cNvCxnSpPr>
          <p:nvPr/>
        </p:nvCxnSpPr>
        <p:spPr>
          <a:xfrm>
            <a:off x="577442" y="952733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5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B2C53-335C-408B-80F9-6A91F9F590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07464" y="379058"/>
                <a:ext cx="7977069" cy="87011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Problem Statement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B2C53-335C-408B-80F9-6A91F9F59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07464" y="379058"/>
                <a:ext cx="7977069" cy="870117"/>
              </a:xfrm>
              <a:blipFill>
                <a:blip r:embed="rId2"/>
                <a:stretch>
                  <a:fillRect l="-2752" t="-6294" r="-2217" b="-16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980B3DF5-45D6-4C7B-8235-EBBEC2761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00" y="1523911"/>
            <a:ext cx="10863743" cy="341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Vietnamese Legal Document Classification involves categorizing legal documents to indicate which set of laws they pertain to.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is a classification problem, where the input is a legal document and the output is its 	classification under a predefined category.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Formal 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 Supervised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Requires an initial labeled dataset for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While documents can be assigned to multiple categories (Ranking Classification), this paper focuses 	on Hard Categorization, where each document is assigned a single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2F503-FF5A-4F26-9DE6-BC64C208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941" y="2982129"/>
            <a:ext cx="6836430" cy="89374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36B10B-9AFF-4BAE-8F3E-86700779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3211-38BC-432B-84FE-AF1FD3A834AD}" type="datetime1">
              <a:rPr lang="en-US" smtClean="0"/>
              <a:t>30/9/2024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65425C-6EF1-4479-978F-BB239D3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8ECDCE-BAA5-4B58-B7E4-A80EAEB3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6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AB71F6-C65A-4F40-B360-EC594C9F452E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28C314-B029-4920-B20B-8396AF3D9247}"/>
              </a:ext>
            </a:extLst>
          </p:cNvPr>
          <p:cNvCxnSpPr>
            <a:cxnSpLocks/>
          </p:cNvCxnSpPr>
          <p:nvPr/>
        </p:nvCxnSpPr>
        <p:spPr>
          <a:xfrm>
            <a:off x="643156" y="1170062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30628" y="450112"/>
                <a:ext cx="8565335" cy="6918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Logistic Regression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30628" y="450112"/>
                <a:ext cx="8565335" cy="691888"/>
              </a:xfrm>
              <a:blipFill>
                <a:blip r:embed="rId2"/>
                <a:stretch>
                  <a:fillRect l="-2562" t="-21239" b="-3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434D131A-A2CF-4868-A232-F35FD5ADB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043" y="1439598"/>
            <a:ext cx="102419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Classify data into two or more classes based on probability.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Uses the logistic (sigmoid) function to predict the probability that a sample belongs to a specific class.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Easy to implement, simple to interpret, effective for linear classification problems.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Performs poorly on non-linear problems or data that is not linearly separable.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7418-BD46-4F29-829F-ED8A0848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B6F-1D62-427F-952A-4FA65D461399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9B32-43F1-4A43-9967-D70D963F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746EF-85C7-4F57-9A0D-6415DFD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6D176-82CB-4540-9BE9-6E118EBC2AEA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45D02C-9347-4B34-99AC-35D1A37902D3}"/>
              </a:ext>
            </a:extLst>
          </p:cNvPr>
          <p:cNvCxnSpPr>
            <a:cxnSpLocks/>
          </p:cNvCxnSpPr>
          <p:nvPr/>
        </p:nvCxnSpPr>
        <p:spPr>
          <a:xfrm>
            <a:off x="643156" y="1142000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verything You Need to Know About Logistic Regression - Spiceworks">
            <a:extLst>
              <a:ext uri="{FF2B5EF4-FFF2-40B4-BE49-F238E27FC236}">
                <a16:creationId xmlns:a16="http://schemas.microsoft.com/office/drawing/2014/main" id="{7A30F561-ACB6-474F-A64C-B6E7074D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9" y="3826839"/>
            <a:ext cx="3511296" cy="233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3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03243" y="504154"/>
                <a:ext cx="7136986" cy="6918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Naïve Bayes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03243" y="504154"/>
                <a:ext cx="7136986" cy="691888"/>
              </a:xfrm>
              <a:blipFill>
                <a:blip r:embed="rId2"/>
                <a:stretch>
                  <a:fillRect l="-3077" t="-21239" b="-3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71AE33AA-7CEF-455B-BDEB-5FB6F8C87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6728" y="1705562"/>
            <a:ext cx="10467072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Classify based on Bayes' theorem with the assumption of feature independence.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Calculates the probability of each class based on features and selects the class with the highest probability.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Fast, effective for text classification, requires less training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Assumes feature independence, which is often unrealistic and can lead to lower performance if this assumption is violated.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07B1-0AC5-48AF-8E9E-1366EF59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688-F7BE-4B05-9444-D2D0293E9D65}" type="datetime1">
              <a:rPr lang="en-US" smtClean="0"/>
              <a:t>30/9/2024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4DB88-7FFC-4307-AE5A-8EF2BDAD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00793-ACCB-4BA7-8BF2-672A9EE2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63C49-3F25-4932-9A20-F4F9AF20F853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799A1-BDA6-4302-BC8C-61EE4B373A20}"/>
              </a:ext>
            </a:extLst>
          </p:cNvPr>
          <p:cNvCxnSpPr>
            <a:cxnSpLocks/>
          </p:cNvCxnSpPr>
          <p:nvPr/>
        </p:nvCxnSpPr>
        <p:spPr>
          <a:xfrm>
            <a:off x="618892" y="1225987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80861" y="324710"/>
                <a:ext cx="4630275" cy="6918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−&gt;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SVM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9B69C3-2097-409A-842B-B427B8FBD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80861" y="324710"/>
                <a:ext cx="4630275" cy="691888"/>
              </a:xfrm>
              <a:blipFill>
                <a:blip r:embed="rId2"/>
                <a:stretch>
                  <a:fillRect l="-4605" t="-20175" r="-132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B0110AF-9EAD-4978-82C2-A09FACDAF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899" y="1793597"/>
            <a:ext cx="75727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Classify data by finding the optimal hyperplane that separates classes.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Finds the hyperplane that maximizes the margin between classes.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performance for complex classification tasks, handles non-linear data well with kernel tricks.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Computationally expensive with large datasets, requires choosing the 	right kernel and parameters for optimal performance.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AD3CF-1C99-4F6B-9ED4-933E9028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88B5-2E12-4309-892C-76A58E70D2D2}" type="datetime1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49518-BF0B-4C8F-BE0E-F79120A5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23448-0303-4702-ACCC-E543A07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AB6-AE1D-4230-93FE-CDF520AB6FCA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33DDF-3EDF-432D-9EB5-857D495276BD}"/>
              </a:ext>
            </a:extLst>
          </p:cNvPr>
          <p:cNvCxnSpPr>
            <a:cxnSpLocks/>
          </p:cNvCxnSpPr>
          <p:nvPr/>
        </p:nvCxnSpPr>
        <p:spPr>
          <a:xfrm>
            <a:off x="643156" y="6353845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16D97A-DEEB-43FF-8165-4C812468FEBA}"/>
              </a:ext>
            </a:extLst>
          </p:cNvPr>
          <p:cNvCxnSpPr>
            <a:cxnSpLocks/>
          </p:cNvCxnSpPr>
          <p:nvPr/>
        </p:nvCxnSpPr>
        <p:spPr>
          <a:xfrm>
            <a:off x="643156" y="911533"/>
            <a:ext cx="10905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Support vector machine - Wikipedia">
            <a:extLst>
              <a:ext uri="{FF2B5EF4-FFF2-40B4-BE49-F238E27FC236}">
                <a16:creationId xmlns:a16="http://schemas.microsoft.com/office/drawing/2014/main" id="{F58C4DE5-213F-4D8D-8AD8-CA8BED212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80CB6-8032-45C1-9786-EDE6144D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299" y="1328232"/>
            <a:ext cx="2887802" cy="27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8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1102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Table of Contents</vt:lpstr>
      <vt:lpstr> Introduction</vt:lpstr>
      <vt:lpstr>Introduction</vt:lpstr>
      <vt:lpstr> Related Works</vt:lpstr>
      <vt:lpstr>Methods -&gt; Problem Statement</vt:lpstr>
      <vt:lpstr>Methods -&gt; Logistic Regression</vt:lpstr>
      <vt:lpstr>Methods -&gt; Naïve Bayes</vt:lpstr>
      <vt:lpstr>Methods -&gt; SVM</vt:lpstr>
      <vt:lpstr>Methods -&gt; Random Forest</vt:lpstr>
      <vt:lpstr>Methods -&gt; Neural Network</vt:lpstr>
      <vt:lpstr>Experiments -&gt; Dataset </vt:lpstr>
      <vt:lpstr>Experiments -&gt; Dataset </vt:lpstr>
      <vt:lpstr>Experiments -&gt; Dataset </vt:lpstr>
      <vt:lpstr>Experiments -&gt; Evaluation Matric</vt:lpstr>
      <vt:lpstr>Result &amp; Disscusion</vt:lpstr>
      <vt:lpstr>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THỊ NGỌC ÁNH (10121747)</dc:creator>
  <cp:lastModifiedBy>ĐÀO THỊ NGỌC ÁNH (10121747)</cp:lastModifiedBy>
  <cp:revision>83</cp:revision>
  <dcterms:created xsi:type="dcterms:W3CDTF">2024-06-05T04:38:04Z</dcterms:created>
  <dcterms:modified xsi:type="dcterms:W3CDTF">2024-09-30T00:47:22Z</dcterms:modified>
</cp:coreProperties>
</file>